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68" r:id="rId6"/>
    <p:sldId id="269" r:id="rId7"/>
    <p:sldId id="270" r:id="rId8"/>
    <p:sldId id="264" r:id="rId9"/>
    <p:sldId id="271" r:id="rId10"/>
    <p:sldId id="263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0%D0%B9%D1%82" TargetMode="External"/><Relationship Id="rId3" Type="http://schemas.openxmlformats.org/officeDocument/2006/relationships/hyperlink" Target="https://ru.wikipedia.org/wiki/%D0%A4%D0%B0%D0%B9%D0%BB" TargetMode="External"/><Relationship Id="rId7" Type="http://schemas.openxmlformats.org/officeDocument/2006/relationships/hyperlink" Target="https://ru.wikipedia.org/wiki/IP-%D0%B0%D0%B4%D1%80%D0%B5%D1%81" TargetMode="External"/><Relationship Id="rId2" Type="http://schemas.openxmlformats.org/officeDocument/2006/relationships/hyperlink" Target="https://ru.wikipedia.org/wiki/%D0%AD%D0%BB%D0%B5%D0%BA%D1%82%D1%80%D0%BE%D0%BD%D0%BD%D1%8B%D0%B9_%D0%B4%D0%BE%D0%BA%D1%83%D0%BC%D0%B5%D0%BD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4%D0%BE%D0%BC%D0%B5%D0%BD%D0%BD%D0%BE%D0%B5_%D0%B8%D0%BC%D1%8F" TargetMode="External"/><Relationship Id="rId5" Type="http://schemas.openxmlformats.org/officeDocument/2006/relationships/hyperlink" Target="https://ru.wikipedia.org/wiki/URL" TargetMode="External"/><Relationship Id="rId10" Type="http://schemas.openxmlformats.org/officeDocument/2006/relationships/hyperlink" Target="https://ru.wikipedia.org/wiki/%D0%A2%D0%B5%D0%BA%D1%81%D1%82%D0%BE%D0%B2%D1%8B%D0%B9_%D1%84%D0%B0%D0%B9%D0%BB" TargetMode="External"/><Relationship Id="rId4" Type="http://schemas.openxmlformats.org/officeDocument/2006/relationships/hyperlink" Target="https://ru.wikipedia.org/wiki/%D0%9A%D0%BE%D0%BC%D0%BF%D1%8C%D1%8E%D1%82%D0%B5%D1%80%D0%BD%D0%B0%D1%8F_%D1%81%D0%B5%D1%82%D1%8C" TargetMode="External"/><Relationship Id="rId9" Type="http://schemas.openxmlformats.org/officeDocument/2006/relationships/hyperlink" Target="https://ru.wikipedia.org/wiki/1991_%D0%B3%D0%BE%D0%B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8%D0%B3%D0%BB%D0%B0%D1%88%D0%B5%D0%BD%D0%B8%D0%B5" TargetMode="External"/><Relationship Id="rId2" Type="http://schemas.openxmlformats.org/officeDocument/2006/relationships/hyperlink" Target="https://ru.wikipedia.org/wiki/%D0%A0%D0%B5%D0%B3%D0%B8%D1%81%D1%82%D1%80%D0%B0%D1%86%D0%B8%D1%8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E%D0%BA%D0%B0%D0%BB%D1%8C%D0%BD%D0%B0%D1%8F_%D0%B2%D1%8B%D1%87%D0%B8%D1%81%D0%BB%D0%B8%D1%82%D0%B5%D0%BB%D1%8C%D0%BD%D0%B0%D1%8F_%D1%81%D0%B5%D1%82%D1%8C" TargetMode="External"/><Relationship Id="rId2" Type="http://schemas.openxmlformats.org/officeDocument/2006/relationships/hyperlink" Target="https://ru.wikipedia.org/wiki/%D0%98%D0%BD%D1%82%D0%B5%D1%80%D0%BD%D0%B5%D1%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E%D0%B2%D0%B0%D0%B9%D0%B4%D0%B5%D1%8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5%D0%BC%D0%B0%D1%82%D0%B8%D1%87%D0%B5%D1%81%D0%BA%D0%B8%D0%B9_%D0%BA%D0%B0%D0%BD%D0%B0%D0%BB" TargetMode="External"/><Relationship Id="rId2" Type="http://schemas.openxmlformats.org/officeDocument/2006/relationships/hyperlink" Target="https://ru.wikipedia.org/wiki/%D0%91%D0%B0%D0%B7%D0%B0_%D0%B4%D0%B0%D0%BD%D0%BD%D1%8B%D1%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2%D0%B5%D1%80%D0%BD%D0%B5%D1%82-%D0%BC%D0%B0%D0%B3%D0%B0%D0%B7%D0%B8%D0%BD" TargetMode="External"/><Relationship Id="rId3" Type="http://schemas.openxmlformats.org/officeDocument/2006/relationships/hyperlink" Target="https://ru.wikipedia.org/wiki/%D0%9F%D1%80%D0%B5%D0%B4%D0%BF%D1%80%D0%B8%D0%BD%D0%B8%D0%BC%D0%B0%D1%82%D0%B5%D0%BB%D1%8C" TargetMode="External"/><Relationship Id="rId7" Type="http://schemas.openxmlformats.org/officeDocument/2006/relationships/hyperlink" Target="https://ru.wikipedia.org/w/index.php?title=%D0%9A%D0%B0%D1%82%D0%B0%D0%BB%D0%BE%D0%B3_%D0%BF%D1%80%D0%BE%D0%B4%D1%83%D0%BA%D1%86%D0%B8%D0%B8&amp;action=edit&amp;redlink=1" TargetMode="External"/><Relationship Id="rId2" Type="http://schemas.openxmlformats.org/officeDocument/2006/relationships/hyperlink" Target="https://ru.wikipedia.org/wiki/%D0%98%D0%BD%D1%82%D0%B5%D1%80%D0%BD%D0%B5%D1%82-%D0%BF%D1%80%D0%B5%D0%B4%D1%81%D1%82%D0%B0%D0%B2%D0%B8%D1%82%D0%B5%D0%BB%D1%8C%D1%81%D1%82%D0%B2%D0%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/index.php?title=%D0%9A%D0%BE%D1%80%D0%BF%D0%BE%D1%80%D0%B0%D1%82%D0%B8%D0%B2%D0%BD%D1%8B%D0%B9_%D1%81%D0%B0%D0%B9%D1%82&amp;action=edit&amp;redlink=1" TargetMode="External"/><Relationship Id="rId5" Type="http://schemas.openxmlformats.org/officeDocument/2006/relationships/hyperlink" Target="https://ru.wikipedia.org/w/index.php?title=%D0%9F%D1%80%D0%B5%D0%B4%D1%81%D1%82%D0%B0%D0%B2%D0%B8%D1%82%D0%B5%D0%BB%D1%8C%D1%81%D0%BA%D0%B8%D0%B9_%D1%81%D0%B0%D0%B9%D1%82&amp;action=edit&amp;redlink=1" TargetMode="External"/><Relationship Id="rId4" Type="http://schemas.openxmlformats.org/officeDocument/2006/relationships/hyperlink" Target="https://ru.wikipedia.org/wiki/%D0%A1%D0%B0%D0%B9%D1%82-%D0%B2%D0%B8%D0%B7%D0%B8%D1%82%D0%BA%D0%B0" TargetMode="External"/><Relationship Id="rId9" Type="http://schemas.openxmlformats.org/officeDocument/2006/relationships/hyperlink" Target="https://ru.wikipedia.org/w/index.php?title=%D0%9F%D1%80%D0%BE%D0%BC%D0%BE-%D1%81%D0%B0%D0%B9%D1%82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Google" TargetMode="External"/><Relationship Id="rId13" Type="http://schemas.openxmlformats.org/officeDocument/2006/relationships/hyperlink" Target="https://ru.wikipedia.org/wiki/Gmail.com" TargetMode="External"/><Relationship Id="rId18" Type="http://schemas.openxmlformats.org/officeDocument/2006/relationships/hyperlink" Target="https://ru.wikipedia.org/wiki/Skydrive" TargetMode="External"/><Relationship Id="rId26" Type="http://schemas.openxmlformats.org/officeDocument/2006/relationships/hyperlink" Target="https://ru.wikipedia.org/wiki/YouTube" TargetMode="External"/><Relationship Id="rId3" Type="http://schemas.openxmlformats.org/officeDocument/2006/relationships/hyperlink" Target="https://ru.wikipedia.org/wiki/WWW" TargetMode="External"/><Relationship Id="rId21" Type="http://schemas.openxmlformats.org/officeDocument/2006/relationships/hyperlink" Target="https://ru.wikipedia.org/w/index.php?title=Picnik&amp;action=edit&amp;redlink=1" TargetMode="External"/><Relationship Id="rId7" Type="http://schemas.openxmlformats.org/officeDocument/2006/relationships/hyperlink" Target="https://ru.wikipedia.org/wiki/Yahoo!" TargetMode="External"/><Relationship Id="rId12" Type="http://schemas.openxmlformats.org/officeDocument/2006/relationships/hyperlink" Target="https://ru.wikipedia.org/wiki/Mail.ru" TargetMode="External"/><Relationship Id="rId17" Type="http://schemas.openxmlformats.org/officeDocument/2006/relationships/hyperlink" Target="https://ru.wikipedia.org/wiki/%D0%9E%D0%B1%D0%BB%D0%B0%D1%87%D0%BD%D0%BE%D0%B5_%D1%85%D1%80%D0%B0%D0%BD%D0%B8%D0%BB%D0%B8%D1%89%D0%B5_%D0%B4%D0%B0%D0%BD%D0%BD%D1%8B%D1%85" TargetMode="External"/><Relationship Id="rId25" Type="http://schemas.openxmlformats.org/officeDocument/2006/relationships/hyperlink" Target="https://ru.wikipedia.org/wiki/%D0%92%D0%B8%D0%B4%D0%B5%D0%BE%D1%85%D0%BE%D1%81%D1%82%D0%B8%D0%BD%D0%B3" TargetMode="External"/><Relationship Id="rId2" Type="http://schemas.openxmlformats.org/officeDocument/2006/relationships/hyperlink" Target="https://ru.wikipedia.org/wiki/%D0%92%D0%B5%D0%B1-%D1%81%D0%BB%D1%83%D0%B6%D0%B1%D0%B0" TargetMode="External"/><Relationship Id="rId16" Type="http://schemas.openxmlformats.org/officeDocument/2006/relationships/hyperlink" Target="https://ru.wikipedia.org/wiki/%D0%9E%D0%B4%D0%BD%D0%BE%D1%80%D0%B0%D0%BD%D0%B3%D0%BE%D0%B2%D0%B0%D1%8F_%D1%81%D0%B5%D1%82%D1%8C" TargetMode="External"/><Relationship Id="rId20" Type="http://schemas.openxmlformats.org/officeDocument/2006/relationships/hyperlink" Target="https://ru.wikipedia.org/wiki/%D0%A4%D0%BE%D1%82%D0%BE%D1%85%D0%BE%D1%81%D1%82%D0%B8%D0%BD%D0%B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E%D0%B8%D1%81%D0%BA%D0%BE%D0%B2%D0%B0%D1%8F_%D1%81%D0%B8%D1%81%D1%82%D0%B5%D0%BC%D0%B0" TargetMode="External"/><Relationship Id="rId11" Type="http://schemas.openxmlformats.org/officeDocument/2006/relationships/hyperlink" Target="https://ru.wikipedia.org/wiki/%D0%AD%D0%BB%D0%B5%D0%BA%D1%82%D1%80%D0%BE%D0%BD%D0%BD%D0%B0%D1%8F_%D0%BF%D0%BE%D1%87%D1%82%D0%B0" TargetMode="External"/><Relationship Id="rId24" Type="http://schemas.openxmlformats.org/officeDocument/2006/relationships/hyperlink" Target="https://ru.wikipedia.org/wiki/Photobucket" TargetMode="External"/><Relationship Id="rId5" Type="http://schemas.openxmlformats.org/officeDocument/2006/relationships/hyperlink" Target="https://ru.wikipedia.org/wiki/%D0%9A%D0%B0%D1%82%D0%B0%D0%BB%D0%BE%D0%B3_%D1%80%D0%B5%D1%81%D1%83%D1%80%D1%81%D0%BE%D0%B2_%D0%B2_%D0%98%D0%BD%D1%82%D0%B5%D1%80%D0%BD%D0%B5%D1%82%D0%B5" TargetMode="External"/><Relationship Id="rId15" Type="http://schemas.openxmlformats.org/officeDocument/2006/relationships/hyperlink" Target="https://ru.wikipedia.org/wiki/%D0%91%D0%BB%D0%BE%D0%B3" TargetMode="External"/><Relationship Id="rId23" Type="http://schemas.openxmlformats.org/officeDocument/2006/relationships/hyperlink" Target="https://ru.wikipedia.org/wiki/Panoramio" TargetMode="External"/><Relationship Id="rId10" Type="http://schemas.openxmlformats.org/officeDocument/2006/relationships/hyperlink" Target="https://ru.wikipedia.org/wiki/%D0%AF%D0%BD%D0%B4%D0%B5%D0%BA%D1%81" TargetMode="External"/><Relationship Id="rId19" Type="http://schemas.openxmlformats.org/officeDocument/2006/relationships/hyperlink" Target="https://ru.wikipedia.org/wiki/Google_Docs" TargetMode="External"/><Relationship Id="rId4" Type="http://schemas.openxmlformats.org/officeDocument/2006/relationships/hyperlink" Target="https://ru.wikipedia.org/wiki/%D0%92%D0%B8%D1%80%D1%82%D1%83%D0%B0%D0%BB%D1%8C%D0%BD%D0%B0%D1%8F_%D0%B4%D0%BE%D1%81%D0%BA%D0%B0_%D0%BE%D0%B1%D1%8A%D1%8F%D0%B2%D0%BB%D0%B5%D0%BD%D0%B8%D0%B9" TargetMode="External"/><Relationship Id="rId9" Type="http://schemas.openxmlformats.org/officeDocument/2006/relationships/hyperlink" Target="https://ru.wikipedia.org/wiki/Bing" TargetMode="External"/><Relationship Id="rId14" Type="http://schemas.openxmlformats.org/officeDocument/2006/relationships/hyperlink" Target="https://ru.wikipedia.org/wiki/%D0%92%D0%B5%D0%B1-%D1%84%D0%BE%D1%80%D1%83%D0%BC" TargetMode="External"/><Relationship Id="rId22" Type="http://schemas.openxmlformats.org/officeDocument/2006/relationships/hyperlink" Target="https://ru.wikipedia.org/w/index.php?title=ImageShack&amp;action=edit&amp;redlink=1" TargetMode="External"/><Relationship Id="rId27" Type="http://schemas.openxmlformats.org/officeDocument/2006/relationships/hyperlink" Target="https://ru.wikipedia.org/wiki/Dailymo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6%D0%B8%D0%B0%D0%BB%D1%8C%D0%BD%D0%B0%D1%8F_%D1%81%D0%B5%D1%82%D1%8C_(%D0%98%D0%BD%D1%82%D0%B5%D1%80%D0%BD%D0%B5%D1%82)" TargetMode="External"/><Relationship Id="rId7" Type="http://schemas.openxmlformats.org/officeDocument/2006/relationships/hyperlink" Target="https://ru.wikipedia.org/wiki/Flickr" TargetMode="External"/><Relationship Id="rId2" Type="http://schemas.openxmlformats.org/officeDocument/2006/relationships/hyperlink" Target="https://ru.wikipedia.org/wiki/%D0%92%D0%B5%D0%B1-%D1%81%D0%B5%D1%80%D0%B2%D0%B8%D1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MySpace" TargetMode="External"/><Relationship Id="rId5" Type="http://schemas.openxmlformats.org/officeDocument/2006/relationships/hyperlink" Target="https://ru.wikipedia.org/wiki/Twitter" TargetMode="External"/><Relationship Id="rId4" Type="http://schemas.openxmlformats.org/officeDocument/2006/relationships/hyperlink" Target="https://ru.wikipedia.org/wiki/Faceboo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Facebook" TargetMode="External"/><Relationship Id="rId3" Type="http://schemas.openxmlformats.org/officeDocument/2006/relationships/hyperlink" Target="https://ru.wikipedia.org/wiki/%D0%92%D0%9A%D0%BE%D0%BD%D1%82%D0%B0%D0%BA%D1%82%D0%B5" TargetMode="External"/><Relationship Id="rId7" Type="http://schemas.openxmlformats.org/officeDocument/2006/relationships/hyperlink" Target="https://ru.wikipedia.org/wiki/%D0%9E%D0%B4%D0%BD%D0%BE%D0%BA%D0%BB%D0%B0%D1%81%D1%81%D0%BD%D0%B8%D0%BA%D0%B8.ru" TargetMode="External"/><Relationship Id="rId2" Type="http://schemas.openxmlformats.org/officeDocument/2006/relationships/hyperlink" Target="https://ru.wikipedia.org/wiki/%D0%AF%D0%BD%D0%B4%D0%B5%D0%BA%D1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YouTube" TargetMode="External"/><Relationship Id="rId5" Type="http://schemas.openxmlformats.org/officeDocument/2006/relationships/hyperlink" Target="https://ru.wikipedia.org/wiki/Google" TargetMode="External"/><Relationship Id="rId4" Type="http://schemas.openxmlformats.org/officeDocument/2006/relationships/hyperlink" Target="https://ru.wikipedia.org/wiki/Mail.Ru" TargetMode="External"/><Relationship Id="rId9" Type="http://schemas.openxmlformats.org/officeDocument/2006/relationships/hyperlink" Target="https://ru.wikipedia.org/wiki/Wikipedi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изучения: </a:t>
            </a:r>
            <a:r>
              <a:rPr lang="ru-RU" dirty="0" smtClean="0"/>
              <a:t>сайт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Сайт</a:t>
            </a:r>
            <a:r>
              <a:rPr lang="ru-RU" sz="1800" dirty="0" smtClean="0"/>
              <a:t>  — </a:t>
            </a:r>
            <a:r>
              <a:rPr lang="ru-RU" sz="1800" dirty="0" err="1" smtClean="0"/>
              <a:t>веб</a:t>
            </a:r>
            <a:r>
              <a:rPr lang="ru-RU" sz="1800" dirty="0" smtClean="0"/>
              <a:t> - «паутина</a:t>
            </a:r>
            <a:r>
              <a:rPr lang="ru-RU" sz="1800" dirty="0" smtClean="0"/>
              <a:t>, сеть» и </a:t>
            </a:r>
            <a:r>
              <a:rPr lang="ru-RU" sz="1800" i="1" dirty="0" err="1" smtClean="0"/>
              <a:t>site</a:t>
            </a:r>
            <a:r>
              <a:rPr lang="ru-RU" sz="1800" dirty="0" smtClean="0"/>
              <a:t> — «место», буквально «место, сегмент, часть в сети») — система </a:t>
            </a:r>
            <a:r>
              <a:rPr lang="ru-RU" sz="1800" dirty="0" smtClean="0">
                <a:hlinkClick r:id="rId2" tooltip="Электронный документ"/>
              </a:rPr>
              <a:t>электронных документов</a:t>
            </a:r>
            <a:r>
              <a:rPr lang="ru-RU" sz="1800" dirty="0" smtClean="0"/>
              <a:t> (</a:t>
            </a:r>
            <a:r>
              <a:rPr lang="ru-RU" sz="1800" dirty="0" smtClean="0">
                <a:hlinkClick r:id="rId3" tooltip="Файл"/>
              </a:rPr>
              <a:t>файлов</a:t>
            </a:r>
            <a:r>
              <a:rPr lang="ru-RU" sz="1800" dirty="0" smtClean="0"/>
              <a:t> данных и кода) частного лица или организации в </a:t>
            </a:r>
            <a:r>
              <a:rPr lang="ru-RU" sz="1800" dirty="0" smtClean="0">
                <a:hlinkClick r:id="rId4" tooltip="Компьютерная сеть"/>
              </a:rPr>
              <a:t>компьютерной сети</a:t>
            </a:r>
            <a:r>
              <a:rPr lang="ru-RU" sz="1800" dirty="0" smtClean="0"/>
              <a:t> под общим </a:t>
            </a:r>
            <a:r>
              <a:rPr lang="ru-RU" sz="1800" dirty="0" smtClean="0">
                <a:hlinkClick r:id="rId5" tooltip="URL"/>
              </a:rPr>
              <a:t>адресом</a:t>
            </a:r>
            <a:r>
              <a:rPr lang="ru-RU" sz="1800" dirty="0" smtClean="0"/>
              <a:t> (</a:t>
            </a:r>
            <a:r>
              <a:rPr lang="ru-RU" sz="1800" dirty="0" smtClean="0">
                <a:hlinkClick r:id="rId6" tooltip="Доменное имя"/>
              </a:rPr>
              <a:t>доменным именем</a:t>
            </a:r>
            <a:r>
              <a:rPr lang="ru-RU" sz="1800" dirty="0" smtClean="0"/>
              <a:t> или </a:t>
            </a:r>
            <a:r>
              <a:rPr lang="ru-RU" sz="1800" dirty="0" smtClean="0">
                <a:hlinkClick r:id="rId7" tooltip="IP-адрес"/>
              </a:rPr>
              <a:t>IP-адресом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Первый</a:t>
            </a:r>
            <a:r>
              <a:rPr lang="ru-RU" sz="1800" baseline="30000" dirty="0" smtClean="0">
                <a:hlinkClick r:id="rId8"/>
              </a:rPr>
              <a:t>[1]</a:t>
            </a:r>
            <a:r>
              <a:rPr lang="ru-RU" sz="1800" dirty="0" smtClean="0"/>
              <a:t> в мире сайт </a:t>
            </a:r>
            <a:r>
              <a:rPr lang="ru-RU" sz="1800" dirty="0" err="1" smtClean="0"/>
              <a:t>info.cern.ch</a:t>
            </a:r>
            <a:r>
              <a:rPr lang="ru-RU" sz="1800" dirty="0" smtClean="0"/>
              <a:t> появился в </a:t>
            </a:r>
            <a:r>
              <a:rPr lang="ru-RU" sz="1800" dirty="0" smtClean="0">
                <a:hlinkClick r:id="rId9" tooltip="1991 год"/>
              </a:rPr>
              <a:t>1991 </a:t>
            </a:r>
            <a:r>
              <a:rPr lang="ru-RU" sz="1800" dirty="0" smtClean="0">
                <a:hlinkClick r:id="rId9" tooltip="1991 год"/>
              </a:rPr>
              <a:t>году</a:t>
            </a:r>
            <a:endParaRPr lang="ru-RU" sz="1800" dirty="0" smtClean="0"/>
          </a:p>
          <a:p>
            <a:r>
              <a:rPr lang="ru-RU" sz="1800" dirty="0" smtClean="0"/>
              <a:t>Страницы сайтов — это набор </a:t>
            </a:r>
            <a:r>
              <a:rPr lang="ru-RU" sz="1800" dirty="0" smtClean="0">
                <a:hlinkClick r:id="rId10" tooltip="Текстовый файл"/>
              </a:rPr>
              <a:t>текстовых файлов</a:t>
            </a:r>
            <a:endParaRPr lang="uk-UA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Перечислить примеры </a:t>
            </a:r>
            <a:r>
              <a:rPr lang="ru-RU" sz="1800" dirty="0" err="1" smtClean="0"/>
              <a:t>веб-сервисов</a:t>
            </a:r>
            <a:r>
              <a:rPr lang="ru-RU" sz="1800" dirty="0" smtClean="0"/>
              <a:t>, которыми вы хотя бы 2 раза в жизни пользовались.</a:t>
            </a:r>
          </a:p>
          <a:p>
            <a:r>
              <a:rPr lang="ru-RU" sz="1800" dirty="0" smtClean="0"/>
              <a:t>Включить фантазию и придумать примеры того, что «могло бы быть перенесено в </a:t>
            </a:r>
            <a:r>
              <a:rPr lang="ru-RU" sz="1800" dirty="0" err="1" smtClean="0"/>
              <a:t>веб</a:t>
            </a:r>
            <a:r>
              <a:rPr lang="ru-RU" sz="1800" dirty="0" smtClean="0"/>
              <a:t>, но пока его еще не перенесли».</a:t>
            </a:r>
          </a:p>
          <a:p>
            <a:r>
              <a:rPr lang="ru-RU" sz="1800" dirty="0" smtClean="0"/>
              <a:t>Привести примеры вашего личного взаимодействия (ежедневной работы с сайтом). Либо с рабочим, персональным сайтом, либо с каким-то </a:t>
            </a:r>
            <a:r>
              <a:rPr lang="ru-RU" sz="1800" dirty="0" err="1" smtClean="0"/>
              <a:t>дургим</a:t>
            </a:r>
            <a:r>
              <a:rPr lang="ru-RU" sz="1800" dirty="0" smtClean="0"/>
              <a:t> сайтом, с которым Вам приходиться работать каждый день.</a:t>
            </a:r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/>
              <a:t>По доступности сервисов </a:t>
            </a:r>
            <a:endParaRPr lang="ru-RU" sz="1800" b="1" dirty="0" smtClean="0"/>
          </a:p>
          <a:p>
            <a:r>
              <a:rPr lang="ru-RU" sz="1800" dirty="0" smtClean="0"/>
              <a:t>Открытые</a:t>
            </a:r>
            <a:r>
              <a:rPr lang="ru-RU" sz="1800" dirty="0" smtClean="0"/>
              <a:t> — все сервисы полностью доступны для любых посетителей и пользователей.</a:t>
            </a:r>
          </a:p>
          <a:p>
            <a:r>
              <a:rPr lang="ru-RU" sz="1800" dirty="0" smtClean="0"/>
              <a:t>Полуоткрытые — для доступа необходимо </a:t>
            </a:r>
            <a:r>
              <a:rPr lang="ru-RU" sz="1800" dirty="0" smtClean="0">
                <a:hlinkClick r:id="rId2" tooltip="Регистрация"/>
              </a:rPr>
              <a:t>зарегистрироваться</a:t>
            </a:r>
            <a:r>
              <a:rPr lang="ru-RU" sz="1800" dirty="0" smtClean="0"/>
              <a:t> (обычно бесплатно).</a:t>
            </a:r>
          </a:p>
          <a:p>
            <a:r>
              <a:rPr lang="ru-RU" sz="1800" dirty="0" smtClean="0"/>
              <a:t>Закрытые — полностью закрытые служебные сайты организаций (в том числе корпоративные сайты), личные сайты частных лиц. Такие сайты доступны для узкого круга пользователей. Доступ новым пользователям обычно даётся через т. н. </a:t>
            </a:r>
            <a:r>
              <a:rPr lang="ru-RU" sz="1800" i="1" dirty="0" err="1" smtClean="0"/>
              <a:t>инвайты</a:t>
            </a:r>
            <a:r>
              <a:rPr lang="ru-RU" sz="1800" dirty="0" smtClean="0"/>
              <a:t> (</a:t>
            </a:r>
            <a:r>
              <a:rPr lang="ru-RU" sz="1800" dirty="0" smtClean="0">
                <a:hlinkClick r:id="rId3" tooltip="Приглашение"/>
              </a:rPr>
              <a:t>приглашения</a:t>
            </a:r>
            <a:r>
              <a:rPr lang="ru-RU" sz="1800" dirty="0" smtClean="0"/>
              <a:t>).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/>
              <a:t>По физическому расположению </a:t>
            </a:r>
            <a:endParaRPr lang="ru-RU" sz="1800" b="1" dirty="0" smtClean="0"/>
          </a:p>
          <a:p>
            <a:r>
              <a:rPr lang="ru-RU" sz="1800" dirty="0" smtClean="0"/>
              <a:t>Общедоступные </a:t>
            </a:r>
            <a:r>
              <a:rPr lang="ru-RU" sz="1800" dirty="0" smtClean="0"/>
              <a:t>сайты сети </a:t>
            </a:r>
            <a:r>
              <a:rPr lang="ru-RU" sz="1800" dirty="0" smtClean="0">
                <a:hlinkClick r:id="rId2" tooltip="Интернет"/>
              </a:rPr>
              <a:t>Интернет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Локальные сайты — доступны только в пределах </a:t>
            </a:r>
            <a:r>
              <a:rPr lang="ru-RU" sz="1800" dirty="0" smtClean="0">
                <a:hlinkClick r:id="rId3" tooltip="Локальная вычислительная сеть"/>
              </a:rPr>
              <a:t>локальной сети</a:t>
            </a:r>
            <a:r>
              <a:rPr lang="ru-RU" sz="1800" dirty="0" smtClean="0"/>
              <a:t>. Это могут быть как корпоративные сайты организаций, так и сайты частных лиц в локальной сети </a:t>
            </a:r>
            <a:r>
              <a:rPr lang="ru-RU" sz="1800" dirty="0" smtClean="0">
                <a:hlinkClick r:id="rId4" tooltip="Провайдер"/>
              </a:rPr>
              <a:t>провайдера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По схеме представления </a:t>
            </a:r>
            <a:r>
              <a:rPr lang="ru-RU" sz="2800" dirty="0" smtClean="0"/>
              <a:t>информации и </a:t>
            </a:r>
            <a:r>
              <a:rPr lang="ru-RU" sz="2800" dirty="0" smtClean="0"/>
              <a:t>категории решаемых </a:t>
            </a:r>
            <a:r>
              <a:rPr lang="ru-RU" sz="2800" dirty="0" smtClean="0"/>
              <a:t>задач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000" b="1" dirty="0" smtClean="0">
                <a:hlinkClick r:id="rId2" tooltip="База данных"/>
              </a:rPr>
              <a:t>Информационные </a:t>
            </a:r>
            <a:r>
              <a:rPr lang="ru-RU" sz="2000" b="1" dirty="0" smtClean="0">
                <a:hlinkClick r:id="rId2" tooltip="База данных"/>
              </a:rPr>
              <a:t>ресурсы</a:t>
            </a:r>
            <a:r>
              <a:rPr lang="ru-RU" sz="2000" dirty="0" smtClean="0"/>
              <a:t>: </a:t>
            </a:r>
          </a:p>
          <a:p>
            <a:pPr lvl="1"/>
            <a:r>
              <a:rPr lang="ru-RU" sz="2000" dirty="0" smtClean="0">
                <a:hlinkClick r:id="rId3" tooltip="Тематический канал"/>
              </a:rPr>
              <a:t>Тематический</a:t>
            </a:r>
            <a:r>
              <a:rPr lang="ru-RU" sz="2000" dirty="0" smtClean="0"/>
              <a:t> сайт — </a:t>
            </a:r>
            <a:r>
              <a:rPr lang="ru-RU" sz="2000" dirty="0" err="1" smtClean="0"/>
              <a:t>сайт</a:t>
            </a:r>
            <a:r>
              <a:rPr lang="ru-RU" sz="2000" dirty="0" smtClean="0"/>
              <a:t>, предоставляющий специфическую </a:t>
            </a:r>
            <a:r>
              <a:rPr lang="ru-RU" sz="2000" dirty="0" err="1" smtClean="0"/>
              <a:t>узкотематическую</a:t>
            </a:r>
            <a:r>
              <a:rPr lang="ru-RU" sz="2000" dirty="0" smtClean="0"/>
              <a:t> информацию по какой-либо теме.</a:t>
            </a:r>
          </a:p>
          <a:p>
            <a:pPr lvl="1"/>
            <a:r>
              <a:rPr lang="ru-RU" sz="2000" dirty="0" smtClean="0"/>
              <a:t>Тематический портал — это очень большой </a:t>
            </a:r>
            <a:r>
              <a:rPr lang="ru-RU" sz="2000" dirty="0" err="1" smtClean="0"/>
              <a:t>веб-ресурс</a:t>
            </a:r>
            <a:r>
              <a:rPr lang="ru-RU" sz="2000" dirty="0" smtClean="0"/>
              <a:t>, который предоставляет исчерпывающую информацию по определённой тематике.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800" dirty="0" smtClean="0"/>
              <a:t>По схеме представления </a:t>
            </a:r>
            <a:r>
              <a:rPr lang="ru-RU" sz="2800" dirty="0" smtClean="0"/>
              <a:t>информации и </a:t>
            </a:r>
            <a:r>
              <a:rPr lang="ru-RU" sz="2800" dirty="0" smtClean="0"/>
              <a:t>категории решаемых </a:t>
            </a:r>
            <a:r>
              <a:rPr lang="ru-RU" sz="2800" dirty="0" smtClean="0"/>
              <a:t>задач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b="1" dirty="0" err="1" smtClean="0">
                <a:hlinkClick r:id="rId2" tooltip="Интернет-представительство"/>
              </a:rPr>
              <a:t>Интернет-представительства</a:t>
            </a:r>
            <a:r>
              <a:rPr lang="ru-RU" dirty="0" smtClean="0"/>
              <a:t> владельцев </a:t>
            </a:r>
            <a:r>
              <a:rPr lang="ru-RU" dirty="0" smtClean="0">
                <a:hlinkClick r:id="rId3" tooltip="Предприниматель"/>
              </a:rPr>
              <a:t>бизнеса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>
                <a:hlinkClick r:id="rId4" tooltip="Сайт-визитка"/>
              </a:rPr>
              <a:t>Сайт-визитка</a:t>
            </a:r>
            <a:r>
              <a:rPr lang="ru-RU" dirty="0" smtClean="0"/>
              <a:t> — содержит самые общие данные о владельце сайта.</a:t>
            </a:r>
          </a:p>
          <a:p>
            <a:pPr lvl="1"/>
            <a:r>
              <a:rPr lang="ru-RU" dirty="0" smtClean="0">
                <a:hlinkClick r:id="rId5" tooltip="Представительский сайт (страница отсутствует)"/>
              </a:rPr>
              <a:t>Представительский сайт</a:t>
            </a:r>
            <a:r>
              <a:rPr lang="ru-RU" dirty="0" smtClean="0"/>
              <a:t> — так иногда называют сайт-визитку с расширенной функциональностью.</a:t>
            </a:r>
          </a:p>
          <a:p>
            <a:pPr lvl="1"/>
            <a:r>
              <a:rPr lang="ru-RU" dirty="0" smtClean="0">
                <a:hlinkClick r:id="rId6" tooltip="Корпоративный сайт (страница отсутствует)"/>
              </a:rPr>
              <a:t>Корпоративный сайт</a:t>
            </a:r>
            <a:r>
              <a:rPr lang="ru-RU" dirty="0" smtClean="0"/>
              <a:t> — содержит полную информацию о компании-владельце, услугах/продукции, событиях в жизни компании.  Может быть интегрирован с внутренними информационными системами компании-владельца.</a:t>
            </a:r>
          </a:p>
          <a:p>
            <a:pPr lvl="1"/>
            <a:r>
              <a:rPr lang="ru-RU" dirty="0" smtClean="0">
                <a:hlinkClick r:id="rId7" tooltip="Каталог продукции (страница отсутствует)"/>
              </a:rPr>
              <a:t>Каталог продукции</a:t>
            </a:r>
            <a:r>
              <a:rPr lang="ru-RU" dirty="0" smtClean="0"/>
              <a:t> .</a:t>
            </a:r>
          </a:p>
          <a:p>
            <a:pPr lvl="1"/>
            <a:r>
              <a:rPr lang="ru-RU" dirty="0" smtClean="0">
                <a:hlinkClick r:id="rId8" tooltip="Интернет-магазин"/>
              </a:rPr>
              <a:t>Интернет-магазин</a:t>
            </a:r>
            <a:r>
              <a:rPr lang="ru-RU" dirty="0" smtClean="0"/>
              <a:t> — сайт с каталогом продукции, с помощью которого клиент может заказать нужные ему товары. </a:t>
            </a:r>
          </a:p>
          <a:p>
            <a:pPr lvl="1"/>
            <a:r>
              <a:rPr lang="ru-RU" dirty="0" err="1" smtClean="0">
                <a:hlinkClick r:id="rId9" tooltip="Промо-сайт (страница отсутствует)"/>
              </a:rPr>
              <a:t>Промо-сайт</a:t>
            </a:r>
            <a:r>
              <a:rPr lang="ru-RU" dirty="0" smtClean="0"/>
              <a:t> — сайт о конкретной торговой марке или продукте.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800" dirty="0" smtClean="0"/>
              <a:t>По схеме представления </a:t>
            </a:r>
            <a:r>
              <a:rPr lang="ru-RU" sz="2800" dirty="0" smtClean="0"/>
              <a:t>информации и </a:t>
            </a:r>
            <a:r>
              <a:rPr lang="ru-RU" sz="2800" dirty="0" smtClean="0"/>
              <a:t>категории решаемых </a:t>
            </a:r>
            <a:r>
              <a:rPr lang="ru-RU" sz="2800" dirty="0" smtClean="0"/>
              <a:t>задач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b="1" dirty="0" err="1" smtClean="0">
                <a:hlinkClick r:id="rId2" tooltip="Веб-служба"/>
              </a:rPr>
              <a:t>Веб-сервис</a:t>
            </a:r>
            <a:r>
              <a:rPr lang="ru-RU" dirty="0" smtClean="0"/>
              <a:t> — сайт, созданный для выполнения каких-либо задач или предоставления услуг в рамках сети </a:t>
            </a:r>
            <a:r>
              <a:rPr lang="ru-RU" dirty="0" smtClean="0">
                <a:hlinkClick r:id="rId3" tooltip="WWW"/>
              </a:rPr>
              <a:t>WWW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>
                <a:hlinkClick r:id="rId4" tooltip="Виртуальная доска объявлений"/>
              </a:rPr>
              <a:t>Доска объявлений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>
                <a:hlinkClick r:id="rId5" tooltip="Каталог ресурсов в Интернете"/>
              </a:rPr>
              <a:t>Каталог сайтов</a:t>
            </a:r>
            <a:r>
              <a:rPr lang="ru-RU" dirty="0" smtClean="0"/>
              <a:t> </a:t>
            </a:r>
          </a:p>
          <a:p>
            <a:pPr lvl="1"/>
            <a:r>
              <a:rPr lang="ru-RU" dirty="0" smtClean="0">
                <a:hlinkClick r:id="rId6" tooltip="Поисковая система"/>
              </a:rPr>
              <a:t>Поисковые сервисы</a:t>
            </a:r>
            <a:r>
              <a:rPr lang="ru-RU" dirty="0" smtClean="0"/>
              <a:t> — например, </a:t>
            </a:r>
            <a:r>
              <a:rPr lang="ru-RU" dirty="0" err="1" smtClean="0">
                <a:hlinkClick r:id="rId7" tooltip="Yahoo!"/>
              </a:rPr>
              <a:t>Yahoo</a:t>
            </a:r>
            <a:r>
              <a:rPr lang="ru-RU" dirty="0" smtClean="0">
                <a:hlinkClick r:id="rId7" tooltip="Yahoo!"/>
              </a:rPr>
              <a:t>!</a:t>
            </a:r>
            <a:r>
              <a:rPr lang="ru-RU" dirty="0" smtClean="0"/>
              <a:t>, </a:t>
            </a:r>
            <a:r>
              <a:rPr lang="ru-RU" dirty="0" err="1" smtClean="0">
                <a:hlinkClick r:id="rId8" tooltip="Google"/>
              </a:rPr>
              <a:t>Google</a:t>
            </a:r>
            <a:r>
              <a:rPr lang="ru-RU" dirty="0" smtClean="0"/>
              <a:t>, </a:t>
            </a:r>
            <a:r>
              <a:rPr lang="ru-RU" dirty="0" err="1" smtClean="0">
                <a:hlinkClick r:id="rId9" tooltip="Bing"/>
              </a:rPr>
              <a:t>Bing</a:t>
            </a:r>
            <a:r>
              <a:rPr lang="ru-RU" dirty="0" smtClean="0"/>
              <a:t>, </a:t>
            </a:r>
            <a:r>
              <a:rPr lang="ru-RU" dirty="0" err="1" smtClean="0">
                <a:hlinkClick r:id="rId10" tooltip="Яндекс"/>
              </a:rPr>
              <a:t>Яндекс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>
                <a:hlinkClick r:id="rId11" tooltip="Электронная почта"/>
              </a:rPr>
              <a:t>Почтовый</a:t>
            </a:r>
            <a:r>
              <a:rPr lang="ru-RU" dirty="0" smtClean="0"/>
              <a:t> сервис например — </a:t>
            </a:r>
            <a:r>
              <a:rPr lang="ru-RU" dirty="0" err="1" smtClean="0">
                <a:hlinkClick r:id="rId12" tooltip="Mail.ru"/>
              </a:rPr>
              <a:t>Mail.ru</a:t>
            </a:r>
            <a:r>
              <a:rPr lang="ru-RU" dirty="0" smtClean="0"/>
              <a:t> и </a:t>
            </a:r>
            <a:r>
              <a:rPr lang="ru-RU" dirty="0" err="1" smtClean="0">
                <a:hlinkClick r:id="rId13" tooltip="Gmail.com"/>
              </a:rPr>
              <a:t>Gmail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>
                <a:hlinkClick r:id="rId14" tooltip="Веб-форум"/>
              </a:rPr>
              <a:t>Веб-форумы</a:t>
            </a:r>
            <a:endParaRPr lang="ru-RU" dirty="0" smtClean="0"/>
          </a:p>
          <a:p>
            <a:pPr lvl="1"/>
            <a:r>
              <a:rPr lang="ru-RU" dirty="0" err="1" smtClean="0">
                <a:hlinkClick r:id="rId15" tooltip="Блог"/>
              </a:rPr>
              <a:t>Блоговый</a:t>
            </a:r>
            <a:r>
              <a:rPr lang="ru-RU" dirty="0" smtClean="0"/>
              <a:t> сервис</a:t>
            </a:r>
          </a:p>
          <a:p>
            <a:pPr lvl="1"/>
            <a:r>
              <a:rPr lang="ru-RU" dirty="0" err="1" smtClean="0">
                <a:hlinkClick r:id="rId16" tooltip="Одноранговая сеть"/>
              </a:rPr>
              <a:t>Файлообменный</a:t>
            </a:r>
            <a:r>
              <a:rPr lang="ru-RU" dirty="0" smtClean="0"/>
              <a:t> сервис </a:t>
            </a:r>
            <a:r>
              <a:rPr lang="ru-RU" dirty="0" smtClean="0">
                <a:hlinkClick r:id="rId17" tooltip="Облачное хранилище данных"/>
              </a:rPr>
              <a:t>Облачное хранилище данных</a:t>
            </a:r>
            <a:r>
              <a:rPr lang="ru-RU" dirty="0" smtClean="0"/>
              <a:t> — например, </a:t>
            </a:r>
            <a:r>
              <a:rPr lang="ru-RU" dirty="0" err="1" smtClean="0">
                <a:hlinkClick r:id="rId18" tooltip="Skydrive"/>
              </a:rPr>
              <a:t>Skydrive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Сервис редактирования данных — например, </a:t>
            </a:r>
            <a:r>
              <a:rPr lang="ru-RU" dirty="0" err="1" smtClean="0">
                <a:hlinkClick r:id="rId19" tooltip="Google Docs"/>
              </a:rPr>
              <a:t>Google</a:t>
            </a:r>
            <a:r>
              <a:rPr lang="ru-RU" dirty="0" smtClean="0">
                <a:hlinkClick r:id="rId19" tooltip="Google Docs"/>
              </a:rPr>
              <a:t> </a:t>
            </a:r>
            <a:r>
              <a:rPr lang="ru-RU" dirty="0" err="1" smtClean="0">
                <a:hlinkClick r:id="rId19" tooltip="Google Docs"/>
              </a:rPr>
              <a:t>Docs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>
                <a:hlinkClick r:id="rId20" tooltip="Фотохостинг"/>
              </a:rPr>
              <a:t>Фотохостинг</a:t>
            </a:r>
            <a:r>
              <a:rPr lang="ru-RU" dirty="0" smtClean="0"/>
              <a:t> — например, </a:t>
            </a:r>
            <a:r>
              <a:rPr lang="ru-RU" dirty="0" err="1" smtClean="0">
                <a:hlinkClick r:id="rId21" tooltip="Picnik (страница отсутствует)"/>
              </a:rPr>
              <a:t>Picnik</a:t>
            </a:r>
            <a:r>
              <a:rPr lang="ru-RU" dirty="0" smtClean="0"/>
              <a:t>, </a:t>
            </a:r>
            <a:r>
              <a:rPr lang="ru-RU" dirty="0" err="1" smtClean="0">
                <a:hlinkClick r:id="rId22" tooltip="ImageShack (страница отсутствует)"/>
              </a:rPr>
              <a:t>ImageShack</a:t>
            </a:r>
            <a:r>
              <a:rPr lang="ru-RU" dirty="0" smtClean="0"/>
              <a:t>, </a:t>
            </a:r>
            <a:r>
              <a:rPr lang="ru-RU" dirty="0" err="1" smtClean="0">
                <a:hlinkClick r:id="rId23" tooltip="Panoramio"/>
              </a:rPr>
              <a:t>Panoramio</a:t>
            </a:r>
            <a:r>
              <a:rPr lang="ru-RU" dirty="0" smtClean="0"/>
              <a:t>, </a:t>
            </a:r>
            <a:r>
              <a:rPr lang="ru-RU" dirty="0" err="1" smtClean="0">
                <a:hlinkClick r:id="rId24" tooltip="Photobucket"/>
              </a:rPr>
              <a:t>Photobucket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>
                <a:hlinkClick r:id="rId25" tooltip="Видеохостинг"/>
              </a:rPr>
              <a:t>Видеохостинг</a:t>
            </a:r>
            <a:r>
              <a:rPr lang="ru-RU" dirty="0" smtClean="0"/>
              <a:t> — например, </a:t>
            </a:r>
            <a:r>
              <a:rPr lang="ru-RU" dirty="0" err="1" smtClean="0">
                <a:hlinkClick r:id="rId26" tooltip="YouTube"/>
              </a:rPr>
              <a:t>YouTube</a:t>
            </a:r>
            <a:r>
              <a:rPr lang="ru-RU" dirty="0" smtClean="0"/>
              <a:t>, </a:t>
            </a:r>
            <a:r>
              <a:rPr lang="ru-RU" dirty="0" err="1" smtClean="0">
                <a:hlinkClick r:id="rId27" tooltip="Dailymotion"/>
              </a:rPr>
              <a:t>Dailymotion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 smtClean="0"/>
              <a:t>Типы</a:t>
            </a:r>
            <a:r>
              <a:rPr lang="uk-UA" b="1" dirty="0" smtClean="0"/>
              <a:t> </a:t>
            </a:r>
            <a:r>
              <a:rPr lang="uk-UA" b="1" dirty="0" err="1" smtClean="0"/>
              <a:t>интернет-ресурсов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По схеме представления </a:t>
            </a:r>
            <a:r>
              <a:rPr lang="ru-RU" sz="2800" dirty="0" smtClean="0"/>
              <a:t>информации и </a:t>
            </a:r>
            <a:r>
              <a:rPr lang="ru-RU" sz="2800" dirty="0" smtClean="0"/>
              <a:t>категории решаемых </a:t>
            </a:r>
            <a:r>
              <a:rPr lang="ru-RU" sz="2800" dirty="0" smtClean="0"/>
              <a:t>задач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000" dirty="0" smtClean="0"/>
              <a:t>Комбинированные </a:t>
            </a:r>
            <a:r>
              <a:rPr lang="ru-RU" sz="2000" dirty="0" err="1" smtClean="0">
                <a:hlinkClick r:id="rId2" tooltip="Веб-сервис"/>
              </a:rPr>
              <a:t>веб-сервисы</a:t>
            </a:r>
            <a:r>
              <a:rPr lang="ru-RU" sz="2000" dirty="0" smtClean="0"/>
              <a:t> (</a:t>
            </a:r>
            <a:r>
              <a:rPr lang="ru-RU" sz="2000" dirty="0" smtClean="0">
                <a:hlinkClick r:id="rId3" tooltip="Социальная сеть (Интернет)"/>
              </a:rPr>
              <a:t>Социальные сети</a:t>
            </a:r>
            <a:r>
              <a:rPr lang="ru-RU" sz="2000" dirty="0" smtClean="0"/>
              <a:t>) — например, </a:t>
            </a:r>
            <a:r>
              <a:rPr lang="ru-RU" sz="2000" dirty="0" err="1" smtClean="0">
                <a:hlinkClick r:id="rId4" tooltip="Facebook"/>
              </a:rPr>
              <a:t>Facebook</a:t>
            </a:r>
            <a:r>
              <a:rPr lang="ru-RU" sz="2000" dirty="0" smtClean="0"/>
              <a:t>, </a:t>
            </a:r>
            <a:r>
              <a:rPr lang="ru-RU" sz="2000" dirty="0" err="1" smtClean="0">
                <a:hlinkClick r:id="rId5" tooltip="Twitter"/>
              </a:rPr>
              <a:t>Twitter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Комбинированные </a:t>
            </a:r>
            <a:r>
              <a:rPr lang="ru-RU" sz="2000" dirty="0" err="1" smtClean="0"/>
              <a:t>веб-сервисы</a:t>
            </a:r>
            <a:r>
              <a:rPr lang="ru-RU" sz="2000" dirty="0" smtClean="0"/>
              <a:t> (Специализированные социальные сети) — например, </a:t>
            </a:r>
            <a:r>
              <a:rPr lang="ru-RU" sz="2000" dirty="0" err="1" smtClean="0">
                <a:hlinkClick r:id="rId6" tooltip="MySpace"/>
              </a:rPr>
              <a:t>MySpace</a:t>
            </a:r>
            <a:r>
              <a:rPr lang="ru-RU" sz="2000" dirty="0" smtClean="0"/>
              <a:t>, </a:t>
            </a:r>
            <a:r>
              <a:rPr lang="ru-RU" sz="2000" dirty="0" err="1" smtClean="0">
                <a:hlinkClick r:id="rId7" tooltip="Flickr"/>
              </a:rPr>
              <a:t>Flickr</a:t>
            </a:r>
            <a:r>
              <a:rPr lang="ru-RU" sz="2000" dirty="0" smtClean="0"/>
              <a:t>.</a:t>
            </a:r>
          </a:p>
          <a:p>
            <a:pPr lvl="1"/>
            <a:endParaRPr lang="ru-RU" dirty="0" smtClean="0"/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Самые популярные сайты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«</a:t>
            </a:r>
            <a:r>
              <a:rPr lang="ru-RU" sz="1800" dirty="0" err="1" smtClean="0">
                <a:hlinkClick r:id="rId2" tooltip="Яндекс"/>
              </a:rPr>
              <a:t>Яндекс</a:t>
            </a:r>
            <a:r>
              <a:rPr lang="ru-RU" sz="1800" dirty="0" smtClean="0"/>
              <a:t>» (</a:t>
            </a:r>
            <a:r>
              <a:rPr lang="ru-RU" sz="1800" dirty="0" err="1" smtClean="0"/>
              <a:t>yandex.ru</a:t>
            </a:r>
            <a:r>
              <a:rPr lang="ru-RU" sz="1800" dirty="0" smtClean="0"/>
              <a:t>) — российская </a:t>
            </a:r>
            <a:r>
              <a:rPr lang="ru-RU" sz="1800" dirty="0" err="1" smtClean="0"/>
              <a:t>ИТ-компания</a:t>
            </a:r>
            <a:r>
              <a:rPr lang="ru-RU" sz="1800" dirty="0" smtClean="0"/>
              <a:t>, владеющая одноимённой системой поиска в Сети и </a:t>
            </a:r>
            <a:r>
              <a:rPr lang="ru-RU" sz="1800" dirty="0" err="1" smtClean="0"/>
              <a:t>интернет-порталом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«</a:t>
            </a:r>
            <a:r>
              <a:rPr lang="ru-RU" sz="1800" dirty="0" err="1" smtClean="0">
                <a:hlinkClick r:id="rId3" tooltip="ВКонтакте"/>
              </a:rPr>
              <a:t>ВКонтакте</a:t>
            </a:r>
            <a:r>
              <a:rPr lang="ru-RU" sz="1800" dirty="0" smtClean="0"/>
              <a:t>» (</a:t>
            </a:r>
            <a:r>
              <a:rPr lang="ru-RU" sz="1800" dirty="0" err="1" smtClean="0"/>
              <a:t>vk.com</a:t>
            </a:r>
            <a:r>
              <a:rPr lang="ru-RU" sz="1800" dirty="0" smtClean="0"/>
              <a:t>) — крупнейшая в Рунете социальная сеть.</a:t>
            </a:r>
          </a:p>
          <a:p>
            <a:r>
              <a:rPr lang="ru-RU" sz="1800" dirty="0" err="1" smtClean="0">
                <a:hlinkClick r:id="rId4" tooltip="Mail.Ru"/>
              </a:rPr>
              <a:t>Mail.Ru</a:t>
            </a:r>
            <a:r>
              <a:rPr lang="ru-RU" sz="1800" dirty="0" smtClean="0"/>
              <a:t> (</a:t>
            </a:r>
            <a:r>
              <a:rPr lang="ru-RU" sz="1800" dirty="0" err="1" smtClean="0"/>
              <a:t>mail.ru</a:t>
            </a:r>
            <a:r>
              <a:rPr lang="ru-RU" sz="1800" dirty="0" smtClean="0"/>
              <a:t>) — крупный коммуникационный портал российского Интернета.</a:t>
            </a:r>
          </a:p>
          <a:p>
            <a:r>
              <a:rPr lang="ru-RU" sz="1800" dirty="0" err="1" smtClean="0">
                <a:hlinkClick r:id="rId5" tooltip="Google"/>
              </a:rPr>
              <a:t>Google</a:t>
            </a:r>
            <a:r>
              <a:rPr lang="ru-RU" sz="1800" dirty="0" smtClean="0"/>
              <a:t> </a:t>
            </a:r>
            <a:r>
              <a:rPr lang="ru-RU" sz="1800" dirty="0" smtClean="0"/>
              <a:t>(</a:t>
            </a:r>
            <a:r>
              <a:rPr lang="ru-RU" sz="1800" dirty="0" err="1" smtClean="0"/>
              <a:t>google.com</a:t>
            </a:r>
            <a:r>
              <a:rPr lang="ru-RU" sz="1800" dirty="0" smtClean="0"/>
              <a:t>) — крупнейшая в мире поисковая система и </a:t>
            </a:r>
            <a:r>
              <a:rPr lang="ru-RU" sz="1800" dirty="0" err="1" smtClean="0"/>
              <a:t>мультисервисный</a:t>
            </a:r>
            <a:r>
              <a:rPr lang="ru-RU" sz="1800" dirty="0" smtClean="0"/>
              <a:t> портал.</a:t>
            </a:r>
          </a:p>
          <a:p>
            <a:r>
              <a:rPr lang="ru-RU" sz="1800" dirty="0" err="1" smtClean="0">
                <a:hlinkClick r:id="rId6" tooltip="YouTube"/>
              </a:rPr>
              <a:t>YouTube</a:t>
            </a:r>
            <a:r>
              <a:rPr lang="ru-RU" sz="1800" dirty="0" smtClean="0"/>
              <a:t> (</a:t>
            </a:r>
            <a:r>
              <a:rPr lang="ru-RU" sz="1800" dirty="0" err="1" smtClean="0"/>
              <a:t>youtube.com</a:t>
            </a:r>
            <a:r>
              <a:rPr lang="ru-RU" sz="1800" dirty="0" smtClean="0"/>
              <a:t>) — крупнейший сервис в мире, предоставляющий услуги </a:t>
            </a:r>
            <a:r>
              <a:rPr lang="ru-RU" sz="1800" dirty="0" err="1" smtClean="0"/>
              <a:t>видеохостинга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«</a:t>
            </a:r>
            <a:r>
              <a:rPr lang="ru-RU" sz="1800" dirty="0" err="1" smtClean="0">
                <a:hlinkClick r:id="rId7" tooltip="Одноклассники.ru"/>
              </a:rPr>
              <a:t>Одноклассники.ru</a:t>
            </a:r>
            <a:r>
              <a:rPr lang="ru-RU" sz="1800" dirty="0" smtClean="0"/>
              <a:t>» (</a:t>
            </a:r>
            <a:r>
              <a:rPr lang="ru-RU" sz="1800" dirty="0" err="1" smtClean="0"/>
              <a:t>odnoklassniki.ru</a:t>
            </a:r>
            <a:r>
              <a:rPr lang="ru-RU" sz="1800" dirty="0" smtClean="0"/>
              <a:t>) — </a:t>
            </a:r>
            <a:r>
              <a:rPr lang="ru-RU" sz="1800" dirty="0" err="1" smtClean="0"/>
              <a:t>мультиязычная</a:t>
            </a:r>
            <a:r>
              <a:rPr lang="ru-RU" sz="1800" dirty="0" smtClean="0"/>
              <a:t> социальная сеть, используемая для поиска одноклассников, однокурсников, бывших выпускников, а также родных и близких родственников и общения с ними.</a:t>
            </a:r>
          </a:p>
          <a:p>
            <a:r>
              <a:rPr lang="ru-RU" sz="1800" dirty="0" err="1" smtClean="0">
                <a:hlinkClick r:id="rId8" tooltip="Facebook"/>
              </a:rPr>
              <a:t>Facebook</a:t>
            </a:r>
            <a:r>
              <a:rPr lang="ru-RU" sz="1800" dirty="0" smtClean="0"/>
              <a:t> (</a:t>
            </a:r>
            <a:r>
              <a:rPr lang="ru-RU" sz="1800" dirty="0" err="1" smtClean="0"/>
              <a:t>facebook.com</a:t>
            </a:r>
            <a:r>
              <a:rPr lang="ru-RU" sz="1800" dirty="0" smtClean="0"/>
              <a:t>) — крупнейшая в мире социальная сеть.</a:t>
            </a:r>
          </a:p>
          <a:p>
            <a:r>
              <a:rPr lang="ru-RU" sz="1800" dirty="0" err="1" smtClean="0">
                <a:hlinkClick r:id="rId9" tooltip="Wikipedia"/>
              </a:rPr>
              <a:t>Wikipedia</a:t>
            </a:r>
            <a:r>
              <a:rPr lang="ru-RU" sz="1800" dirty="0" smtClean="0"/>
              <a:t> (</a:t>
            </a:r>
            <a:r>
              <a:rPr lang="ru-RU" sz="1800" dirty="0" err="1" smtClean="0"/>
              <a:t>wikipedia.org</a:t>
            </a:r>
            <a:r>
              <a:rPr lang="ru-RU" sz="1800" dirty="0" smtClean="0"/>
              <a:t>) — свободная общедоступная </a:t>
            </a:r>
            <a:r>
              <a:rPr lang="ru-RU" sz="1800" dirty="0" err="1" smtClean="0"/>
              <a:t>мультиязычная</a:t>
            </a:r>
            <a:r>
              <a:rPr lang="ru-RU" sz="1800" dirty="0" smtClean="0"/>
              <a:t> универсальная интернет-энциклопедия</a:t>
            </a:r>
            <a:r>
              <a:rPr lang="ru-RU" sz="1800" dirty="0" smtClean="0"/>
              <a:t>.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Всё что может быть перенесено в </a:t>
            </a:r>
            <a:r>
              <a:rPr lang="ru-RU" dirty="0" err="1" smtClean="0"/>
              <a:t>веб</a:t>
            </a:r>
            <a:r>
              <a:rPr lang="ru-RU" dirty="0" smtClean="0"/>
              <a:t> – будет перенесено в </a:t>
            </a:r>
            <a:r>
              <a:rPr lang="ru-RU" dirty="0" err="1" smtClean="0"/>
              <a:t>веб</a:t>
            </a:r>
            <a:r>
              <a:rPr lang="ru-RU" dirty="0" smtClean="0"/>
              <a:t>!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172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Объект изучения: сайт</vt:lpstr>
      <vt:lpstr>Типы интернет-ресурсов</vt:lpstr>
      <vt:lpstr>Типы интернет-ресурсов</vt:lpstr>
      <vt:lpstr>Типы интернет-ресурсов</vt:lpstr>
      <vt:lpstr>Типы интернет-ресурсов</vt:lpstr>
      <vt:lpstr>Типы интернет-ресурсов</vt:lpstr>
      <vt:lpstr>Типы интернет-ресурсов</vt:lpstr>
      <vt:lpstr>Самые популярные сайты</vt:lpstr>
      <vt:lpstr>Всё что может быть перенесено в веб – будет перенесено в веб!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11</cp:revision>
  <dcterms:created xsi:type="dcterms:W3CDTF">2014-11-20T09:08:59Z</dcterms:created>
  <dcterms:modified xsi:type="dcterms:W3CDTF">2014-11-20T22:18:32Z</dcterms:modified>
</cp:coreProperties>
</file>