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5D8-9F3C-4F23-80AA-CC2331A5C573}" type="datetimeFigureOut">
              <a:rPr lang="uk-UA" smtClean="0"/>
              <a:pPr/>
              <a:t>21.11.2014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2%D0%B5%D0%BA_%D0%BF%D1%80%D0%BE%D1%82%D0%BE%D0%BA%D0%BE%D0%BB%D0%BE%D0%B2_TCP/IP" TargetMode="External"/><Relationship Id="rId2" Type="http://schemas.openxmlformats.org/officeDocument/2006/relationships/hyperlink" Target="https://ru.wikipedia.org/wiki/%D0%9A%D0%BE%D0%BC%D0%BF%D1%8C%D1%8E%D1%82%D0%B5%D1%80%D0%BD%D0%B0%D1%8F_%D1%81%D0%B5%D1%82%D1%8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E%D1%82%D0%BE%D0%BA%D0%BE%D0%BB_%D0%BF%D0%B5%D1%80%D0%B5%D0%B4%D0%B0%D1%87%D0%B8_%D0%B4%D0%B0%D0%BD%D0%BD%D1%8B%D1%85" TargetMode="External"/><Relationship Id="rId4" Type="http://schemas.openxmlformats.org/officeDocument/2006/relationships/hyperlink" Target="https://ru.wikipedia.org/wiki/%D0%92%D1%81%D0%B5%D0%BC%D0%B8%D1%80%D0%BD%D0%B0%D1%8F_%D0%BF%D0%B0%D1%83%D1%82%D0%B8%D0%BD%D0%B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0%D1%81%D0%BF%D1%80%D0%B5%D0%B4%D0%B5%D0%BB%D1%91%D0%BD%D0%BD%D1%8B%D0%B5_%D0%B1%D0%B0%D0%B7%D1%8B_%D0%B4%D0%B0%D0%BD%D0%BD%D1%8B%D1%85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5%D0%BE%D1%81%D1%82" TargetMode="External"/><Relationship Id="rId4" Type="http://schemas.openxmlformats.org/officeDocument/2006/relationships/hyperlink" Target="https://ru.wikipedia.org/wiki/%D0%94%D0%BE%D0%BC%D0%B5%D0%BD%D0%BD%D0%BE%D0%B5_%D0%B8%D0%BC%D1%8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n.ua/2014/11/09/5490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 работает интернет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ru-RU" dirty="0"/>
              <a:t>Основная задача интернета</a:t>
            </a:r>
            <a:endParaRPr lang="uk-UA" dirty="0"/>
          </a:p>
          <a:p>
            <a:pPr lvl="1"/>
            <a:r>
              <a:rPr lang="ru-RU" dirty="0"/>
              <a:t>Модель работы</a:t>
            </a:r>
            <a:endParaRPr lang="uk-UA" dirty="0"/>
          </a:p>
          <a:p>
            <a:pPr lvl="1"/>
            <a:r>
              <a:rPr lang="ru-RU" dirty="0"/>
              <a:t>Браузер</a:t>
            </a:r>
            <a:endParaRPr lang="uk-UA" dirty="0"/>
          </a:p>
          <a:p>
            <a:pPr lvl="1"/>
            <a:r>
              <a:rPr lang="ru-RU" dirty="0"/>
              <a:t>Сайт</a:t>
            </a:r>
            <a:endParaRPr lang="uk-UA" dirty="0"/>
          </a:p>
          <a:p>
            <a:pPr lvl="1"/>
            <a:r>
              <a:rPr lang="en-US" dirty="0"/>
              <a:t>IP</a:t>
            </a:r>
            <a:r>
              <a:rPr lang="ru-RU" dirty="0"/>
              <a:t> адрес – номер телефона (Имя), адресная книга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Как работает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Домены</a:t>
            </a:r>
            <a:endParaRPr lang="uk-UA" dirty="0"/>
          </a:p>
          <a:p>
            <a:pPr lvl="1"/>
            <a:r>
              <a:rPr lang="ru-RU" dirty="0"/>
              <a:t>Сервер</a:t>
            </a:r>
            <a:endParaRPr lang="uk-UA" dirty="0"/>
          </a:p>
          <a:p>
            <a:pPr lvl="1"/>
            <a:r>
              <a:rPr lang="ru-RU" dirty="0"/>
              <a:t>Протоколы TCP/IP</a:t>
            </a:r>
            <a:endParaRPr lang="uk-UA" dirty="0"/>
          </a:p>
          <a:p>
            <a:pPr lvl="1"/>
            <a:r>
              <a:rPr lang="en-US" dirty="0"/>
              <a:t>HTML</a:t>
            </a:r>
            <a:r>
              <a:rPr lang="ru-RU" dirty="0"/>
              <a:t> (обмен, связующе средство)</a:t>
            </a:r>
            <a:endParaRPr lang="uk-UA" dirty="0"/>
          </a:p>
          <a:p>
            <a:pPr lvl="1"/>
            <a:r>
              <a:rPr lang="ru-RU" dirty="0"/>
              <a:t>Три кита </a:t>
            </a:r>
            <a:r>
              <a:rPr lang="ru-RU" dirty="0" err="1"/>
              <a:t>Веба</a:t>
            </a:r>
            <a:r>
              <a:rPr lang="ru-RU" dirty="0"/>
              <a:t> – </a:t>
            </a:r>
            <a:r>
              <a:rPr lang="ru-RU" dirty="0" err="1"/>
              <a:t>контент</a:t>
            </a:r>
            <a:r>
              <a:rPr lang="ru-RU" dirty="0"/>
              <a:t>, представление, связи.</a:t>
            </a:r>
            <a:endParaRPr lang="uk-UA" dirty="0"/>
          </a:p>
          <a:p>
            <a:pPr lvl="1"/>
            <a:r>
              <a:rPr lang="ru-RU" dirty="0"/>
              <a:t>Клиентская часть, серверная часть (</a:t>
            </a:r>
            <a:r>
              <a:rPr lang="en-US" dirty="0"/>
              <a:t>Front end</a:t>
            </a:r>
            <a:r>
              <a:rPr lang="ru-RU" dirty="0"/>
              <a:t>, </a:t>
            </a:r>
            <a:r>
              <a:rPr lang="en-US" dirty="0"/>
              <a:t>back end</a:t>
            </a:r>
            <a:r>
              <a:rPr lang="ru-RU" dirty="0"/>
              <a:t>)</a:t>
            </a:r>
            <a:endParaRPr lang="uk-UA" dirty="0"/>
          </a:p>
          <a:p>
            <a:pPr lvl="1"/>
            <a:r>
              <a:rPr lang="ru-RU" dirty="0" err="1"/>
              <a:t>Веб</a:t>
            </a:r>
            <a:r>
              <a:rPr lang="ru-RU" dirty="0"/>
              <a:t> технологии, языки, БД.</a:t>
            </a:r>
            <a:endParaRPr lang="uk-UA" dirty="0"/>
          </a:p>
          <a:p>
            <a:pPr lvl="1"/>
            <a:r>
              <a:rPr lang="ru-RU" dirty="0"/>
              <a:t>Примеры структуры типичных сайтов – поисковик, </a:t>
            </a:r>
            <a:r>
              <a:rPr lang="ru-RU" dirty="0" err="1"/>
              <a:t>соцсеть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Интернет это:</a:t>
            </a:r>
            <a:endParaRPr lang="uk-UA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55576" y="1124744"/>
            <a:ext cx="7560840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Интерне́т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 —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всемирная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система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объединённых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2" tooltip="Компьютерная сеть"/>
              </a:rPr>
              <a:t>компьютерных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2" tooltip="Компьютерная сеть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2" tooltip="Компьютерная сеть"/>
              </a:rPr>
              <a:t>сетей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для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хранения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и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передачи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информации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 Часто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упоминается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как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Всемирная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сеть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и 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Глобальная</a:t>
            </a: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сеть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, а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также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просто 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Сеть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Построена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на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базе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3" tooltip="Стек протоколов TCP/IP"/>
              </a:rPr>
              <a:t>стека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3" tooltip="Стек протоколов TCP/IP"/>
              </a:rPr>
              <a:t>протоколов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3" tooltip="Стек протоколов TCP/IP"/>
              </a:rPr>
              <a:t> TCP/IP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 На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основе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Интернета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работает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4" tooltip="Всемирная паутина"/>
              </a:rPr>
              <a:t>Всемирная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4" tooltip="Всемирная паутина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4" tooltip="Всемирная паутина"/>
              </a:rPr>
              <a:t>паутина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World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Wide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Web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, WWW) и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множество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других 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5" tooltip="Протокол передачи данных"/>
              </a:rPr>
              <a:t>систем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5" tooltip="Протокол передачи данных"/>
              </a:rPr>
              <a:t>передачи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5" tooltip="Протокол передачи данных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latin typeface="Arial" pitchFamily="34" charset="0"/>
                <a:cs typeface="Arial" pitchFamily="34" charset="0"/>
                <a:hlinkClick r:id="rId5" tooltip="Протокол передачи данных"/>
              </a:rPr>
              <a:t>данных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249289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Основная функция интернета: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3121804"/>
            <a:ext cx="756084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Обеспечить передачу данных между двумя компьютерами, независимо от того сколько промежуточных узлов между ними. </a:t>
            </a:r>
            <a:endParaRPr kumimoji="0" lang="uk-U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3645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* По </a:t>
            </a:r>
            <a:r>
              <a:rPr lang="ru-RU" sz="1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аналогии с системой мобильной связи.</a:t>
            </a:r>
            <a:endParaRPr lang="uk-UA" sz="10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560" y="47667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Основная функция интернета: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105580"/>
            <a:ext cx="756084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Обеспечить передачу данных между двумя компьютерами, независимо от того сколько промежуточных узлов между ними.</a:t>
            </a:r>
            <a:r>
              <a:rPr lang="en-US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*</a:t>
            </a: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uk-U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20072" y="1556792"/>
            <a:ext cx="3384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* По </a:t>
            </a:r>
            <a:r>
              <a:rPr lang="ru-RU" sz="1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аналогии с системой мобильной связи.</a:t>
            </a:r>
            <a:endParaRPr lang="uk-UA" sz="10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18588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Как это осуществляется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2492896"/>
            <a:ext cx="756084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У каждого компьютера подключенного к сети интернет есть свой уникальный** сетевой адрес (можно сказать номер)</a:t>
            </a:r>
            <a:endParaRPr kumimoji="0" lang="uk-U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2996952"/>
            <a:ext cx="7128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** Есть технологии позволяющие нескольким компьютерам пользоваться одним сетевым адресом.</a:t>
            </a:r>
            <a:endParaRPr lang="uk-UA" sz="10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1560" y="335699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IP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internet protocol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)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адрес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7544" y="400506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IPv4: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77.222.150.27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– </a:t>
            </a:r>
            <a:r>
              <a:rPr lang="ru-RU" sz="2800" dirty="0" smtClean="0"/>
              <a:t>2</a:t>
            </a:r>
            <a:r>
              <a:rPr lang="ru-RU" sz="2800" baseline="30000" dirty="0" smtClean="0"/>
              <a:t>32</a:t>
            </a:r>
            <a:r>
              <a:rPr lang="uk-UA" sz="2800" dirty="0" smtClean="0">
                <a:latin typeface="+mj-lt"/>
                <a:ea typeface="+mj-ea"/>
                <a:cs typeface="+mj-cs"/>
              </a:rPr>
              <a:t> адрес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а</a:t>
            </a:r>
            <a:r>
              <a:rPr lang="uk-UA" sz="28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IPv6:</a:t>
            </a:r>
            <a:r>
              <a:rPr lang="en-US" sz="2400" dirty="0" smtClean="0"/>
              <a:t> </a:t>
            </a:r>
            <a:r>
              <a:rPr lang="en-US" sz="2400" b="1" dirty="0" smtClean="0"/>
              <a:t>2001:0db8:11a3:09d7:1f34:8a2e:07a0:765d</a:t>
            </a:r>
            <a:r>
              <a:rPr lang="ru-RU" sz="2400" b="1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2</a:t>
            </a:r>
            <a:r>
              <a:rPr lang="ru-RU" sz="2400" baseline="30000" dirty="0" smtClean="0"/>
              <a:t>128</a:t>
            </a:r>
            <a:r>
              <a:rPr lang="uk-UA" sz="2400" dirty="0" smtClean="0"/>
              <a:t> </a:t>
            </a:r>
            <a:r>
              <a:rPr lang="uk-UA" sz="2400" dirty="0" smtClean="0"/>
              <a:t>адрес</a:t>
            </a:r>
            <a:r>
              <a:rPr lang="ru-RU" sz="2400" dirty="0" smtClean="0"/>
              <a:t>а.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endParaRPr lang="uk-UA" sz="2800" b="1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27584" y="4994592"/>
            <a:ext cx="7560840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Раздача </a:t>
            </a:r>
            <a:r>
              <a:rPr lang="en-US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IP </a:t>
            </a: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адресов, как ограниченного ресурса осуществляется рядом некоммерческих организаций, которые «делятся» с провайдерами, а те, в свою очередь, раздают адреса конечным получателям. </a:t>
            </a:r>
            <a:endParaRPr kumimoji="0" lang="uk-U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3265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Как узнать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IP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 адрес своего компьютера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98072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Консольная команда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ipconfig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расскаже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т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 </a:t>
            </a:r>
            <a:endParaRPr lang="uk-UA" sz="28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62880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Запускаем </a:t>
            </a:r>
            <a:r>
              <a:rPr lang="ru-RU" dirty="0" smtClean="0"/>
              <a:t>командную строку </a:t>
            </a:r>
            <a:r>
              <a:rPr lang="ru-RU" dirty="0" err="1" smtClean="0"/>
              <a:t>Windows</a:t>
            </a:r>
            <a:r>
              <a:rPr lang="ru-RU" dirty="0" smtClean="0"/>
              <a:t> (для этого можно нажать </a:t>
            </a:r>
            <a:r>
              <a:rPr lang="ru-RU" dirty="0" smtClean="0"/>
              <a:t>кнопки</a:t>
            </a:r>
            <a:r>
              <a:rPr lang="en-US" dirty="0" smtClean="0"/>
              <a:t> </a:t>
            </a:r>
            <a:r>
              <a:rPr lang="en-US" dirty="0" smtClean="0"/>
              <a:t>WIN+R</a:t>
            </a:r>
            <a:r>
              <a:rPr lang="ru-RU" dirty="0" smtClean="0"/>
              <a:t>), </a:t>
            </a:r>
            <a:r>
              <a:rPr lang="ru-RU" dirty="0" smtClean="0"/>
              <a:t>вводим три буквы CMD, нажимаем </a:t>
            </a:r>
            <a:r>
              <a:rPr lang="ru-RU" dirty="0" err="1" smtClean="0"/>
              <a:t>Enter</a:t>
            </a:r>
            <a:endParaRPr lang="uk-UA" dirty="0"/>
          </a:p>
        </p:txBody>
      </p:sp>
      <p:pic>
        <p:nvPicPr>
          <p:cNvPr id="16386" name="Picture 2" descr="http://aleksandr-krylov.ru/uploads/_pages/28/w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4163" y="2492896"/>
            <a:ext cx="1609725" cy="1390651"/>
          </a:xfrm>
          <a:prstGeom prst="rect">
            <a:avLst/>
          </a:prstGeom>
          <a:noFill/>
        </p:spPr>
      </p:pic>
      <p:pic>
        <p:nvPicPr>
          <p:cNvPr id="16388" name="Picture 4" descr="http://aleksandr-krylov.ru/uploads/_pages/28/winrcm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48880"/>
            <a:ext cx="2980023" cy="1760923"/>
          </a:xfrm>
          <a:prstGeom prst="rect">
            <a:avLst/>
          </a:prstGeo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 b="68318"/>
          <a:stretch>
            <a:fillRect/>
          </a:stretch>
        </p:blipFill>
        <p:spPr bwMode="auto">
          <a:xfrm>
            <a:off x="1331640" y="4770200"/>
            <a:ext cx="6448425" cy="103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11560" y="414908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В окне консоли</a:t>
            </a:r>
            <a:r>
              <a:rPr lang="en-US" dirty="0" smtClean="0"/>
              <a:t> (</a:t>
            </a:r>
            <a:r>
              <a:rPr lang="ru-RU" dirty="0" smtClean="0"/>
              <a:t>командной строки</a:t>
            </a:r>
            <a:r>
              <a:rPr lang="en-US" dirty="0" smtClean="0"/>
              <a:t>)</a:t>
            </a:r>
            <a:r>
              <a:rPr lang="ru-RU" dirty="0" smtClean="0"/>
              <a:t> вводим команду </a:t>
            </a:r>
            <a:r>
              <a:rPr lang="en-US" b="1" dirty="0" err="1" smtClean="0"/>
              <a:t>ipconfig</a:t>
            </a:r>
            <a:r>
              <a:rPr lang="ru-RU" dirty="0" smtClean="0"/>
              <a:t> и жмём </a:t>
            </a:r>
            <a:r>
              <a:rPr lang="en-US" dirty="0" smtClean="0"/>
              <a:t>Enter</a:t>
            </a:r>
            <a:r>
              <a:rPr lang="ru-RU" dirty="0" smtClean="0"/>
              <a:t> 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3265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Как узнать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IP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 адрес своего компьютера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98072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Консольная команда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ipconfig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расскаже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т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 </a:t>
            </a:r>
            <a:endParaRPr lang="uk-UA" sz="28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62880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</a:t>
            </a:r>
            <a:r>
              <a:rPr lang="ru-RU" dirty="0" smtClean="0"/>
              <a:t>Результат будет иметь следующий вид:</a:t>
            </a:r>
            <a:endParaRPr lang="uk-UA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951" y="2250157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Помнить </a:t>
            </a:r>
            <a:r>
              <a:rPr lang="en-US" dirty="0" smtClean="0"/>
              <a:t>IP </a:t>
            </a:r>
            <a:r>
              <a:rPr lang="ru-RU" dirty="0" smtClean="0"/>
              <a:t>адреса сложно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98884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DNS</a:t>
            </a:r>
            <a:r>
              <a:rPr lang="ru-RU" dirty="0" smtClean="0"/>
              <a:t> 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Domain</a:t>
            </a:r>
            <a:r>
              <a:rPr lang="ru-RU" i="1" dirty="0" smtClean="0"/>
              <a:t> </a:t>
            </a:r>
            <a:r>
              <a:rPr lang="ru-RU" i="1" dirty="0" err="1" smtClean="0"/>
              <a:t>Name</a:t>
            </a:r>
            <a:r>
              <a:rPr lang="ru-RU" i="1" dirty="0" smtClean="0"/>
              <a:t> </a:t>
            </a:r>
            <a:r>
              <a:rPr lang="ru-RU" i="1" dirty="0" err="1" smtClean="0"/>
              <a:t>System</a:t>
            </a:r>
            <a:r>
              <a:rPr lang="ru-RU" dirty="0" smtClean="0"/>
              <a:t> — система доменных имён) — </a:t>
            </a:r>
            <a:r>
              <a:rPr lang="ru-RU" dirty="0" err="1" smtClean="0"/>
              <a:t>компьютерная</a:t>
            </a:r>
            <a:r>
              <a:rPr lang="ru-RU" dirty="0" err="1" smtClean="0">
                <a:hlinkClick r:id="rId3" tooltip="Распределённые базы данных"/>
              </a:rPr>
              <a:t>распределённая</a:t>
            </a:r>
            <a:r>
              <a:rPr lang="ru-RU" dirty="0" smtClean="0">
                <a:hlinkClick r:id="rId3" tooltip="Распределённые базы данных"/>
              </a:rPr>
              <a:t> система</a:t>
            </a:r>
            <a:r>
              <a:rPr lang="ru-RU" dirty="0" smtClean="0"/>
              <a:t> для получения информации о </a:t>
            </a:r>
            <a:r>
              <a:rPr lang="ru-RU" dirty="0" smtClean="0">
                <a:hlinkClick r:id="rId4" tooltip="Доменное имя"/>
              </a:rPr>
              <a:t>доменах</a:t>
            </a:r>
            <a:r>
              <a:rPr lang="ru-RU" dirty="0" smtClean="0"/>
              <a:t>. Чаще всего используется для получения IP-адреса по имени </a:t>
            </a:r>
            <a:r>
              <a:rPr lang="ru-RU" dirty="0" smtClean="0">
                <a:hlinkClick r:id="rId5" tooltip="Хост"/>
              </a:rPr>
              <a:t>хоста</a:t>
            </a:r>
            <a:r>
              <a:rPr lang="ru-RU" dirty="0" smtClean="0"/>
              <a:t> (компьютера или устройства)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1053317"/>
            <a:ext cx="7560840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При посещении сайтов мы используем более привычную текстовую запись адресов как то </a:t>
            </a:r>
            <a:r>
              <a:rPr lang="en-US" sz="1400" b="1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itc.ua </a:t>
            </a:r>
            <a:r>
              <a:rPr lang="en-US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gorod.dp.ua </a:t>
            </a: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и т.д.</a:t>
            </a:r>
            <a:r>
              <a:rPr lang="en-US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, точно так же как адресная книга в телефоне хранит соответствие имён и номеров телефонов, в интернете есть </a:t>
            </a:r>
            <a:r>
              <a:rPr lang="ru-RU" sz="1400" dirty="0" err="1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подоюная</a:t>
            </a:r>
            <a:r>
              <a:rPr lang="ru-RU" sz="1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глобальная «адресная книга».</a:t>
            </a:r>
            <a:endParaRPr kumimoji="0" lang="uk-UA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Узнать ИП сайта</a:t>
            </a:r>
          </a:p>
          <a:p>
            <a:r>
              <a:rPr lang="ru-RU" sz="1800" dirty="0" err="1" smtClean="0"/>
              <a:t>Пингануть</a:t>
            </a:r>
            <a:r>
              <a:rPr lang="ru-RU" sz="1800" dirty="0" smtClean="0"/>
              <a:t> сайт</a:t>
            </a:r>
          </a:p>
          <a:p>
            <a:r>
              <a:rPr lang="ru-RU" sz="1800" dirty="0" smtClean="0"/>
              <a:t>Зайти на сайт по ИП</a:t>
            </a:r>
          </a:p>
          <a:p>
            <a:r>
              <a:rPr lang="ru-RU" sz="1800" dirty="0" err="1" smtClean="0"/>
              <a:t>Протрассировать</a:t>
            </a:r>
            <a:r>
              <a:rPr lang="ru-RU" sz="1800" dirty="0" smtClean="0"/>
              <a:t> путь к сайту</a:t>
            </a:r>
          </a:p>
          <a:p>
            <a:r>
              <a:rPr lang="ru-RU" sz="1800" dirty="0" smtClean="0"/>
              <a:t>Посмотреть 20 </a:t>
            </a:r>
            <a:r>
              <a:rPr lang="ru-RU" sz="1800" dirty="0"/>
              <a:t>древних сайтов </a:t>
            </a:r>
            <a:r>
              <a:rPr lang="ru-RU" sz="1800" u="sng" dirty="0">
                <a:hlinkClick r:id="rId2"/>
              </a:rPr>
              <a:t>http://</a:t>
            </a:r>
            <a:r>
              <a:rPr lang="ru-RU" sz="1800" u="sng" dirty="0" smtClean="0">
                <a:hlinkClick r:id="rId2"/>
              </a:rPr>
              <a:t>ain.ua/2014/11/09/549046</a:t>
            </a:r>
            <a:endParaRPr lang="ru-RU" sz="1800" u="sng" dirty="0" smtClean="0"/>
          </a:p>
          <a:p>
            <a:r>
              <a:rPr lang="ru-RU" sz="1800" dirty="0" smtClean="0"/>
              <a:t>Посмотреть исходный код сайта</a:t>
            </a:r>
            <a:endParaRPr lang="uk-UA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362</Words>
  <Application>Microsoft Office PowerPoint</Application>
  <PresentationFormat>Экран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Как работает интернет</vt:lpstr>
      <vt:lpstr>Интернет это:</vt:lpstr>
      <vt:lpstr>Слайд 3</vt:lpstr>
      <vt:lpstr>Слайд 4</vt:lpstr>
      <vt:lpstr>Слайд 5</vt:lpstr>
      <vt:lpstr>Помнить IP адреса сложно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19</cp:revision>
  <dcterms:created xsi:type="dcterms:W3CDTF">2014-11-20T09:08:59Z</dcterms:created>
  <dcterms:modified xsi:type="dcterms:W3CDTF">2014-11-21T08:12:29Z</dcterms:modified>
</cp:coreProperties>
</file>