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2"/>
  </p:notesMasterIdLst>
  <p:handoutMasterIdLst>
    <p:handoutMasterId r:id="rId23"/>
  </p:handoutMasterIdLst>
  <p:sldIdLst>
    <p:sldId id="1308" r:id="rId6"/>
    <p:sldId id="1336" r:id="rId7"/>
    <p:sldId id="1249" r:id="rId8"/>
    <p:sldId id="1340" r:id="rId9"/>
    <p:sldId id="1334" r:id="rId10"/>
    <p:sldId id="1335" r:id="rId11"/>
    <p:sldId id="1337" r:id="rId12"/>
    <p:sldId id="1246" r:id="rId13"/>
    <p:sldId id="1341" r:id="rId14"/>
    <p:sldId id="1345" r:id="rId15"/>
    <p:sldId id="1342" r:id="rId16"/>
    <p:sldId id="1343" r:id="rId17"/>
    <p:sldId id="1344" r:id="rId18"/>
    <p:sldId id="1338" r:id="rId19"/>
    <p:sldId id="1339" r:id="rId20"/>
    <p:sldId id="1248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5B0B8DFF-57E5-4D4B-BA72-542DF84B8E2F}">
          <p14:sldIdLst>
            <p14:sldId id="1308"/>
            <p14:sldId id="1336"/>
            <p14:sldId id="1249"/>
            <p14:sldId id="1340"/>
            <p14:sldId id="1334"/>
            <p14:sldId id="1335"/>
            <p14:sldId id="1337"/>
            <p14:sldId id="1246"/>
            <p14:sldId id="1341"/>
            <p14:sldId id="1345"/>
            <p14:sldId id="1342"/>
            <p14:sldId id="1343"/>
            <p14:sldId id="1344"/>
            <p14:sldId id="1338"/>
            <p14:sldId id="1339"/>
            <p14:sldId id="12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2"/>
    <a:srgbClr val="002050"/>
    <a:srgbClr val="FFFFFF"/>
    <a:srgbClr val="0078D7"/>
    <a:srgbClr val="107C10"/>
    <a:srgbClr val="32145A"/>
    <a:srgbClr val="00188F"/>
    <a:srgbClr val="FF8C00"/>
    <a:srgbClr val="004B50"/>
    <a:srgbClr val="004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6323" autoAdjust="0"/>
  </p:normalViewPr>
  <p:slideViewPr>
    <p:cSldViewPr>
      <p:cViewPr varScale="1">
        <p:scale>
          <a:sx n="98" d="100"/>
          <a:sy n="98" d="100"/>
        </p:scale>
        <p:origin x="48" y="2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9401-EE8D-4EE1-B291-5BF7DCDA3C5A}" type="datetime8">
              <a:rPr lang="en-US" smtClean="0">
                <a:latin typeface="Segoe UI" pitchFamily="34" charset="0"/>
              </a:rPr>
              <a:t>4/24/2018 10:19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61B0BD91-A332-4638-9D55-E1550E13BA63}" type="datetime8">
              <a:rPr lang="en-US" smtClean="0"/>
              <a:t>4/24/2018 10:19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96B01FC-4093-47B5-A361-524E345F092E}" type="datetime8">
              <a:rPr lang="en-US" smtClean="0"/>
              <a:t>4/24/2018 10:19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31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59E96BB3-A30A-447A-AE92-AF26752EB54C}" type="datetime8">
              <a:rPr lang="en-US" smtClean="0"/>
              <a:t>4/24/2018 10:46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65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59E96BB3-A30A-447A-AE92-AF26752EB54C}" type="datetime8">
              <a:rPr lang="en-US" smtClean="0"/>
              <a:t>4/24/2018 10:19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39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59E96BB3-A30A-447A-AE92-AF26752EB54C}" type="datetime8">
              <a:rPr lang="en-US" smtClean="0"/>
              <a:t>4/24/2018 10:19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475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59E96BB3-A30A-447A-AE92-AF26752EB54C}" type="datetime8">
              <a:rPr lang="en-US" smtClean="0"/>
              <a:t>4/24/2018 10:19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218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B56DB1-683C-4DCF-A45F-24D3E22FCAA8}" type="datetime8">
              <a:rPr lang="en-US" smtClean="0"/>
              <a:t>4/24/2018 10:19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52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59E96BB3-A30A-447A-AE92-AF26752EB54C}" type="datetime8">
              <a:rPr lang="en-US" smtClean="0"/>
              <a:t>4/24/2018 10:19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4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DDFF7D-D314-4C7B-B851-8380DBD00D4D}" type="datetime8">
              <a:rPr lang="en-US" smtClean="0">
                <a:solidFill>
                  <a:prstClr val="black"/>
                </a:solidFill>
              </a:rPr>
              <a:t>4/24/2018 10:19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9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9DA1434-C4DF-412E-99C1-D8F9CD6FA8B7}" type="datetime8">
              <a:rPr lang="en-US" smtClean="0"/>
              <a:t>4/24/2018 10:19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4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B56DB1-683C-4DCF-A45F-24D3E22FCAA8}" type="datetime8">
              <a:rPr lang="en-US" smtClean="0"/>
              <a:t>4/24/2018 10:19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5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59E96BB3-A30A-447A-AE92-AF26752EB54C}" type="datetime8">
              <a:rPr lang="en-US" smtClean="0"/>
              <a:t>4/24/2018 10:19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210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59E96BB3-A30A-447A-AE92-AF26752EB54C}" type="datetime8">
              <a:rPr lang="en-US" smtClean="0"/>
              <a:t>4/24/2018 10:19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63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59E96BB3-A30A-447A-AE92-AF26752EB54C}" type="datetime8">
              <a:rPr lang="en-US" smtClean="0"/>
              <a:t>4/24/2018 10:19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128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59E96BB3-A30A-447A-AE92-AF26752EB54C}" type="datetime8">
              <a:rPr lang="en-US" smtClean="0"/>
              <a:t>4/24/2018 10:19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150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C4B5E71-6354-4167-8CED-750C625DEE08}" type="datetime8">
              <a:rPr lang="en-US" smtClean="0"/>
              <a:t>4/24/2018 10:19 AM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95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59E96BB3-A30A-447A-AE92-AF26752EB54C}" type="datetime8">
              <a:rPr lang="en-US" smtClean="0"/>
              <a:t>4/24/2018 10:19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5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" y="0"/>
            <a:ext cx="12436464" cy="699551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4638" y="2125677"/>
            <a:ext cx="6402452" cy="3654405"/>
          </a:xfrm>
          <a:prstGeom prst="rect">
            <a:avLst/>
          </a:prstGeom>
          <a:solidFill>
            <a:srgbClr val="002050">
              <a:alpha val="84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6290" y="2125677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4638" y="3954457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8053" y="498464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6161442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" y="0"/>
            <a:ext cx="12436464" cy="6995511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 userDrawn="1"/>
        </p:nvGrpSpPr>
        <p:grpSpPr bwMode="gray">
          <a:xfrm>
            <a:off x="458053" y="498464"/>
            <a:ext cx="1681413" cy="360979"/>
            <a:chOff x="457200" y="1643393"/>
            <a:chExt cx="4492753" cy="9645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3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 userDrawn="1"/>
        </p:nvSpPr>
        <p:spPr bwMode="auto">
          <a:xfrm>
            <a:off x="272986" y="2128832"/>
            <a:ext cx="6402452" cy="3654405"/>
          </a:xfrm>
          <a:prstGeom prst="rect">
            <a:avLst/>
          </a:prstGeom>
          <a:solidFill>
            <a:srgbClr val="002050">
              <a:alpha val="93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8832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7612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499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0" y="6162520"/>
            <a:ext cx="1645920" cy="3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7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67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Center Operations Manager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Jason Daggett</a:t>
            </a:r>
          </a:p>
          <a:p>
            <a:r>
              <a:rPr lang="en-US" dirty="0"/>
              <a:t>Sr. Premier Field Engineer</a:t>
            </a:r>
          </a:p>
        </p:txBody>
      </p:sp>
    </p:spTree>
    <p:extLst>
      <p:ext uri="{BB962C8B-B14F-4D97-AF65-F5344CB8AC3E}">
        <p14:creationId xmlns:p14="http://schemas.microsoft.com/office/powerpoint/2010/main" val="40103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169E54E-50DA-4731-9FBC-5F622A69C9A8}"/>
              </a:ext>
            </a:extLst>
          </p:cNvPr>
          <p:cNvSpPr/>
          <p:nvPr/>
        </p:nvSpPr>
        <p:spPr bwMode="auto">
          <a:xfrm>
            <a:off x="3231464" y="4854896"/>
            <a:ext cx="2286000" cy="17648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ConfigMgr</a:t>
            </a:r>
            <a:r>
              <a:rPr lang="en-US" dirty="0"/>
              <a:t> Service Window to OpsMgr Maintenance Window Automation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Data Flow Overview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31D65-5C48-4FD2-9D9E-0A8B84FEAFFE}"/>
              </a:ext>
            </a:extLst>
          </p:cNvPr>
          <p:cNvSpPr/>
          <p:nvPr/>
        </p:nvSpPr>
        <p:spPr bwMode="auto">
          <a:xfrm>
            <a:off x="3932237" y="2584655"/>
            <a:ext cx="838200" cy="12192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SCCM Server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20B0756-F0AD-458E-8A65-2C75E30B50BE}"/>
              </a:ext>
            </a:extLst>
          </p:cNvPr>
          <p:cNvSpPr/>
          <p:nvPr/>
        </p:nvSpPr>
        <p:spPr bwMode="auto">
          <a:xfrm>
            <a:off x="1127810" y="3489750"/>
            <a:ext cx="2057400" cy="5334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Window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  <a:r>
              <a:rPr lang="en-US" sz="1000" baseline="30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rd</a:t>
            </a: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Mon – 5a – 10a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E9200C-2995-48E0-8441-4A678D96B71D}"/>
              </a:ext>
            </a:extLst>
          </p:cNvPr>
          <p:cNvSpPr/>
          <p:nvPr/>
        </p:nvSpPr>
        <p:spPr bwMode="auto">
          <a:xfrm>
            <a:off x="1127810" y="2952565"/>
            <a:ext cx="2057400" cy="4434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SCCM Device Collection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B3A131-56D6-4875-BC44-69BC70BC5CF6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V="1">
            <a:off x="2156510" y="3395965"/>
            <a:ext cx="0" cy="9378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D4A971-D8A6-4369-9FD8-C05F59038524}"/>
              </a:ext>
            </a:extLst>
          </p:cNvPr>
          <p:cNvCxnSpPr>
            <a:stCxn id="23" idx="3"/>
          </p:cNvCxnSpPr>
          <p:nvPr/>
        </p:nvCxnSpPr>
        <p:spPr>
          <a:xfrm>
            <a:off x="3185210" y="3174265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7FEC7A6-5C59-4D15-813B-8C169A233694}"/>
              </a:ext>
            </a:extLst>
          </p:cNvPr>
          <p:cNvSpPr/>
          <p:nvPr/>
        </p:nvSpPr>
        <p:spPr bwMode="auto">
          <a:xfrm>
            <a:off x="7666037" y="2582862"/>
            <a:ext cx="838200" cy="12192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SCOM Server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CF3EA4-D782-4D8B-9254-C1C01F659CD5}"/>
              </a:ext>
            </a:extLst>
          </p:cNvPr>
          <p:cNvSpPr/>
          <p:nvPr/>
        </p:nvSpPr>
        <p:spPr bwMode="auto">
          <a:xfrm>
            <a:off x="5822264" y="4867167"/>
            <a:ext cx="838200" cy="12192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SCCM&amp;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SCOM Agent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679A10-6976-4364-A36C-D2A86D8D5251}"/>
              </a:ext>
            </a:extLst>
          </p:cNvPr>
          <p:cNvSpPr/>
          <p:nvPr/>
        </p:nvSpPr>
        <p:spPr bwMode="auto">
          <a:xfrm>
            <a:off x="3307664" y="4948680"/>
            <a:ext cx="2057400" cy="44340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WMI Root/CCM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25368EB-AED9-41DE-B0F4-940F93B04478}"/>
              </a:ext>
            </a:extLst>
          </p:cNvPr>
          <p:cNvSpPr/>
          <p:nvPr/>
        </p:nvSpPr>
        <p:spPr bwMode="auto">
          <a:xfrm>
            <a:off x="3307664" y="5476767"/>
            <a:ext cx="2057400" cy="5334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Window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  <a:r>
              <a:rPr lang="en-US" sz="1000" baseline="30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rd</a:t>
            </a: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Mon – 5a – 10a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A9D75-EDB8-45FB-B859-0F43E379228B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flipV="1">
            <a:off x="4336364" y="5392080"/>
            <a:ext cx="0" cy="8468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D0430E-9E4B-4064-A591-A1EAD54E8CB5}"/>
              </a:ext>
            </a:extLst>
          </p:cNvPr>
          <p:cNvCxnSpPr>
            <a:stCxn id="32" idx="3"/>
          </p:cNvCxnSpPr>
          <p:nvPr/>
        </p:nvCxnSpPr>
        <p:spPr>
          <a:xfrm>
            <a:off x="5365064" y="5170380"/>
            <a:ext cx="4572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4CC1738-D94D-4169-AEB1-2758B1EBC51E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6382201" y="3192462"/>
            <a:ext cx="1283837" cy="1670294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23FB1AA-A3CF-4A7F-87F0-F203C6E0C0BB}"/>
              </a:ext>
            </a:extLst>
          </p:cNvPr>
          <p:cNvSpPr txBox="1"/>
          <p:nvPr/>
        </p:nvSpPr>
        <p:spPr>
          <a:xfrm>
            <a:off x="3307624" y="6056991"/>
            <a:ext cx="208589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SCCM Agent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74B18D-0098-4F40-B3A9-64DC5E1DBD74}"/>
              </a:ext>
            </a:extLst>
          </p:cNvPr>
          <p:cNvSpPr/>
          <p:nvPr/>
        </p:nvSpPr>
        <p:spPr bwMode="auto">
          <a:xfrm>
            <a:off x="6965264" y="4854896"/>
            <a:ext cx="2286000" cy="17648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BF5135B-63D8-4D5F-AE50-90E860122BE4}"/>
              </a:ext>
            </a:extLst>
          </p:cNvPr>
          <p:cNvSpPr/>
          <p:nvPr/>
        </p:nvSpPr>
        <p:spPr bwMode="auto">
          <a:xfrm>
            <a:off x="7041464" y="4948680"/>
            <a:ext cx="2057400" cy="443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Run Automation Rule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2F2401D-8605-4665-8C83-82CF6D19604A}"/>
              </a:ext>
            </a:extLst>
          </p:cNvPr>
          <p:cNvSpPr/>
          <p:nvPr/>
        </p:nvSpPr>
        <p:spPr bwMode="auto">
          <a:xfrm>
            <a:off x="7041464" y="5476767"/>
            <a:ext cx="20574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PowerShell Gathers Service Window from WMI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362F0BB-E3E0-4A79-BB19-FE0BC1F4B5C9}"/>
              </a:ext>
            </a:extLst>
          </p:cNvPr>
          <p:cNvCxnSpPr>
            <a:stCxn id="50" idx="0"/>
            <a:endCxn id="49" idx="2"/>
          </p:cNvCxnSpPr>
          <p:nvPr/>
        </p:nvCxnSpPr>
        <p:spPr>
          <a:xfrm flipV="1">
            <a:off x="8070164" y="5392080"/>
            <a:ext cx="0" cy="8468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410E51B-4D49-4071-B607-7CDDFBE69C8B}"/>
              </a:ext>
            </a:extLst>
          </p:cNvPr>
          <p:cNvSpPr txBox="1"/>
          <p:nvPr/>
        </p:nvSpPr>
        <p:spPr>
          <a:xfrm>
            <a:off x="7041424" y="6056991"/>
            <a:ext cx="213180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SCOM Agent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68FA86-62D5-4779-853E-9694D4450D67}"/>
              </a:ext>
            </a:extLst>
          </p:cNvPr>
          <p:cNvCxnSpPr>
            <a:endCxn id="49" idx="1"/>
          </p:cNvCxnSpPr>
          <p:nvPr/>
        </p:nvCxnSpPr>
        <p:spPr>
          <a:xfrm>
            <a:off x="6660464" y="5170380"/>
            <a:ext cx="3810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189484A-3FC7-4908-AFCD-CF5B23C85E7E}"/>
              </a:ext>
            </a:extLst>
          </p:cNvPr>
          <p:cNvCxnSpPr>
            <a:cxnSpLocks/>
            <a:stCxn id="48" idx="3"/>
            <a:endCxn id="30" idx="3"/>
          </p:cNvCxnSpPr>
          <p:nvPr/>
        </p:nvCxnSpPr>
        <p:spPr>
          <a:xfrm flipH="1" flipV="1">
            <a:off x="8504237" y="3192462"/>
            <a:ext cx="747027" cy="2544870"/>
          </a:xfrm>
          <a:prstGeom prst="bentConnector3">
            <a:avLst>
              <a:gd name="adj1" fmla="val -30601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9CF32B8-E34A-43DA-8F48-FFB5D527949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770437" y="3194255"/>
            <a:ext cx="1295400" cy="1668501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5C868B-BA22-4756-9075-2343864D1B8A}"/>
              </a:ext>
            </a:extLst>
          </p:cNvPr>
          <p:cNvSpPr txBox="1"/>
          <p:nvPr/>
        </p:nvSpPr>
        <p:spPr>
          <a:xfrm rot="5400000">
            <a:off x="8455665" y="4058425"/>
            <a:ext cx="2579873" cy="6632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Send MM Command to SCOM Server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If within Service Window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FC5CE2E-C8CF-40D7-B2B5-E08CC2C1AA9D}"/>
              </a:ext>
            </a:extLst>
          </p:cNvPr>
          <p:cNvSpPr txBox="1"/>
          <p:nvPr/>
        </p:nvSpPr>
        <p:spPr>
          <a:xfrm rot="16200000">
            <a:off x="4977155" y="3822519"/>
            <a:ext cx="1852110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Send SW to SCCM Agent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A6424A4-7EDF-46EB-9C1D-9B821A450077}"/>
              </a:ext>
            </a:extLst>
          </p:cNvPr>
          <p:cNvSpPr txBox="1"/>
          <p:nvPr/>
        </p:nvSpPr>
        <p:spPr>
          <a:xfrm rot="5400000">
            <a:off x="5624953" y="3795735"/>
            <a:ext cx="1932260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Send Rule to SCOM Agent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94C0C5A-F9B1-4744-B84B-DFAF82EC5DE9}"/>
              </a:ext>
            </a:extLst>
          </p:cNvPr>
          <p:cNvCxnSpPr>
            <a:stCxn id="46" idx="1"/>
            <a:endCxn id="23" idx="1"/>
          </p:cNvCxnSpPr>
          <p:nvPr/>
        </p:nvCxnSpPr>
        <p:spPr>
          <a:xfrm rot="10800000">
            <a:off x="1127810" y="3174266"/>
            <a:ext cx="2103654" cy="2563067"/>
          </a:xfrm>
          <a:prstGeom prst="bentConnector3">
            <a:avLst>
              <a:gd name="adj1" fmla="val 110867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728BC7F-9DEF-413F-8A88-6B3285872D4D}"/>
              </a:ext>
            </a:extLst>
          </p:cNvPr>
          <p:cNvSpPr txBox="1"/>
          <p:nvPr/>
        </p:nvSpPr>
        <p:spPr>
          <a:xfrm rot="16200000">
            <a:off x="-501385" y="4169609"/>
            <a:ext cx="2486899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SCCM Agent Assigned to Collection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EB3A96-6674-42BF-868D-E62CC6735582}"/>
              </a:ext>
            </a:extLst>
          </p:cNvPr>
          <p:cNvSpPr txBox="1"/>
          <p:nvPr/>
        </p:nvSpPr>
        <p:spPr>
          <a:xfrm>
            <a:off x="7181270" y="3825626"/>
            <a:ext cx="1921039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SCOM Agent Put into MM</a:t>
            </a:r>
          </a:p>
        </p:txBody>
      </p:sp>
    </p:spTree>
    <p:extLst>
      <p:ext uri="{BB962C8B-B14F-4D97-AF65-F5344CB8AC3E}">
        <p14:creationId xmlns:p14="http://schemas.microsoft.com/office/powerpoint/2010/main" val="116637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  <p:bldP spid="33" grpId="0" animBg="1"/>
      <p:bldP spid="47" grpId="0"/>
      <p:bldP spid="48" grpId="0" animBg="1"/>
      <p:bldP spid="49" grpId="0" animBg="1"/>
      <p:bldP spid="50" grpId="0" animBg="1"/>
      <p:bldP spid="52" grpId="0"/>
      <p:bldP spid="67" grpId="0"/>
      <p:bldP spid="73" grpId="0"/>
      <p:bldP spid="78" grpId="0"/>
      <p:bldP spid="81" grpId="0"/>
      <p:bldP spid="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ConfigMgr</a:t>
            </a:r>
            <a:r>
              <a:rPr lang="en-US" dirty="0"/>
              <a:t> Service Window to OpsMgr Maintenance Window Automation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Data Flow Overview – Agent Side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9C886F-94E6-4E12-BF5A-E59B3F61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83" y="2659062"/>
            <a:ext cx="1179127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ConfigMgr</a:t>
            </a:r>
            <a:r>
              <a:rPr lang="en-US" dirty="0"/>
              <a:t> Service Window to OpsMgr Maintenance Window Automation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Data Flow Overview – Agent Side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EBC3A2-6874-4ACD-AC7A-CB031855A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6" y="2430462"/>
            <a:ext cx="1149515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ConfigMgr</a:t>
            </a:r>
            <a:r>
              <a:rPr lang="en-US" dirty="0"/>
              <a:t> Service Window to OpsMgr Maintenance Window Automation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Data Flow Overview – Management Server 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CC6B2-D0CC-473A-9E33-53030E6E1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33" y="3192462"/>
            <a:ext cx="1171317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4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Pack Setup</a:t>
            </a:r>
          </a:p>
        </p:txBody>
      </p:sp>
    </p:spTree>
    <p:extLst>
      <p:ext uri="{BB962C8B-B14F-4D97-AF65-F5344CB8AC3E}">
        <p14:creationId xmlns:p14="http://schemas.microsoft.com/office/powerpoint/2010/main" val="30953303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7230" y="2354262"/>
            <a:ext cx="11887200" cy="2511457"/>
          </a:xfrm>
        </p:spPr>
        <p:txBody>
          <a:bodyPr/>
          <a:lstStyle/>
          <a:p>
            <a:r>
              <a:rPr lang="en-US" dirty="0"/>
              <a:t>Import MP File</a:t>
            </a:r>
          </a:p>
          <a:p>
            <a:pPr lvl="1"/>
            <a:r>
              <a:rPr lang="en-US" dirty="0"/>
              <a:t>ConfigurationManager.ServiceWindow.MaintenanceMode.Automation.mp</a:t>
            </a:r>
          </a:p>
          <a:p>
            <a:r>
              <a:rPr lang="en-US" dirty="0"/>
              <a:t>Create Override Management Pack</a:t>
            </a:r>
          </a:p>
          <a:p>
            <a:pPr lvl="1"/>
            <a:r>
              <a:rPr lang="en-US" dirty="0"/>
              <a:t>Import Provided Override MP to Disabled Rule for all Systems (Optional)</a:t>
            </a:r>
          </a:p>
          <a:p>
            <a:pPr lvl="2"/>
            <a:r>
              <a:rPr lang="en-US" dirty="0"/>
              <a:t>Put systems into Group on Exclude Members tab to enable rule (Optional)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ConfigMgr</a:t>
            </a:r>
            <a:r>
              <a:rPr lang="en-US" dirty="0"/>
              <a:t> Service Window to OpsMgr Maintenance Window Automation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Setup Management Pack</a:t>
            </a:r>
          </a:p>
        </p:txBody>
      </p:sp>
    </p:spTree>
    <p:extLst>
      <p:ext uri="{BB962C8B-B14F-4D97-AF65-F5344CB8AC3E}">
        <p14:creationId xmlns:p14="http://schemas.microsoft.com/office/powerpoint/2010/main" val="25681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35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r>
              <a:rPr lang="en-US" dirty="0"/>
              <a:t>Management Pack Overview</a:t>
            </a:r>
          </a:p>
          <a:p>
            <a:pPr lvl="2"/>
            <a:r>
              <a:rPr lang="en-US" dirty="0"/>
              <a:t>Challenges</a:t>
            </a:r>
          </a:p>
          <a:p>
            <a:pPr lvl="2"/>
            <a:r>
              <a:rPr lang="en-US" dirty="0"/>
              <a:t>Solutions</a:t>
            </a:r>
          </a:p>
          <a:p>
            <a:pPr lvl="2"/>
            <a:r>
              <a:rPr lang="en-US" dirty="0"/>
              <a:t>Rule Overview</a:t>
            </a:r>
          </a:p>
          <a:p>
            <a:pPr lvl="2"/>
            <a:r>
              <a:rPr lang="en-US" dirty="0"/>
              <a:t>Data Flow Overview</a:t>
            </a:r>
          </a:p>
          <a:p>
            <a:r>
              <a:rPr lang="en-US" dirty="0"/>
              <a:t>Management Pack Setup</a:t>
            </a:r>
          </a:p>
          <a:p>
            <a:pPr lvl="2"/>
            <a:r>
              <a:rPr lang="en-US" dirty="0"/>
              <a:t>Import Management Pack</a:t>
            </a:r>
          </a:p>
          <a:p>
            <a:pPr lvl="2"/>
            <a:r>
              <a:rPr lang="en-US" dirty="0"/>
              <a:t>Create Override Management Pack</a:t>
            </a:r>
          </a:p>
          <a:p>
            <a:pPr lvl="2"/>
            <a:r>
              <a:rPr lang="en-US" dirty="0"/>
              <a:t>Create Group</a:t>
            </a:r>
          </a:p>
          <a:p>
            <a:pPr lvl="2"/>
            <a:r>
              <a:rPr lang="en-US" dirty="0"/>
              <a:t>Enable Rule</a:t>
            </a:r>
          </a:p>
        </p:txBody>
      </p:sp>
    </p:spTree>
    <p:extLst>
      <p:ext uri="{BB962C8B-B14F-4D97-AF65-F5344CB8AC3E}">
        <p14:creationId xmlns:p14="http://schemas.microsoft.com/office/powerpoint/2010/main" val="242675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Pack Overview</a:t>
            </a:r>
          </a:p>
        </p:txBody>
      </p:sp>
    </p:spTree>
    <p:extLst>
      <p:ext uri="{BB962C8B-B14F-4D97-AF65-F5344CB8AC3E}">
        <p14:creationId xmlns:p14="http://schemas.microsoft.com/office/powerpoint/2010/main" val="38342816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2506662"/>
            <a:ext cx="11887200" cy="3927229"/>
          </a:xfrm>
        </p:spPr>
        <p:txBody>
          <a:bodyPr/>
          <a:lstStyle/>
          <a:p>
            <a:r>
              <a:rPr lang="en-US" dirty="0"/>
              <a:t>Maintenance Mode is a Manual Process in SCOM 2012 R2</a:t>
            </a:r>
          </a:p>
          <a:p>
            <a:pPr lvl="1"/>
            <a:r>
              <a:rPr lang="en-US" dirty="0"/>
              <a:t>Requires complicated scripts to automate</a:t>
            </a:r>
          </a:p>
          <a:p>
            <a:pPr lvl="1"/>
            <a:r>
              <a:rPr lang="en-US" dirty="0"/>
              <a:t>Very difficult to determine Duration and Start Times due to Multi-Time Zone distributed hierarchy</a:t>
            </a:r>
          </a:p>
          <a:p>
            <a:pPr lvl="0"/>
            <a:r>
              <a:rPr lang="en-US" dirty="0"/>
              <a:t>Maintenance Mode Scheduler (OpsMgr 2016+)</a:t>
            </a:r>
          </a:p>
          <a:p>
            <a:pPr lvl="1"/>
            <a:r>
              <a:rPr lang="en-US" dirty="0"/>
              <a:t>Only can be scheduled to put groups of systems into Maintenance Mode</a:t>
            </a:r>
          </a:p>
          <a:p>
            <a:pPr lvl="2"/>
            <a:r>
              <a:rPr lang="en-US" dirty="0"/>
              <a:t>Requires Manual Administration to manage groups</a:t>
            </a:r>
          </a:p>
          <a:p>
            <a:pPr lvl="1"/>
            <a:r>
              <a:rPr lang="en-US" dirty="0"/>
              <a:t>Only works based upon Management Server’s local time</a:t>
            </a:r>
          </a:p>
          <a:p>
            <a:pPr lvl="2"/>
            <a:r>
              <a:rPr lang="en-US" dirty="0"/>
              <a:t>Not good for highly distributed environments across different time zones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ConfigMgr</a:t>
            </a:r>
            <a:r>
              <a:rPr lang="en-US" dirty="0"/>
              <a:t> Service Window to OpsMgr Maintenance Window Automation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48314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2506662"/>
            <a:ext cx="11887200" cy="3453253"/>
          </a:xfrm>
        </p:spPr>
        <p:txBody>
          <a:bodyPr/>
          <a:lstStyle/>
          <a:p>
            <a:r>
              <a:rPr lang="en-US" dirty="0" err="1"/>
              <a:t>ConfigMgr</a:t>
            </a:r>
            <a:r>
              <a:rPr lang="en-US" dirty="0"/>
              <a:t> does not directly communicate with OpsMgr</a:t>
            </a:r>
          </a:p>
          <a:p>
            <a:pPr lvl="1"/>
            <a:r>
              <a:rPr lang="en-US" dirty="0"/>
              <a:t>CfgMgr Deployments only pause SCOM Agent’s Service</a:t>
            </a:r>
          </a:p>
          <a:p>
            <a:pPr lvl="2"/>
            <a:r>
              <a:rPr lang="en-US" dirty="0"/>
              <a:t>Causes </a:t>
            </a:r>
            <a:r>
              <a:rPr lang="en-US" dirty="0" err="1"/>
              <a:t>HealthService</a:t>
            </a:r>
            <a:r>
              <a:rPr lang="en-US" dirty="0"/>
              <a:t> Heartbeat errors</a:t>
            </a:r>
          </a:p>
          <a:p>
            <a:pPr lvl="2"/>
            <a:r>
              <a:rPr lang="en-US" dirty="0"/>
              <a:t>Causes Downtime reporting calculation issues</a:t>
            </a:r>
          </a:p>
          <a:p>
            <a:pPr lvl="2"/>
            <a:r>
              <a:rPr lang="en-US" dirty="0"/>
              <a:t>Not the proper way to suppress alerting during system maintenance</a:t>
            </a:r>
          </a:p>
          <a:p>
            <a:pPr lvl="0"/>
            <a:r>
              <a:rPr lang="en-US" dirty="0" err="1"/>
              <a:t>ConfigMgr</a:t>
            </a:r>
            <a:r>
              <a:rPr lang="en-US" dirty="0"/>
              <a:t> has multiple Service Window Types</a:t>
            </a:r>
          </a:p>
          <a:p>
            <a:pPr lvl="1"/>
            <a:r>
              <a:rPr lang="en-US" dirty="0"/>
              <a:t>Including comments of why a system is put into maintenance mode is near impossible from the Management Server Side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ConfigMgr</a:t>
            </a:r>
            <a:r>
              <a:rPr lang="en-US" dirty="0"/>
              <a:t> Service Window to OpsMgr Maintenance Window Automation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08091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2506662"/>
            <a:ext cx="11887200" cy="4271939"/>
          </a:xfrm>
        </p:spPr>
        <p:txBody>
          <a:bodyPr/>
          <a:lstStyle/>
          <a:p>
            <a:r>
              <a:rPr lang="en-US" dirty="0" err="1"/>
              <a:t>ConfigMgr</a:t>
            </a:r>
            <a:r>
              <a:rPr lang="en-US" dirty="0"/>
              <a:t> Agents populate WMI with necessary data</a:t>
            </a:r>
          </a:p>
          <a:p>
            <a:pPr lvl="1"/>
            <a:r>
              <a:rPr lang="en-US" dirty="0"/>
              <a:t>Current and Upcoming Service Windows (aka. Maintenance Windows)</a:t>
            </a:r>
          </a:p>
          <a:p>
            <a:pPr lvl="1"/>
            <a:r>
              <a:rPr lang="en-US" dirty="0"/>
              <a:t>SCCM Agent modifies the Service Windows Based upon Local Client Time</a:t>
            </a:r>
          </a:p>
          <a:p>
            <a:pPr lvl="0"/>
            <a:r>
              <a:rPr lang="en-US" dirty="0"/>
              <a:t>Detects Overlapping Service Windows</a:t>
            </a:r>
          </a:p>
          <a:p>
            <a:pPr lvl="1"/>
            <a:r>
              <a:rPr lang="en-US" dirty="0"/>
              <a:t>Combined Overlapping Service Windows to calculate total duration</a:t>
            </a:r>
          </a:p>
          <a:p>
            <a:pPr lvl="2"/>
            <a:r>
              <a:rPr lang="en-US" dirty="0"/>
              <a:t>Follows SCCM Logic for handling overlapping Service Windows.</a:t>
            </a:r>
          </a:p>
          <a:p>
            <a:r>
              <a:rPr lang="en-US" dirty="0"/>
              <a:t>Agent Triggers Management Server to Initiate MM</a:t>
            </a:r>
          </a:p>
          <a:p>
            <a:pPr lvl="1"/>
            <a:r>
              <a:rPr lang="en-US" dirty="0"/>
              <a:t>Agent Sends Information needed to put a itself into Maintenance Mode</a:t>
            </a:r>
          </a:p>
          <a:p>
            <a:pPr lvl="1"/>
            <a:r>
              <a:rPr lang="en-US" dirty="0"/>
              <a:t>Based upon Local Client Time that corresponds to Service Window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ConfigMgr</a:t>
            </a:r>
            <a:r>
              <a:rPr lang="en-US" dirty="0"/>
              <a:t> Service Window to OpsMgr Maintenance Window Automation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78100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2506662"/>
            <a:ext cx="11887200" cy="3527119"/>
          </a:xfrm>
        </p:spPr>
        <p:txBody>
          <a:bodyPr/>
          <a:lstStyle/>
          <a:p>
            <a:r>
              <a:rPr lang="en-US" dirty="0"/>
              <a:t>Writes to </a:t>
            </a:r>
            <a:r>
              <a:rPr lang="en-US" dirty="0" err="1"/>
              <a:t>EventLog</a:t>
            </a:r>
            <a:r>
              <a:rPr lang="en-US" dirty="0"/>
              <a:t> for Script results on SCOM Agent/MS</a:t>
            </a:r>
          </a:p>
          <a:p>
            <a:pPr lvl="1"/>
            <a:r>
              <a:rPr lang="en-US" dirty="0"/>
              <a:t>Error Events</a:t>
            </a:r>
          </a:p>
          <a:p>
            <a:pPr lvl="1"/>
            <a:r>
              <a:rPr lang="en-US" dirty="0"/>
              <a:t>Success Events</a:t>
            </a:r>
          </a:p>
          <a:p>
            <a:r>
              <a:rPr lang="en-US" dirty="0"/>
              <a:t>Writes Details into Maintenance Mode</a:t>
            </a:r>
          </a:p>
          <a:p>
            <a:pPr lvl="1"/>
            <a:r>
              <a:rPr lang="en-US" dirty="0"/>
              <a:t>Information about what Service Window Type is being utilized</a:t>
            </a:r>
          </a:p>
          <a:p>
            <a:r>
              <a:rPr lang="en-US" dirty="0"/>
              <a:t>Maps Service Window Type to Maintenance Mode Reason </a:t>
            </a:r>
          </a:p>
          <a:p>
            <a:pPr lvl="1"/>
            <a:r>
              <a:rPr lang="en-US" dirty="0"/>
              <a:t>(See Next Slide)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ConfigMgr</a:t>
            </a:r>
            <a:r>
              <a:rPr lang="en-US" dirty="0"/>
              <a:t> Service Window to OpsMgr Maintenance Window Automation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7420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Window Type Mapping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7ACF57-0CF8-4BAC-B876-62A07C761583}"/>
              </a:ext>
            </a:extLst>
          </p:cNvPr>
          <p:cNvSpPr txBox="1"/>
          <p:nvPr/>
        </p:nvSpPr>
        <p:spPr>
          <a:xfrm>
            <a:off x="579437" y="982662"/>
            <a:ext cx="10891443" cy="644484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#Retrieve strings using $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ServiceWindowType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.($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ServiceWindow.Type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).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CMName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or 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#$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ServiceWindowType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.($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ServiceWindow.Type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).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OMName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ServiceWindowType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"ALLPROGRAM_SERVICEWINDOW"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PlannedApplicationMaintenance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"PROGRAM_SERVICEWINDOW"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PlannedApplicationMaintenance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"REBOOTREQUIRED_SERVICEWINDOW"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PlannedOther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"SOFTWAREUPDATE_SERVICEWINDOW"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PlannedOperatingSystemReconfiguration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"OSD_SERVICEWINDOW"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PlannedOperatingSystemReconfiguration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"USER_DEFINED_SERVICE_WINDOW"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PlannedApplicationMaintenance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21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2506662"/>
            <a:ext cx="11887200" cy="4364272"/>
          </a:xfrm>
        </p:spPr>
        <p:txBody>
          <a:bodyPr/>
          <a:lstStyle/>
          <a:p>
            <a:r>
              <a:rPr lang="en-US" dirty="0"/>
              <a:t>SCOM Agent Initiated Maintenance Mode Rule for Active SCCM Service Windows</a:t>
            </a:r>
          </a:p>
          <a:p>
            <a:pPr lvl="1"/>
            <a:r>
              <a:rPr lang="en-US" dirty="0"/>
              <a:t>Agent Side</a:t>
            </a:r>
          </a:p>
          <a:p>
            <a:pPr lvl="2"/>
            <a:r>
              <a:rPr lang="en-US" dirty="0"/>
              <a:t>Performs the collection of information from WMI for SCCM Service Windows</a:t>
            </a:r>
          </a:p>
          <a:p>
            <a:pPr lvl="2"/>
            <a:r>
              <a:rPr lang="en-US" dirty="0"/>
              <a:t>Determines Service Window Overlap</a:t>
            </a:r>
          </a:p>
          <a:p>
            <a:pPr lvl="2"/>
            <a:r>
              <a:rPr lang="en-US" dirty="0"/>
              <a:t>Calculates Duration</a:t>
            </a:r>
          </a:p>
          <a:p>
            <a:pPr lvl="2"/>
            <a:r>
              <a:rPr lang="en-US" dirty="0"/>
              <a:t>Sends Information to Management Server</a:t>
            </a:r>
          </a:p>
          <a:p>
            <a:pPr lvl="1"/>
            <a:r>
              <a:rPr lang="en-US" dirty="0"/>
              <a:t>Management Server Side</a:t>
            </a:r>
          </a:p>
          <a:p>
            <a:pPr lvl="2"/>
            <a:r>
              <a:rPr lang="en-US" dirty="0"/>
              <a:t>Receives Data from Agent</a:t>
            </a:r>
          </a:p>
          <a:p>
            <a:pPr lvl="2"/>
            <a:r>
              <a:rPr lang="en-US" dirty="0"/>
              <a:t>Places System into Maintenance Mode</a:t>
            </a:r>
          </a:p>
          <a:p>
            <a:pPr lvl="2"/>
            <a:r>
              <a:rPr lang="en-US" dirty="0"/>
              <a:t>Agent is notified of Maintenance Mode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ConfigMgr</a:t>
            </a:r>
            <a:r>
              <a:rPr lang="en-US" dirty="0"/>
              <a:t> Service Window to OpsMgr Maintenance Window Automation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Rule Overview</a:t>
            </a:r>
          </a:p>
        </p:txBody>
      </p:sp>
    </p:spTree>
    <p:extLst>
      <p:ext uri="{BB962C8B-B14F-4D97-AF65-F5344CB8AC3E}">
        <p14:creationId xmlns:p14="http://schemas.microsoft.com/office/powerpoint/2010/main" val="142443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Dark blue on white - green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107C10"/>
      </a:accent2>
      <a:accent3>
        <a:srgbClr val="0078D7"/>
      </a:accent3>
      <a:accent4>
        <a:srgbClr val="5C2D91"/>
      </a:accent4>
      <a:accent5>
        <a:srgbClr val="B4009E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DARK_BLUE_2016_1.potx" id="{71A03AC3-ABDE-4D8C-B6C1-FD7169C79D60}" vid="{C332FA22-D006-4163-9B0C-AEDBBC40BC3D}"/>
    </a:ext>
  </a:extLst>
</a:theme>
</file>

<file path=ppt/theme/theme2.xml><?xml version="1.0" encoding="utf-8"?>
<a:theme xmlns:a="http://schemas.openxmlformats.org/drawingml/2006/main" name="COLOR TEMPLATE">
  <a:themeElements>
    <a:clrScheme name="BT - Dark blue with green accents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107C10"/>
      </a:accent1>
      <a:accent2>
        <a:srgbClr val="0078D7"/>
      </a:accent2>
      <a:accent3>
        <a:srgbClr val="5C2D91"/>
      </a:accent3>
      <a:accent4>
        <a:srgbClr val="B4009E"/>
      </a:accent4>
      <a:accent5>
        <a:srgbClr val="D83B01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DARK_BLUE_2016_1.potx" id="{71A03AC3-ABDE-4D8C-B6C1-FD7169C79D60}" vid="{2BC292B6-CDC0-4DD7-A354-15BE2369AF5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6C01790-DA4D-4818-AE1B-3BB0877892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Brand_template_16-9_Consumer_DARK_BLUE_2016_1</Template>
  <TotalTime>240</TotalTime>
  <Words>832</Words>
  <Application>Microsoft Office PowerPoint</Application>
  <PresentationFormat>Custom</PresentationFormat>
  <Paragraphs>162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Consolas</vt:lpstr>
      <vt:lpstr>Lucida Console</vt:lpstr>
      <vt:lpstr>Segoe UI</vt:lpstr>
      <vt:lpstr>Segoe UI Light</vt:lpstr>
      <vt:lpstr>Wingdings</vt:lpstr>
      <vt:lpstr>WHITE TEMPLATE</vt:lpstr>
      <vt:lpstr>COLOR TEMPLATE</vt:lpstr>
      <vt:lpstr>System Center Operations Manager</vt:lpstr>
      <vt:lpstr>Sections</vt:lpstr>
      <vt:lpstr>Management Pack Overview</vt:lpstr>
      <vt:lpstr>ConfigMgr Service Window to OpsMgr Maintenance Window Automation Challenges</vt:lpstr>
      <vt:lpstr>ConfigMgr Service Window to OpsMgr Maintenance Window Automation Challenges</vt:lpstr>
      <vt:lpstr>ConfigMgr Service Window to OpsMgr Maintenance Window Automation Solutions</vt:lpstr>
      <vt:lpstr>ConfigMgr Service Window to OpsMgr Maintenance Window Automation Solutions</vt:lpstr>
      <vt:lpstr>Service Window Type Mapping</vt:lpstr>
      <vt:lpstr>ConfigMgr Service Window to OpsMgr Maintenance Window Automation Rule Overview</vt:lpstr>
      <vt:lpstr>ConfigMgr Service Window to OpsMgr Maintenance Window Automation Data Flow Overview</vt:lpstr>
      <vt:lpstr>ConfigMgr Service Window to OpsMgr Maintenance Window Automation Data Flow Overview – Agent Side</vt:lpstr>
      <vt:lpstr>ConfigMgr Service Window to OpsMgr Maintenance Window Automation Data Flow Overview – Agent Side</vt:lpstr>
      <vt:lpstr>ConfigMgr Service Window to OpsMgr Maintenance Window Automation Data Flow Overview – Management Server Side</vt:lpstr>
      <vt:lpstr>Management Pack Setup</vt:lpstr>
      <vt:lpstr>ConfigMgr Service Window to OpsMgr Maintenance Window Automation Setup Management Pack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Jason Daggett</dc:creator>
  <cp:keywords/>
  <dc:description>Template: Maryfj_x000d_
Formatting:_x000d_
Audience Type:</dc:description>
  <cp:lastModifiedBy>Jason Daggett</cp:lastModifiedBy>
  <cp:revision>10</cp:revision>
  <dcterms:created xsi:type="dcterms:W3CDTF">2018-04-20T15:18:11Z</dcterms:created>
  <dcterms:modified xsi:type="dcterms:W3CDTF">2018-04-24T17:05:21Z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Owner">
    <vt:lpwstr>jadagg@microsoft.com</vt:lpwstr>
  </property>
  <property fmtid="{D5CDD505-2E9C-101B-9397-08002B2CF9AE}" pid="17" name="MSIP_Label_f42aa342-8706-4288-bd11-ebb85995028c_SetDate">
    <vt:lpwstr>2018-04-20T15:18:54.7810119Z</vt:lpwstr>
  </property>
  <property fmtid="{D5CDD505-2E9C-101B-9397-08002B2CF9AE}" pid="18" name="MSIP_Label_f42aa342-8706-4288-bd11-ebb85995028c_Name">
    <vt:lpwstr>General</vt:lpwstr>
  </property>
  <property fmtid="{D5CDD505-2E9C-101B-9397-08002B2CF9AE}" pid="19" name="MSIP_Label_f42aa342-8706-4288-bd11-ebb85995028c_Application">
    <vt:lpwstr>Microsoft Azure Information Protection</vt:lpwstr>
  </property>
  <property fmtid="{D5CDD505-2E9C-101B-9397-08002B2CF9AE}" pid="20" name="MSIP_Label_f42aa342-8706-4288-bd11-ebb85995028c_Extended_MSFT_Method">
    <vt:lpwstr>Automatic</vt:lpwstr>
  </property>
  <property fmtid="{D5CDD505-2E9C-101B-9397-08002B2CF9AE}" pid="21" name="Sensitivity">
    <vt:lpwstr>General</vt:lpwstr>
  </property>
</Properties>
</file>