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ost, Kathryn" initials="FK" lastIdx="1" clrIdx="0">
    <p:extLst>
      <p:ext uri="{19B8F6BF-5375-455C-9EA6-DF929625EA0E}">
        <p15:presenceInfo xmlns:p15="http://schemas.microsoft.com/office/powerpoint/2012/main" userId="S-1-5-21-306237106-3398772634-3020874576-1040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6514793624329E-2"/>
          <c:y val="0.12393331771968701"/>
          <c:w val="0.91869348520637562"/>
          <c:h val="0.790266693089760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Sheet1!$A$28:$A$40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January</c:v>
                </c:pt>
              </c:strCache>
            </c:strRef>
          </c:cat>
          <c:val>
            <c:numRef>
              <c:f>Sheet1!$B$28:$B$40</c:f>
              <c:numCache>
                <c:formatCode>General</c:formatCode>
                <c:ptCount val="13"/>
                <c:pt idx="0">
                  <c:v>4</c:v>
                </c:pt>
                <c:pt idx="1">
                  <c:v>8</c:v>
                </c:pt>
                <c:pt idx="2">
                  <c:v>10</c:v>
                </c:pt>
                <c:pt idx="3">
                  <c:v>12.5</c:v>
                </c:pt>
                <c:pt idx="4">
                  <c:v>14</c:v>
                </c:pt>
                <c:pt idx="5">
                  <c:v>10</c:v>
                </c:pt>
                <c:pt idx="6">
                  <c:v>14</c:v>
                </c:pt>
                <c:pt idx="7">
                  <c:v>11.5</c:v>
                </c:pt>
                <c:pt idx="8">
                  <c:v>12</c:v>
                </c:pt>
                <c:pt idx="9">
                  <c:v>9</c:v>
                </c:pt>
                <c:pt idx="10">
                  <c:v>13</c:v>
                </c:pt>
                <c:pt idx="11">
                  <c:v>14</c:v>
                </c:pt>
                <c:pt idx="1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2B-4DA4-AB88-22D689AFC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528431104"/>
        <c:axId val="528426512"/>
      </c:barChart>
      <c:catAx>
        <c:axId val="528431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426512"/>
        <c:crosses val="autoZero"/>
        <c:auto val="1"/>
        <c:lblAlgn val="ctr"/>
        <c:lblOffset val="100"/>
        <c:noMultiLvlLbl val="0"/>
      </c:catAx>
      <c:valAx>
        <c:axId val="528426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3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3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6E1D-8FF5-4772-813C-5668F1AE4AB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858E-9E93-4C7F-BAE5-7C608B42D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immer@mbta.com" TargetMode="External"/><Relationship Id="rId2" Type="http://schemas.openxmlformats.org/officeDocument/2006/relationships/hyperlink" Target="http://www.trb-transit-mgmt-perf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B0AAD1-EBAD-47DA-82B0-98618CCB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16" y="3946198"/>
            <a:ext cx="6238568" cy="4315644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a typeface="Arial" panose="020B0604020202020204" pitchFamily="34" charset="0"/>
              </a:rPr>
              <a:t>Each year during Transportation Research Board’s Annual Meeting, the </a:t>
            </a:r>
            <a:r>
              <a:rPr lang="en-US" sz="1400" u="sng" dirty="0">
                <a:solidFill>
                  <a:srgbClr val="1155CC"/>
                </a:solidFill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TRB Transit Management and Performance Standing Committee (AP010)</a:t>
            </a:r>
            <a:r>
              <a:rPr lang="en-US" sz="1400" dirty="0">
                <a:ea typeface="Arial" panose="020B0604020202020204" pitchFamily="34" charset="0"/>
              </a:rPr>
              <a:t> and the</a:t>
            </a:r>
            <a:r>
              <a:rPr lang="en-US" sz="1400" u="sng" dirty="0">
                <a:solidFill>
                  <a:srgbClr val="0563C1"/>
                </a:solidFill>
                <a:ea typeface="Arial" panose="020B0604020202020204" pitchFamily="34" charset="0"/>
              </a:rPr>
              <a:t> Transformative Trends in Transit Data Committee </a:t>
            </a:r>
            <a:r>
              <a:rPr lang="en-US" sz="1400" dirty="0">
                <a:ea typeface="Arial" panose="020B0604020202020204" pitchFamily="34" charset="0"/>
              </a:rPr>
              <a:t> hosts a Transit Performance Measurement Challenge. 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a typeface="Arial" panose="020B0604020202020204" pitchFamily="34" charset="0"/>
              </a:rPr>
              <a:t>Why do we host the Challenge?</a:t>
            </a:r>
            <a:br>
              <a:rPr lang="en-US" sz="1400" b="1" dirty="0">
                <a:ea typeface="Arial" panose="020B0604020202020204" pitchFamily="34" charset="0"/>
              </a:rPr>
            </a:br>
            <a:r>
              <a:rPr lang="en-US" sz="1400" dirty="0">
                <a:ea typeface="Arial" panose="020B0604020202020204" pitchFamily="34" charset="0"/>
              </a:rPr>
              <a:t>We believe decisions made with data results in better public transit that serves the needs of our communities! And we want to…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Introduce more people to the research and connections that TRB facilitates and provides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Contribute to the development of best practices in our industry 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a typeface="Arial" panose="020B0604020202020204" pitchFamily="34" charset="0"/>
              </a:rPr>
              <a:t>Build visibility of transit staff and agencies that are using fantastic data visualizations to tell stories that make changes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b="1" dirty="0">
                <a:ea typeface="Arial" panose="020B0604020202020204" pitchFamily="34" charset="0"/>
              </a:rPr>
              <a:t>How can I or my organization participate?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a typeface="Arial" panose="020B0604020202020204" pitchFamily="34" charset="0"/>
              </a:rPr>
              <a:t>Visit </a:t>
            </a:r>
            <a:r>
              <a:rPr lang="en-US" sz="1400" dirty="0">
                <a:solidFill>
                  <a:srgbClr val="1155CC"/>
                </a:solidFill>
                <a:ea typeface="Arial" panose="020B0604020202020204" pitchFamily="34" charset="0"/>
                <a:hlinkClick r:id="rId2"/>
              </a:rPr>
              <a:t>this site</a:t>
            </a:r>
            <a:r>
              <a:rPr lang="en-US" sz="1400" dirty="0">
                <a:ea typeface="Arial" panose="020B0604020202020204" pitchFamily="34" charset="0"/>
              </a:rPr>
              <a:t> for the details on how to submit your entry by August 1! Entries welcome in many categories such as operations, service planning or administration. 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>
                <a:ea typeface="Arial" panose="020B0604020202020204" pitchFamily="34" charset="0"/>
              </a:rPr>
              <a:t>Please contact Alissa Zimmer (</a:t>
            </a:r>
            <a:r>
              <a:rPr lang="en-US" sz="1400" dirty="0">
                <a:ea typeface="Arial" panose="020B0604020202020204" pitchFamily="34" charset="0"/>
                <a:hlinkClick r:id="rId3"/>
              </a:rPr>
              <a:t>Azimmer@mbta.com</a:t>
            </a:r>
            <a:r>
              <a:rPr lang="en-US" sz="1400" dirty="0">
                <a:ea typeface="Arial" panose="020B0604020202020204" pitchFamily="34" charset="0"/>
              </a:rPr>
              <a:t>) with any questions.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A7955-9F6F-46D8-B903-48C6DC43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16" y="1433704"/>
            <a:ext cx="6343650" cy="133216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2021 TRB 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Innovations in Transit</a:t>
            </a:r>
            <a:br>
              <a:rPr lang="en-US" sz="2400" dirty="0">
                <a:latin typeface="Century Gothic" panose="020B0502020202020204" pitchFamily="34" charset="0"/>
              </a:rPr>
            </a:br>
            <a:r>
              <a:rPr lang="en-US" sz="2400" dirty="0">
                <a:latin typeface="Century Gothic" panose="020B0502020202020204" pitchFamily="34" charset="0"/>
              </a:rPr>
              <a:t>Performance Measurement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F49E5-C3FA-4820-A377-4F013C1CF2BA}"/>
              </a:ext>
            </a:extLst>
          </p:cNvPr>
          <p:cNvSpPr/>
          <p:nvPr/>
        </p:nvSpPr>
        <p:spPr>
          <a:xfrm>
            <a:off x="3746095" y="2945342"/>
            <a:ext cx="2402042" cy="8566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entury Gothic" panose="020B0502020202020204" pitchFamily="34" charset="0"/>
              </a:rPr>
              <a:t>Entries Due August 1 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br>
              <a:rPr lang="en-US" sz="1600" dirty="0">
                <a:latin typeface="Century Gothic" panose="020B0502020202020204" pitchFamily="34" charset="0"/>
              </a:rPr>
            </a:br>
            <a:endParaRPr lang="en-US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8A728B-0EB7-44E0-A015-5774505BD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979235"/>
              </p:ext>
            </p:extLst>
          </p:nvPr>
        </p:nvGraphicFramePr>
        <p:xfrm>
          <a:off x="45162" y="2614030"/>
          <a:ext cx="3436379" cy="133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7E50E4-FD37-456F-B5E6-C2A96A72B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657"/>
          <a:stretch/>
        </p:blipFill>
        <p:spPr>
          <a:xfrm flipH="1">
            <a:off x="6251706" y="2651505"/>
            <a:ext cx="606293" cy="1335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CA8C25-1764-401A-BD1C-C0FD37882C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61" t="39387" r="7261"/>
          <a:stretch/>
        </p:blipFill>
        <p:spPr>
          <a:xfrm>
            <a:off x="0" y="0"/>
            <a:ext cx="6858000" cy="17650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A5309-F34B-48DB-BA2E-BE0F646A434F}"/>
              </a:ext>
            </a:extLst>
          </p:cNvPr>
          <p:cNvSpPr/>
          <p:nvPr/>
        </p:nvSpPr>
        <p:spPr>
          <a:xfrm>
            <a:off x="0" y="8302289"/>
            <a:ext cx="6858000" cy="5310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Sponsored by the Transit Management and Performance Committee (AP010) and the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Transformative Trends in Transit Data Committee</a:t>
            </a:r>
          </a:p>
        </p:txBody>
      </p:sp>
    </p:spTree>
    <p:extLst>
      <p:ext uri="{BB962C8B-B14F-4D97-AF65-F5344CB8AC3E}">
        <p14:creationId xmlns:p14="http://schemas.microsoft.com/office/powerpoint/2010/main" val="207038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O">
      <a:dk1>
        <a:srgbClr val="000000"/>
      </a:dk1>
      <a:lt1>
        <a:srgbClr val="FFFFFF"/>
      </a:lt1>
      <a:dk2>
        <a:srgbClr val="003D8E"/>
      </a:dk2>
      <a:lt2>
        <a:srgbClr val="EEECE1"/>
      </a:lt2>
      <a:accent1>
        <a:srgbClr val="7CC3EB"/>
      </a:accent1>
      <a:accent2>
        <a:srgbClr val="767777"/>
      </a:accent2>
      <a:accent3>
        <a:srgbClr val="00859B"/>
      </a:accent3>
      <a:accent4>
        <a:srgbClr val="67823A"/>
      </a:accent4>
      <a:accent5>
        <a:srgbClr val="B5BD00"/>
      </a:accent5>
      <a:accent6>
        <a:srgbClr val="00BFB3"/>
      </a:accent6>
      <a:hlink>
        <a:srgbClr val="0000FF"/>
      </a:hlink>
      <a:folHlink>
        <a:srgbClr val="5C06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198</Words>
  <Application>Microsoft Office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2021 TRB  Innovations in Transit Performance Measurement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TRB  Innovations in Transit Performance Measurement Challenge</dc:title>
  <dc:creator>Frost, Kathryn</dc:creator>
  <cp:lastModifiedBy>Dungca, Rachel</cp:lastModifiedBy>
  <cp:revision>19</cp:revision>
  <dcterms:created xsi:type="dcterms:W3CDTF">2019-11-26T19:22:22Z</dcterms:created>
  <dcterms:modified xsi:type="dcterms:W3CDTF">2020-06-11T22:30:51Z</dcterms:modified>
</cp:coreProperties>
</file>