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othy Bierer" userId="cfcc031d45545ff3" providerId="LiveId" clId="{E794B85C-2BED-4905-BF48-41937F8B28DD}"/>
    <pc:docChg chg="modSld">
      <pc:chgData name="Timothy Bierer" userId="cfcc031d45545ff3" providerId="LiveId" clId="{E794B85C-2BED-4905-BF48-41937F8B28DD}" dt="2021-12-13T19:00:24.807" v="8" actId="20577"/>
      <pc:docMkLst>
        <pc:docMk/>
      </pc:docMkLst>
      <pc:sldChg chg="modSp mod">
        <pc:chgData name="Timothy Bierer" userId="cfcc031d45545ff3" providerId="LiveId" clId="{E794B85C-2BED-4905-BF48-41937F8B28DD}" dt="2021-12-13T19:00:24.807" v="8" actId="20577"/>
        <pc:sldMkLst>
          <pc:docMk/>
          <pc:sldMk cId="2907994979" sldId="257"/>
        </pc:sldMkLst>
        <pc:spChg chg="mod">
          <ac:chgData name="Timothy Bierer" userId="cfcc031d45545ff3" providerId="LiveId" clId="{E794B85C-2BED-4905-BF48-41937F8B28DD}" dt="2021-12-13T19:00:24.807" v="8" actId="20577"/>
          <ac:spMkLst>
            <pc:docMk/>
            <pc:sldMk cId="2907994979" sldId="257"/>
            <ac:spMk id="3" creationId="{E71EC699-F0CA-435A-A861-DA565E3AF6A7}"/>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12/13/2021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12/13/2021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3766F-2436-412D-BCE2-97A58A4CD14C}"/>
              </a:ext>
            </a:extLst>
          </p:cNvPr>
          <p:cNvSpPr>
            <a:spLocks noGrp="1"/>
          </p:cNvSpPr>
          <p:nvPr>
            <p:ph type="ctrTitle"/>
          </p:nvPr>
        </p:nvSpPr>
        <p:spPr>
          <a:xfrm>
            <a:off x="1876424" y="1122363"/>
            <a:ext cx="8791575" cy="1316037"/>
          </a:xfrm>
        </p:spPr>
        <p:txBody>
          <a:bodyPr>
            <a:normAutofit/>
          </a:bodyPr>
          <a:lstStyle/>
          <a:p>
            <a:pPr algn="ctr"/>
            <a:r>
              <a:rPr lang="en-US" dirty="0"/>
              <a:t>SIC Find!</a:t>
            </a:r>
          </a:p>
        </p:txBody>
      </p:sp>
      <p:sp>
        <p:nvSpPr>
          <p:cNvPr id="3" name="Subtitle 2">
            <a:extLst>
              <a:ext uri="{FF2B5EF4-FFF2-40B4-BE49-F238E27FC236}">
                <a16:creationId xmlns:a16="http://schemas.microsoft.com/office/drawing/2014/main" id="{F934B5A4-4E00-40F4-B31D-5F10DBC29168}"/>
              </a:ext>
            </a:extLst>
          </p:cNvPr>
          <p:cNvSpPr>
            <a:spLocks noGrp="1"/>
          </p:cNvSpPr>
          <p:nvPr>
            <p:ph type="subTitle" idx="1"/>
          </p:nvPr>
        </p:nvSpPr>
        <p:spPr>
          <a:xfrm>
            <a:off x="1876424" y="3014209"/>
            <a:ext cx="8791575" cy="1655762"/>
          </a:xfrm>
        </p:spPr>
        <p:txBody>
          <a:bodyPr>
            <a:normAutofit/>
          </a:bodyPr>
          <a:lstStyle/>
          <a:p>
            <a:pPr algn="ctr"/>
            <a:r>
              <a:rPr lang="en-US" sz="2800" dirty="0">
                <a:solidFill>
                  <a:schemeClr val="tx1"/>
                </a:solidFill>
                <a:latin typeface="+mj-lt"/>
              </a:rPr>
              <a:t>Matching Contract Clauses to Industry of Origin through SIC Industry Code Prediction</a:t>
            </a:r>
          </a:p>
        </p:txBody>
      </p:sp>
    </p:spTree>
    <p:extLst>
      <p:ext uri="{BB962C8B-B14F-4D97-AF65-F5344CB8AC3E}">
        <p14:creationId xmlns:p14="http://schemas.microsoft.com/office/powerpoint/2010/main" val="2200380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5245-4B05-4DDD-BEF9-631A7407576E}"/>
              </a:ext>
            </a:extLst>
          </p:cNvPr>
          <p:cNvSpPr>
            <a:spLocks noGrp="1"/>
          </p:cNvSpPr>
          <p:nvPr>
            <p:ph type="title"/>
          </p:nvPr>
        </p:nvSpPr>
        <p:spPr/>
        <p:txBody>
          <a:bodyPr/>
          <a:lstStyle/>
          <a:p>
            <a:pPr algn="ctr"/>
            <a:r>
              <a:rPr lang="en-US" dirty="0"/>
              <a:t>second attempt</a:t>
            </a:r>
          </a:p>
        </p:txBody>
      </p:sp>
      <p:sp>
        <p:nvSpPr>
          <p:cNvPr id="3" name="Content Placeholder 2">
            <a:extLst>
              <a:ext uri="{FF2B5EF4-FFF2-40B4-BE49-F238E27FC236}">
                <a16:creationId xmlns:a16="http://schemas.microsoft.com/office/drawing/2014/main" id="{B1041521-02EC-44B1-86D8-B341A19DBFA2}"/>
              </a:ext>
            </a:extLst>
          </p:cNvPr>
          <p:cNvSpPr>
            <a:spLocks noGrp="1"/>
          </p:cNvSpPr>
          <p:nvPr>
            <p:ph idx="1"/>
          </p:nvPr>
        </p:nvSpPr>
        <p:spPr/>
        <p:txBody>
          <a:bodyPr>
            <a:normAutofit/>
          </a:bodyPr>
          <a:lstStyle/>
          <a:p>
            <a:r>
              <a:rPr lang="en-US" dirty="0"/>
              <a:t>Due to the size of the dataset and memory constraints, only every 10</a:t>
            </a:r>
            <a:r>
              <a:rPr lang="en-US" baseline="30000" dirty="0"/>
              <a:t>th</a:t>
            </a:r>
            <a:r>
              <a:rPr lang="en-US" dirty="0"/>
              <a:t> clause could be used for the dataset </a:t>
            </a:r>
          </a:p>
          <a:p>
            <a:r>
              <a:rPr lang="en-US" dirty="0"/>
              <a:t>Dataset much more balanced, with lowest representation at 1,976 and the most with 3,878.  The lowest numbers represented those which had been overrepresented previously as they were not duplicated as many times in a row</a:t>
            </a:r>
          </a:p>
          <a:p>
            <a:r>
              <a:rPr lang="en-US" dirty="0"/>
              <a:t>25 non-zero F1 scores, ranging from 0.02 (several prefixes) to 0.84 </a:t>
            </a:r>
          </a:p>
        </p:txBody>
      </p:sp>
    </p:spTree>
    <p:extLst>
      <p:ext uri="{BB962C8B-B14F-4D97-AF65-F5344CB8AC3E}">
        <p14:creationId xmlns:p14="http://schemas.microsoft.com/office/powerpoint/2010/main" val="3210622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70C8-F6B0-4864-86E6-B663ECEC1637}"/>
              </a:ext>
            </a:extLst>
          </p:cNvPr>
          <p:cNvSpPr>
            <a:spLocks noGrp="1"/>
          </p:cNvSpPr>
          <p:nvPr>
            <p:ph type="title"/>
          </p:nvPr>
        </p:nvSpPr>
        <p:spPr/>
        <p:txBody>
          <a:bodyPr/>
          <a:lstStyle/>
          <a:p>
            <a:pPr algn="ctr"/>
            <a:r>
              <a:rPr lang="en-US" dirty="0"/>
              <a:t>analysis	</a:t>
            </a:r>
          </a:p>
        </p:txBody>
      </p:sp>
      <p:sp>
        <p:nvSpPr>
          <p:cNvPr id="3" name="Content Placeholder 2">
            <a:extLst>
              <a:ext uri="{FF2B5EF4-FFF2-40B4-BE49-F238E27FC236}">
                <a16:creationId xmlns:a16="http://schemas.microsoft.com/office/drawing/2014/main" id="{D6A96EBB-25F0-413F-83A9-A8D689010714}"/>
              </a:ext>
            </a:extLst>
          </p:cNvPr>
          <p:cNvSpPr>
            <a:spLocks noGrp="1"/>
          </p:cNvSpPr>
          <p:nvPr>
            <p:ph idx="1"/>
          </p:nvPr>
        </p:nvSpPr>
        <p:spPr/>
        <p:txBody>
          <a:bodyPr/>
          <a:lstStyle/>
          <a:p>
            <a:r>
              <a:rPr lang="en-US" dirty="0"/>
              <a:t>Original expectations had been for stronger correlation</a:t>
            </a:r>
          </a:p>
          <a:p>
            <a:r>
              <a:rPr lang="en-US" dirty="0"/>
              <a:t>Initial surprise at the reduced correlation, even with the balanced dataset</a:t>
            </a:r>
          </a:p>
          <a:p>
            <a:r>
              <a:rPr lang="en-US" dirty="0"/>
              <a:t>However, realized that SEC filings are for very particular sets of circumstances, which often are common between industries (executive compensation, ERISA, </a:t>
            </a:r>
            <a:r>
              <a:rPr lang="en-US" dirty="0" err="1"/>
              <a:t>etc</a:t>
            </a:r>
            <a:r>
              <a:rPr lang="en-US" dirty="0"/>
              <a:t>)</a:t>
            </a:r>
          </a:p>
          <a:p>
            <a:r>
              <a:rPr lang="en-US" dirty="0"/>
              <a:t>Given this, there are still a number of strong predictors as even 0.2 is roughly twice random.  The inverse is also true, with 0 being unusual</a:t>
            </a:r>
          </a:p>
        </p:txBody>
      </p:sp>
    </p:spTree>
    <p:extLst>
      <p:ext uri="{BB962C8B-B14F-4D97-AF65-F5344CB8AC3E}">
        <p14:creationId xmlns:p14="http://schemas.microsoft.com/office/powerpoint/2010/main" val="913329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56A1E-5B23-4F41-A63A-7AC4A5D361D0}"/>
              </a:ext>
            </a:extLst>
          </p:cNvPr>
          <p:cNvSpPr>
            <a:spLocks noGrp="1"/>
          </p:cNvSpPr>
          <p:nvPr>
            <p:ph type="title"/>
          </p:nvPr>
        </p:nvSpPr>
        <p:spPr/>
        <p:txBody>
          <a:bodyPr/>
          <a:lstStyle/>
          <a:p>
            <a:pPr algn="ctr"/>
            <a:r>
              <a:rPr lang="en-US" dirty="0"/>
              <a:t>Future work</a:t>
            </a:r>
          </a:p>
        </p:txBody>
      </p:sp>
      <p:sp>
        <p:nvSpPr>
          <p:cNvPr id="3" name="Content Placeholder 2">
            <a:extLst>
              <a:ext uri="{FF2B5EF4-FFF2-40B4-BE49-F238E27FC236}">
                <a16:creationId xmlns:a16="http://schemas.microsoft.com/office/drawing/2014/main" id="{4D134532-F90B-4D9C-8AFA-D9E526EE814B}"/>
              </a:ext>
            </a:extLst>
          </p:cNvPr>
          <p:cNvSpPr>
            <a:spLocks noGrp="1"/>
          </p:cNvSpPr>
          <p:nvPr>
            <p:ph idx="1"/>
          </p:nvPr>
        </p:nvSpPr>
        <p:spPr/>
        <p:txBody>
          <a:bodyPr/>
          <a:lstStyle/>
          <a:p>
            <a:r>
              <a:rPr lang="en-US" dirty="0"/>
              <a:t>Getting contracts outside of EDGAR is very difficult, as companies have little incentive to share their activities without fulfilling a requirement</a:t>
            </a:r>
          </a:p>
          <a:p>
            <a:r>
              <a:rPr lang="en-US" dirty="0"/>
              <a:t>Likely that manual annotation would be required even if additional non-EDGAR contracts were obtained, which would be extremely time intensive</a:t>
            </a:r>
          </a:p>
          <a:p>
            <a:r>
              <a:rPr lang="en-US" dirty="0"/>
              <a:t>However, if such data could be obtained and created, the broader scope of language contained within might give a better predictor</a:t>
            </a:r>
          </a:p>
        </p:txBody>
      </p:sp>
    </p:spTree>
    <p:extLst>
      <p:ext uri="{BB962C8B-B14F-4D97-AF65-F5344CB8AC3E}">
        <p14:creationId xmlns:p14="http://schemas.microsoft.com/office/powerpoint/2010/main" val="2083296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FF0B69-DC23-46AF-A7E4-29495595B923}"/>
              </a:ext>
            </a:extLst>
          </p:cNvPr>
          <p:cNvSpPr>
            <a:spLocks noGrp="1"/>
          </p:cNvSpPr>
          <p:nvPr>
            <p:ph type="title"/>
          </p:nvPr>
        </p:nvSpPr>
        <p:spPr/>
        <p:txBody>
          <a:bodyPr/>
          <a:lstStyle/>
          <a:p>
            <a:pPr algn="ctr"/>
            <a:r>
              <a:rPr lang="en-US"/>
              <a:t>Questions?</a:t>
            </a:r>
          </a:p>
        </p:txBody>
      </p:sp>
    </p:spTree>
    <p:extLst>
      <p:ext uri="{BB962C8B-B14F-4D97-AF65-F5344CB8AC3E}">
        <p14:creationId xmlns:p14="http://schemas.microsoft.com/office/powerpoint/2010/main" val="226831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8ED8E-7558-4118-B161-4F127B00EB47}"/>
              </a:ext>
            </a:extLst>
          </p:cNvPr>
          <p:cNvSpPr>
            <a:spLocks noGrp="1"/>
          </p:cNvSpPr>
          <p:nvPr>
            <p:ph type="title"/>
          </p:nvPr>
        </p:nvSpPr>
        <p:spPr/>
        <p:txBody>
          <a:bodyPr/>
          <a:lstStyle/>
          <a:p>
            <a:pPr algn="ctr"/>
            <a:r>
              <a:rPr lang="en-US" dirty="0"/>
              <a:t>Purpose</a:t>
            </a:r>
          </a:p>
        </p:txBody>
      </p:sp>
      <p:sp>
        <p:nvSpPr>
          <p:cNvPr id="3" name="Content Placeholder 2">
            <a:extLst>
              <a:ext uri="{FF2B5EF4-FFF2-40B4-BE49-F238E27FC236}">
                <a16:creationId xmlns:a16="http://schemas.microsoft.com/office/drawing/2014/main" id="{E71EC699-F0CA-435A-A861-DA565E3AF6A7}"/>
              </a:ext>
            </a:extLst>
          </p:cNvPr>
          <p:cNvSpPr>
            <a:spLocks noGrp="1"/>
          </p:cNvSpPr>
          <p:nvPr>
            <p:ph idx="1"/>
          </p:nvPr>
        </p:nvSpPr>
        <p:spPr>
          <a:xfrm>
            <a:off x="1141412" y="1688841"/>
            <a:ext cx="9905999" cy="4102360"/>
          </a:xfrm>
        </p:spPr>
        <p:txBody>
          <a:bodyPr>
            <a:normAutofit fontScale="77500" lnSpcReduction="20000"/>
          </a:bodyPr>
          <a:lstStyle/>
          <a:p>
            <a:endParaRPr lang="en-US" dirty="0"/>
          </a:p>
          <a:p>
            <a:r>
              <a:rPr lang="en-US" dirty="0"/>
              <a:t>Project was created in an effort to identify the industry sector of origin of contract clauses through the clause’s natural language*</a:t>
            </a:r>
          </a:p>
          <a:p>
            <a:endParaRPr lang="en-US" dirty="0"/>
          </a:p>
          <a:p>
            <a:r>
              <a:rPr lang="en-US" dirty="0"/>
              <a:t>The ability to identify industry category would assist in efforts in a separate project which seeks to create synthetic contracts.  </a:t>
            </a:r>
            <a:r>
              <a:rPr lang="en-US"/>
              <a:t>A </a:t>
            </a:r>
            <a:r>
              <a:rPr lang="en-US" dirty="0"/>
              <a:t>narrowed pool for a particular type to be created would yield better results</a:t>
            </a:r>
          </a:p>
          <a:p>
            <a:endParaRPr lang="en-US" dirty="0"/>
          </a:p>
          <a:p>
            <a:pPr marL="0" indent="0">
              <a:buNone/>
            </a:pPr>
            <a:r>
              <a:rPr lang="en-US" sz="1300" dirty="0">
                <a:effectLst/>
                <a:latin typeface="Times New Roman" panose="02020603050405020304" pitchFamily="18" charset="0"/>
                <a:ea typeface="MS Mincho" panose="02020609040205080304" pitchFamily="49" charset="-128"/>
              </a:rPr>
              <a:t>J. Johnson, B. Hariharan, L. van der </a:t>
            </a:r>
            <a:r>
              <a:rPr lang="en-US" sz="1300" dirty="0" err="1">
                <a:effectLst/>
                <a:latin typeface="Times New Roman" panose="02020603050405020304" pitchFamily="18" charset="0"/>
                <a:ea typeface="MS Mincho" panose="02020609040205080304" pitchFamily="49" charset="-128"/>
              </a:rPr>
              <a:t>Maaten</a:t>
            </a:r>
            <a:r>
              <a:rPr lang="en-US" sz="1300" dirty="0">
                <a:effectLst/>
                <a:latin typeface="Times New Roman" panose="02020603050405020304" pitchFamily="18" charset="0"/>
                <a:ea typeface="MS Mincho" panose="02020609040205080304" pitchFamily="49" charset="-128"/>
              </a:rPr>
              <a:t>, L. Fei-Fei, C. </a:t>
            </a:r>
            <a:r>
              <a:rPr lang="en-US" sz="1300" dirty="0" err="1">
                <a:effectLst/>
                <a:latin typeface="Times New Roman" panose="02020603050405020304" pitchFamily="18" charset="0"/>
                <a:ea typeface="MS Mincho" panose="02020609040205080304" pitchFamily="49" charset="-128"/>
              </a:rPr>
              <a:t>Zitnick</a:t>
            </a:r>
            <a:r>
              <a:rPr lang="en-US" sz="1300" dirty="0">
                <a:effectLst/>
                <a:latin typeface="Times New Roman" panose="02020603050405020304" pitchFamily="18" charset="0"/>
                <a:ea typeface="MS Mincho" panose="02020609040205080304" pitchFamily="49" charset="-128"/>
              </a:rPr>
              <a:t>, R. </a:t>
            </a:r>
            <a:r>
              <a:rPr lang="en-US" sz="1300" dirty="0" err="1">
                <a:effectLst/>
                <a:latin typeface="Times New Roman" panose="02020603050405020304" pitchFamily="18" charset="0"/>
                <a:ea typeface="MS Mincho" panose="02020609040205080304" pitchFamily="49" charset="-128"/>
              </a:rPr>
              <a:t>Girshick</a:t>
            </a:r>
            <a:r>
              <a:rPr lang="en-US" sz="1300" dirty="0">
                <a:effectLst/>
                <a:latin typeface="Times New Roman" panose="02020603050405020304" pitchFamily="18" charset="0"/>
                <a:ea typeface="MS Mincho" panose="02020609040205080304" pitchFamily="49" charset="-128"/>
              </a:rPr>
              <a:t>, “CLEVR: A Diagnostic Dataset for Computational Language and Elementary Visual Reasoning,”  arXiv:1612.06890v1 [cs.CV] (20 Dec 2016)</a:t>
            </a:r>
          </a:p>
          <a:p>
            <a:pPr marL="0" indent="0">
              <a:buNone/>
            </a:pPr>
            <a:r>
              <a:rPr lang="en-US" sz="1300" dirty="0">
                <a:effectLst/>
                <a:latin typeface="Times New Roman" panose="02020603050405020304" pitchFamily="18" charset="0"/>
                <a:ea typeface="MS Mincho" panose="02020609040205080304" pitchFamily="49" charset="-128"/>
              </a:rPr>
              <a:t>K. Yi, J. Wu, C.  Gan, A. Torralba, P. Kohli, J. Tenenbaum, “Neural-Symbolic VQA: Disentangling Reasoning from Vision and Language Understanding,”  arXiv:1810.02338v2 [cs.AI] (14 Jan 2019)</a:t>
            </a:r>
          </a:p>
          <a:p>
            <a:pPr marL="0" indent="0">
              <a:buNone/>
            </a:pPr>
            <a:r>
              <a:rPr lang="en-US" sz="1300" dirty="0">
                <a:effectLst/>
                <a:latin typeface="Times New Roman" panose="02020603050405020304" pitchFamily="18" charset="0"/>
                <a:ea typeface="MS Mincho" panose="02020609040205080304" pitchFamily="49" charset="-128"/>
              </a:rPr>
              <a:t>K. Sinha, S. </a:t>
            </a:r>
            <a:r>
              <a:rPr lang="en-US" sz="1300" dirty="0" err="1">
                <a:effectLst/>
                <a:latin typeface="Times New Roman" panose="02020603050405020304" pitchFamily="18" charset="0"/>
                <a:ea typeface="MS Mincho" panose="02020609040205080304" pitchFamily="49" charset="-128"/>
              </a:rPr>
              <a:t>Sodhani</a:t>
            </a:r>
            <a:r>
              <a:rPr lang="en-US" sz="1300" dirty="0">
                <a:effectLst/>
                <a:latin typeface="Times New Roman" panose="02020603050405020304" pitchFamily="18" charset="0"/>
                <a:ea typeface="MS Mincho" panose="02020609040205080304" pitchFamily="49" charset="-128"/>
              </a:rPr>
              <a:t>, J. Dong, J. </a:t>
            </a:r>
            <a:r>
              <a:rPr lang="en-US" sz="1300" dirty="0" err="1">
                <a:effectLst/>
                <a:latin typeface="Times New Roman" panose="02020603050405020304" pitchFamily="18" charset="0"/>
                <a:ea typeface="MS Mincho" panose="02020609040205080304" pitchFamily="49" charset="-128"/>
              </a:rPr>
              <a:t>Pineau</a:t>
            </a:r>
            <a:r>
              <a:rPr lang="en-US" sz="1300" dirty="0">
                <a:effectLst/>
                <a:latin typeface="Times New Roman" panose="02020603050405020304" pitchFamily="18" charset="0"/>
                <a:ea typeface="MS Mincho" panose="02020609040205080304" pitchFamily="49" charset="-128"/>
              </a:rPr>
              <a:t>, W. Hamilton, “CLUTTR: A Diagnostic Benchmark for Inductive Reasoning from Text,” arXiv:1908.06177v2 [</a:t>
            </a:r>
            <a:r>
              <a:rPr lang="en-US" sz="1300" dirty="0" err="1">
                <a:effectLst/>
                <a:latin typeface="Times New Roman" panose="02020603050405020304" pitchFamily="18" charset="0"/>
                <a:ea typeface="MS Mincho" panose="02020609040205080304" pitchFamily="49" charset="-128"/>
              </a:rPr>
              <a:t>cs.LG</a:t>
            </a:r>
            <a:r>
              <a:rPr lang="en-US" sz="1300" dirty="0">
                <a:effectLst/>
                <a:latin typeface="Times New Roman" panose="02020603050405020304" pitchFamily="18" charset="0"/>
                <a:ea typeface="MS Mincho" panose="02020609040205080304" pitchFamily="49" charset="-128"/>
              </a:rPr>
              <a:t>] (4 Sep 2019).</a:t>
            </a:r>
          </a:p>
          <a:p>
            <a:pPr marL="0" indent="0">
              <a:buNone/>
            </a:pPr>
            <a:endParaRPr lang="en-US" sz="1200" dirty="0"/>
          </a:p>
        </p:txBody>
      </p:sp>
    </p:spTree>
    <p:extLst>
      <p:ext uri="{BB962C8B-B14F-4D97-AF65-F5344CB8AC3E}">
        <p14:creationId xmlns:p14="http://schemas.microsoft.com/office/powerpoint/2010/main" val="2907994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5546-EF18-4D09-AA0A-368122259EA0}"/>
              </a:ext>
            </a:extLst>
          </p:cNvPr>
          <p:cNvSpPr>
            <a:spLocks noGrp="1"/>
          </p:cNvSpPr>
          <p:nvPr>
            <p:ph type="title"/>
          </p:nvPr>
        </p:nvSpPr>
        <p:spPr/>
        <p:txBody>
          <a:bodyPr/>
          <a:lstStyle/>
          <a:p>
            <a:pPr algn="ctr"/>
            <a:r>
              <a:rPr lang="en-US" dirty="0"/>
              <a:t>Technical components</a:t>
            </a:r>
          </a:p>
        </p:txBody>
      </p:sp>
      <p:sp>
        <p:nvSpPr>
          <p:cNvPr id="3" name="Content Placeholder 2">
            <a:extLst>
              <a:ext uri="{FF2B5EF4-FFF2-40B4-BE49-F238E27FC236}">
                <a16:creationId xmlns:a16="http://schemas.microsoft.com/office/drawing/2014/main" id="{5633E5EE-2BE4-4CAA-ACC1-630954C61348}"/>
              </a:ext>
            </a:extLst>
          </p:cNvPr>
          <p:cNvSpPr>
            <a:spLocks noGrp="1"/>
          </p:cNvSpPr>
          <p:nvPr>
            <p:ph idx="1"/>
          </p:nvPr>
        </p:nvSpPr>
        <p:spPr/>
        <p:txBody>
          <a:bodyPr>
            <a:normAutofit/>
          </a:bodyPr>
          <a:lstStyle/>
          <a:p>
            <a:r>
              <a:rPr lang="en-US" dirty="0"/>
              <a:t>Used LEDGAR dataset pulled from SEC’s EDGAR filing system, in conjunction with the accompanying scraped materials*</a:t>
            </a:r>
          </a:p>
          <a:p>
            <a:r>
              <a:rPr lang="en-US" dirty="0"/>
              <a:t>Spark NLP from John Snow Labs</a:t>
            </a:r>
          </a:p>
          <a:p>
            <a:r>
              <a:rPr lang="en-US" dirty="0" err="1"/>
              <a:t>nlpaug</a:t>
            </a:r>
            <a:r>
              <a:rPr lang="en-US" dirty="0"/>
              <a:t> library</a:t>
            </a:r>
          </a:p>
          <a:p>
            <a:endParaRPr lang="en-US" dirty="0"/>
          </a:p>
          <a:p>
            <a:pPr marL="0" indent="0">
              <a:buNone/>
            </a:pPr>
            <a:r>
              <a:rPr lang="en-US" sz="1200" dirty="0"/>
              <a:t>* D. </a:t>
            </a:r>
            <a:r>
              <a:rPr lang="en-US" sz="1200" dirty="0" err="1"/>
              <a:t>Tuggener</a:t>
            </a:r>
            <a:r>
              <a:rPr lang="en-US" sz="1200" dirty="0"/>
              <a:t>, P. von D ̈</a:t>
            </a:r>
            <a:r>
              <a:rPr lang="en-US" sz="1200" dirty="0" err="1"/>
              <a:t>aniken</a:t>
            </a:r>
            <a:r>
              <a:rPr lang="en-US" sz="1200" dirty="0"/>
              <a:t>, T. </a:t>
            </a:r>
            <a:r>
              <a:rPr lang="en-US" sz="1200" dirty="0" err="1"/>
              <a:t>Peetz</a:t>
            </a:r>
            <a:r>
              <a:rPr lang="en-US" sz="1200" dirty="0"/>
              <a:t>, M. </a:t>
            </a:r>
            <a:r>
              <a:rPr lang="en-US" sz="1200" dirty="0" err="1"/>
              <a:t>Cieliebak</a:t>
            </a:r>
            <a:r>
              <a:rPr lang="en-US" sz="1200" dirty="0"/>
              <a:t>, “LEDGAR: A Large-Scale Multilabel Corpus for Text Classification of Legal Provisions in Contracts”,  Proceedings of the 12th Conference on Language Resources and Evaluation (LREC 2020), pages 1235–1241, Marseille, (11–16 May 2020). </a:t>
            </a:r>
          </a:p>
        </p:txBody>
      </p:sp>
    </p:spTree>
    <p:extLst>
      <p:ext uri="{BB962C8B-B14F-4D97-AF65-F5344CB8AC3E}">
        <p14:creationId xmlns:p14="http://schemas.microsoft.com/office/powerpoint/2010/main" val="1215831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17F69-EFAC-4EE0-BA58-DD4ACC0AAD4C}"/>
              </a:ext>
            </a:extLst>
          </p:cNvPr>
          <p:cNvSpPr>
            <a:spLocks noGrp="1"/>
          </p:cNvSpPr>
          <p:nvPr>
            <p:ph type="title"/>
          </p:nvPr>
        </p:nvSpPr>
        <p:spPr/>
        <p:txBody>
          <a:bodyPr/>
          <a:lstStyle/>
          <a:p>
            <a:pPr algn="ctr"/>
            <a:r>
              <a:rPr lang="en-US" dirty="0"/>
              <a:t>hardware limitations</a:t>
            </a:r>
          </a:p>
        </p:txBody>
      </p:sp>
      <p:sp>
        <p:nvSpPr>
          <p:cNvPr id="3" name="Content Placeholder 2">
            <a:extLst>
              <a:ext uri="{FF2B5EF4-FFF2-40B4-BE49-F238E27FC236}">
                <a16:creationId xmlns:a16="http://schemas.microsoft.com/office/drawing/2014/main" id="{4B9C5662-D340-463D-B3DC-6996A4329C3B}"/>
              </a:ext>
            </a:extLst>
          </p:cNvPr>
          <p:cNvSpPr>
            <a:spLocks noGrp="1"/>
          </p:cNvSpPr>
          <p:nvPr>
            <p:ph idx="1"/>
          </p:nvPr>
        </p:nvSpPr>
        <p:spPr/>
        <p:txBody>
          <a:bodyPr/>
          <a:lstStyle/>
          <a:p>
            <a:r>
              <a:rPr lang="en-US" dirty="0"/>
              <a:t>Local machine: i7 CPU and 16 GB RAM (no CUDA-compatible GPU)</a:t>
            </a:r>
          </a:p>
          <a:p>
            <a:endParaRPr lang="en-US" dirty="0"/>
          </a:p>
          <a:p>
            <a:r>
              <a:rPr lang="en-US" dirty="0"/>
              <a:t>Google </a:t>
            </a:r>
            <a:r>
              <a:rPr lang="en-US" dirty="0" err="1"/>
              <a:t>Colab</a:t>
            </a:r>
            <a:r>
              <a:rPr lang="en-US" dirty="0"/>
              <a:t> Pro tier (generally 26 GB RAM and Tesla P100 GPU)</a:t>
            </a:r>
          </a:p>
          <a:p>
            <a:endParaRPr lang="en-US" dirty="0"/>
          </a:p>
          <a:p>
            <a:pPr marL="0" indent="0" algn="ctr">
              <a:buNone/>
            </a:pPr>
            <a:r>
              <a:rPr lang="en-US" dirty="0"/>
              <a:t>(Other cloud computing services were attempted, but issues such as throttling, timeouts, and non-guaranteed resources rendered them untenable)</a:t>
            </a:r>
          </a:p>
        </p:txBody>
      </p:sp>
    </p:spTree>
    <p:extLst>
      <p:ext uri="{BB962C8B-B14F-4D97-AF65-F5344CB8AC3E}">
        <p14:creationId xmlns:p14="http://schemas.microsoft.com/office/powerpoint/2010/main" val="3657696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AFAE-3B0D-4198-B29D-7F7D9777C19B}"/>
              </a:ext>
            </a:extLst>
          </p:cNvPr>
          <p:cNvSpPr>
            <a:spLocks noGrp="1"/>
          </p:cNvSpPr>
          <p:nvPr>
            <p:ph type="title"/>
          </p:nvPr>
        </p:nvSpPr>
        <p:spPr/>
        <p:txBody>
          <a:bodyPr/>
          <a:lstStyle/>
          <a:p>
            <a:pPr algn="ctr"/>
            <a:r>
              <a:rPr lang="en-US" dirty="0"/>
              <a:t>Dataset Annotation</a:t>
            </a:r>
          </a:p>
        </p:txBody>
      </p:sp>
      <p:sp>
        <p:nvSpPr>
          <p:cNvPr id="3" name="Content Placeholder 2">
            <a:extLst>
              <a:ext uri="{FF2B5EF4-FFF2-40B4-BE49-F238E27FC236}">
                <a16:creationId xmlns:a16="http://schemas.microsoft.com/office/drawing/2014/main" id="{18B75482-F8F8-49D7-8C4B-9746FCD77C27}"/>
              </a:ext>
            </a:extLst>
          </p:cNvPr>
          <p:cNvSpPr>
            <a:spLocks noGrp="1"/>
          </p:cNvSpPr>
          <p:nvPr>
            <p:ph idx="1"/>
          </p:nvPr>
        </p:nvSpPr>
        <p:spPr/>
        <p:txBody>
          <a:bodyPr/>
          <a:lstStyle/>
          <a:p>
            <a:r>
              <a:rPr lang="en-US" dirty="0"/>
              <a:t>The LEDGAR dataset (~1.85 million clauses) also had accompanying scraped web data from when the contracts were pulled, referenced by a relative link within each JSONL line</a:t>
            </a:r>
          </a:p>
          <a:p>
            <a:r>
              <a:rPr lang="en-US" dirty="0"/>
              <a:t>In the scraped data were Standard Industrial Classification (“SIC”) codes, which identified the primary function of the filing company</a:t>
            </a:r>
          </a:p>
          <a:p>
            <a:r>
              <a:rPr lang="en-US" dirty="0"/>
              <a:t>The first two numbers identify the industry category, which was the target</a:t>
            </a:r>
          </a:p>
          <a:p>
            <a:r>
              <a:rPr lang="en-US" dirty="0"/>
              <a:t>71 categories present in the dataset</a:t>
            </a:r>
          </a:p>
        </p:txBody>
      </p:sp>
    </p:spTree>
    <p:extLst>
      <p:ext uri="{BB962C8B-B14F-4D97-AF65-F5344CB8AC3E}">
        <p14:creationId xmlns:p14="http://schemas.microsoft.com/office/powerpoint/2010/main" val="1828011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2E653-3D50-4D25-ACB8-EA30FF95FE9F}"/>
              </a:ext>
            </a:extLst>
          </p:cNvPr>
          <p:cNvSpPr>
            <a:spLocks noGrp="1"/>
          </p:cNvSpPr>
          <p:nvPr>
            <p:ph type="title"/>
          </p:nvPr>
        </p:nvSpPr>
        <p:spPr/>
        <p:txBody>
          <a:bodyPr/>
          <a:lstStyle/>
          <a:p>
            <a:pPr algn="ctr"/>
            <a:r>
              <a:rPr lang="en-US" dirty="0"/>
              <a:t>Dataset Annotation</a:t>
            </a:r>
          </a:p>
        </p:txBody>
      </p:sp>
      <p:sp>
        <p:nvSpPr>
          <p:cNvPr id="3" name="Content Placeholder 2">
            <a:extLst>
              <a:ext uri="{FF2B5EF4-FFF2-40B4-BE49-F238E27FC236}">
                <a16:creationId xmlns:a16="http://schemas.microsoft.com/office/drawing/2014/main" id="{91805776-D724-4600-AA5E-638D99644745}"/>
              </a:ext>
            </a:extLst>
          </p:cNvPr>
          <p:cNvSpPr>
            <a:spLocks noGrp="1"/>
          </p:cNvSpPr>
          <p:nvPr>
            <p:ph idx="1"/>
          </p:nvPr>
        </p:nvSpPr>
        <p:spPr/>
        <p:txBody>
          <a:bodyPr>
            <a:normAutofit fontScale="92500" lnSpcReduction="20000"/>
          </a:bodyPr>
          <a:lstStyle/>
          <a:p>
            <a:r>
              <a:rPr lang="en-US" dirty="0"/>
              <a:t>Created an automated annotation system which scraped the appropriate html file in the accompanying materials folder for the SIC code and wrote to a new dataset with clause language</a:t>
            </a:r>
          </a:p>
          <a:p>
            <a:r>
              <a:rPr lang="en-US" dirty="0"/>
              <a:t>Sometimes SIC code was not present in the file, so automated lookup using siccode.com and attempted to scrape code from there</a:t>
            </a:r>
          </a:p>
          <a:p>
            <a:r>
              <a:rPr lang="en-US" dirty="0"/>
              <a:t>If lookup on siccode.com failed, the clause was abandoned as too ambiguous for human annotation either (344 sources dropped)</a:t>
            </a:r>
          </a:p>
          <a:p>
            <a:r>
              <a:rPr lang="en-US" dirty="0"/>
              <a:t>Executed locally due to slow folder lookups in Google </a:t>
            </a:r>
            <a:r>
              <a:rPr lang="en-US" dirty="0" err="1"/>
              <a:t>Colab</a:t>
            </a:r>
            <a:r>
              <a:rPr lang="en-US" dirty="0"/>
              <a:t>/Drive, and had to execute without Spark due to memory limitations</a:t>
            </a:r>
          </a:p>
        </p:txBody>
      </p:sp>
    </p:spTree>
    <p:extLst>
      <p:ext uri="{BB962C8B-B14F-4D97-AF65-F5344CB8AC3E}">
        <p14:creationId xmlns:p14="http://schemas.microsoft.com/office/powerpoint/2010/main" val="2452503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AB7AC-E12D-492C-8F12-57F7FF747E42}"/>
              </a:ext>
            </a:extLst>
          </p:cNvPr>
          <p:cNvSpPr>
            <a:spLocks noGrp="1"/>
          </p:cNvSpPr>
          <p:nvPr>
            <p:ph type="title"/>
          </p:nvPr>
        </p:nvSpPr>
        <p:spPr/>
        <p:txBody>
          <a:bodyPr/>
          <a:lstStyle/>
          <a:p>
            <a:pPr algn="ctr"/>
            <a:r>
              <a:rPr lang="en-US" dirty="0"/>
              <a:t>Spark NLP pipeline</a:t>
            </a:r>
          </a:p>
        </p:txBody>
      </p:sp>
      <p:sp>
        <p:nvSpPr>
          <p:cNvPr id="3" name="Content Placeholder 2">
            <a:extLst>
              <a:ext uri="{FF2B5EF4-FFF2-40B4-BE49-F238E27FC236}">
                <a16:creationId xmlns:a16="http://schemas.microsoft.com/office/drawing/2014/main" id="{BA4DB286-6B0A-4345-8208-73752C77B4FD}"/>
              </a:ext>
            </a:extLst>
          </p:cNvPr>
          <p:cNvSpPr>
            <a:spLocks noGrp="1"/>
          </p:cNvSpPr>
          <p:nvPr>
            <p:ph idx="1"/>
          </p:nvPr>
        </p:nvSpPr>
        <p:spPr>
          <a:xfrm>
            <a:off x="1141412" y="1748590"/>
            <a:ext cx="9905999" cy="4490892"/>
          </a:xfrm>
        </p:spPr>
        <p:txBody>
          <a:bodyPr>
            <a:normAutofit fontScale="77500" lnSpcReduction="20000"/>
          </a:bodyPr>
          <a:lstStyle/>
          <a:p>
            <a:r>
              <a:rPr lang="en-US" dirty="0" err="1"/>
              <a:t>ClassiferDL</a:t>
            </a:r>
            <a:r>
              <a:rPr lang="en-US" dirty="0"/>
              <a:t> pipeline (support for up to 100 categories baked-in)</a:t>
            </a:r>
          </a:p>
          <a:p>
            <a:r>
              <a:rPr lang="en-US" dirty="0" err="1"/>
              <a:t>DocumentAssembler</a:t>
            </a:r>
            <a:r>
              <a:rPr lang="en-US" dirty="0"/>
              <a:t> – transform data into Spark-usable form</a:t>
            </a:r>
          </a:p>
          <a:p>
            <a:r>
              <a:rPr lang="en-US" dirty="0"/>
              <a:t>Tokenizer – tokenize data</a:t>
            </a:r>
          </a:p>
          <a:p>
            <a:r>
              <a:rPr lang="en-US" dirty="0"/>
              <a:t>Normalizer – cleans up tokens and normalizes based on dictionary</a:t>
            </a:r>
          </a:p>
          <a:p>
            <a:r>
              <a:rPr lang="en-US" dirty="0" err="1"/>
              <a:t>StopWords</a:t>
            </a:r>
            <a:r>
              <a:rPr lang="en-US" dirty="0"/>
              <a:t>- removes </a:t>
            </a:r>
            <a:r>
              <a:rPr lang="en-US" dirty="0" err="1"/>
              <a:t>stopwords</a:t>
            </a:r>
            <a:endParaRPr lang="en-US" dirty="0"/>
          </a:p>
          <a:p>
            <a:r>
              <a:rPr lang="en-US" dirty="0" err="1"/>
              <a:t>LemmatizerModel</a:t>
            </a:r>
            <a:r>
              <a:rPr lang="en-US" dirty="0"/>
              <a:t>- grouped words by common meanings via British National Corpus (100 million words)</a:t>
            </a:r>
          </a:p>
          <a:p>
            <a:r>
              <a:rPr lang="en-US" dirty="0" err="1"/>
              <a:t>WordEmbeddingsModel</a:t>
            </a:r>
            <a:r>
              <a:rPr lang="en-US" dirty="0"/>
              <a:t>- vectorized words via </a:t>
            </a:r>
            <a:r>
              <a:rPr lang="en-US" dirty="0" err="1"/>
              <a:t>GloVe</a:t>
            </a:r>
            <a:r>
              <a:rPr lang="en-US" dirty="0"/>
              <a:t>*</a:t>
            </a:r>
          </a:p>
          <a:p>
            <a:r>
              <a:rPr lang="en-US" dirty="0" err="1"/>
              <a:t>SentenceEmbeddings</a:t>
            </a:r>
            <a:r>
              <a:rPr lang="en-US" dirty="0"/>
              <a:t>- created an average of each clause, allowing measurement of similarities even with differing lengths</a:t>
            </a:r>
          </a:p>
          <a:p>
            <a:pPr marL="0" indent="0">
              <a:buNone/>
            </a:pPr>
            <a:endParaRPr lang="en-US" sz="1300" dirty="0"/>
          </a:p>
          <a:p>
            <a:pPr marL="0" indent="0">
              <a:buNone/>
            </a:pPr>
            <a:r>
              <a:rPr lang="en-US" sz="1300" dirty="0"/>
              <a:t>J. Pennington, R. </a:t>
            </a:r>
            <a:r>
              <a:rPr lang="en-US" sz="1300" dirty="0" err="1"/>
              <a:t>Socher</a:t>
            </a:r>
            <a:r>
              <a:rPr lang="en-US" sz="1300" dirty="0"/>
              <a:t>, and C. Manning, “</a:t>
            </a:r>
            <a:r>
              <a:rPr lang="en-US" sz="1300" dirty="0" err="1"/>
              <a:t>GloVe</a:t>
            </a:r>
            <a:r>
              <a:rPr lang="en-US" sz="1300" dirty="0"/>
              <a:t>: Global Vectors for Word Representation,” (2014).</a:t>
            </a:r>
          </a:p>
        </p:txBody>
      </p:sp>
    </p:spTree>
    <p:extLst>
      <p:ext uri="{BB962C8B-B14F-4D97-AF65-F5344CB8AC3E}">
        <p14:creationId xmlns:p14="http://schemas.microsoft.com/office/powerpoint/2010/main" val="1962549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82131-2219-4A1D-B2A0-B950148A614B}"/>
              </a:ext>
            </a:extLst>
          </p:cNvPr>
          <p:cNvSpPr>
            <a:spLocks noGrp="1"/>
          </p:cNvSpPr>
          <p:nvPr>
            <p:ph type="title"/>
          </p:nvPr>
        </p:nvSpPr>
        <p:spPr/>
        <p:txBody>
          <a:bodyPr/>
          <a:lstStyle/>
          <a:p>
            <a:pPr algn="ctr"/>
            <a:r>
              <a:rPr lang="en-US" dirty="0"/>
              <a:t>Result</a:t>
            </a:r>
          </a:p>
        </p:txBody>
      </p:sp>
      <p:sp>
        <p:nvSpPr>
          <p:cNvPr id="3" name="Content Placeholder 2">
            <a:extLst>
              <a:ext uri="{FF2B5EF4-FFF2-40B4-BE49-F238E27FC236}">
                <a16:creationId xmlns:a16="http://schemas.microsoft.com/office/drawing/2014/main" id="{C357785E-8F5D-4212-B15B-C1E11C512A0B}"/>
              </a:ext>
            </a:extLst>
          </p:cNvPr>
          <p:cNvSpPr>
            <a:spLocks noGrp="1"/>
          </p:cNvSpPr>
          <p:nvPr>
            <p:ph idx="1"/>
          </p:nvPr>
        </p:nvSpPr>
        <p:spPr/>
        <p:txBody>
          <a:bodyPr/>
          <a:lstStyle/>
          <a:p>
            <a:r>
              <a:rPr lang="en-US" dirty="0"/>
              <a:t>Poor- only non-zero F1 score was 0.22/1.0</a:t>
            </a:r>
          </a:p>
          <a:p>
            <a:endParaRPr lang="en-US" dirty="0"/>
          </a:p>
          <a:p>
            <a:r>
              <a:rPr lang="en-US" dirty="0"/>
              <a:t>SIC representations were very imbalanced, with highest representation at 135,824 and lowest with 32.</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82351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C968A-0CC7-406E-AA95-2EFF3C33A949}"/>
              </a:ext>
            </a:extLst>
          </p:cNvPr>
          <p:cNvSpPr>
            <a:spLocks noGrp="1"/>
          </p:cNvSpPr>
          <p:nvPr>
            <p:ph type="title"/>
          </p:nvPr>
        </p:nvSpPr>
        <p:spPr/>
        <p:txBody>
          <a:bodyPr/>
          <a:lstStyle/>
          <a:p>
            <a:pPr algn="ctr"/>
            <a:r>
              <a:rPr lang="en-US" dirty="0" err="1"/>
              <a:t>NLPaug</a:t>
            </a:r>
            <a:endParaRPr lang="en-US" dirty="0"/>
          </a:p>
        </p:txBody>
      </p:sp>
      <p:sp>
        <p:nvSpPr>
          <p:cNvPr id="3" name="Content Placeholder 2">
            <a:extLst>
              <a:ext uri="{FF2B5EF4-FFF2-40B4-BE49-F238E27FC236}">
                <a16:creationId xmlns:a16="http://schemas.microsoft.com/office/drawing/2014/main" id="{2980CF95-6C90-48A1-A97C-F656DAD4C0AD}"/>
              </a:ext>
            </a:extLst>
          </p:cNvPr>
          <p:cNvSpPr>
            <a:spLocks noGrp="1"/>
          </p:cNvSpPr>
          <p:nvPr>
            <p:ph idx="1"/>
          </p:nvPr>
        </p:nvSpPr>
        <p:spPr/>
        <p:txBody>
          <a:bodyPr>
            <a:normAutofit fontScale="92500" lnSpcReduction="20000"/>
          </a:bodyPr>
          <a:lstStyle/>
          <a:p>
            <a:r>
              <a:rPr lang="en-US" dirty="0"/>
              <a:t>Balanced the dataset by means of </a:t>
            </a:r>
            <a:r>
              <a:rPr lang="en-US" dirty="0" err="1"/>
              <a:t>nlpaug</a:t>
            </a:r>
            <a:r>
              <a:rPr lang="en-US" dirty="0"/>
              <a:t>, which was used to replace up to 25 words per clause with synonyms</a:t>
            </a:r>
          </a:p>
          <a:p>
            <a:r>
              <a:rPr lang="en-US" dirty="0"/>
              <a:t>Done in this manner to minimize duplication, though repetition was allowed (only so many ways to rearrange)</a:t>
            </a:r>
          </a:p>
          <a:p>
            <a:r>
              <a:rPr lang="en-US" dirty="0"/>
              <a:t>Number of replacements calculated by taking largest representation and divided by the number of the type in question.  (i.e. 135,824/32 = 4,227.625, rounded to 4,228)</a:t>
            </a:r>
          </a:p>
          <a:p>
            <a:r>
              <a:rPr lang="en-US" dirty="0"/>
              <a:t>Looped through dataset and added additional synthetic clauses – increase to over 9.9 million clauses.</a:t>
            </a:r>
          </a:p>
        </p:txBody>
      </p:sp>
    </p:spTree>
    <p:extLst>
      <p:ext uri="{BB962C8B-B14F-4D97-AF65-F5344CB8AC3E}">
        <p14:creationId xmlns:p14="http://schemas.microsoft.com/office/powerpoint/2010/main" val="10520218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158</TotalTime>
  <Words>972</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Times New Roman</vt:lpstr>
      <vt:lpstr>Tw Cen MT</vt:lpstr>
      <vt:lpstr>Circuit</vt:lpstr>
      <vt:lpstr>SIC Find!</vt:lpstr>
      <vt:lpstr>Purpose</vt:lpstr>
      <vt:lpstr>Technical components</vt:lpstr>
      <vt:lpstr>hardware limitations</vt:lpstr>
      <vt:lpstr>Dataset Annotation</vt:lpstr>
      <vt:lpstr>Dataset Annotation</vt:lpstr>
      <vt:lpstr>Spark NLP pipeline</vt:lpstr>
      <vt:lpstr>Result</vt:lpstr>
      <vt:lpstr>NLPaug</vt:lpstr>
      <vt:lpstr>second attempt</vt:lpstr>
      <vt:lpstr>analysis </vt:lpstr>
      <vt:lpstr>Future 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SIC Find!</dc:title>
  <dc:creator>Timothy Bierer</dc:creator>
  <cp:lastModifiedBy>Timothy Bierer</cp:lastModifiedBy>
  <cp:revision>1</cp:revision>
  <dcterms:created xsi:type="dcterms:W3CDTF">2021-12-13T06:21:16Z</dcterms:created>
  <dcterms:modified xsi:type="dcterms:W3CDTF">2021-12-13T19:00:31Z</dcterms:modified>
</cp:coreProperties>
</file>