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8B9C5-6AFB-440A-A6B6-5D04FA08F2E4}" v="4" dt="2024-12-13T06:31:58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5371-40E4-1CA4-2D62-903DFF89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F9EF9-2190-747F-DD51-83F906A7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3C1B-4B78-A327-BF9F-AFBEC9C8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446D-DB2B-4204-A0B9-FD3516B5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B343-3AE5-2205-3F55-ADDFE32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96A4-E87C-B158-EB17-09956ED2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C2C2-090E-1D98-FDB0-7397B046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F714-7A91-6F03-6781-602D41E1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C5E4-6926-10E8-1A42-753B43A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472-FBCB-2AD8-FC0B-CE017ABC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87F52-0F69-65D0-AFCE-0E9D1F62E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F495-E025-B3EF-530C-272B45B3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850C-C0B3-D538-4EDF-2EDB445B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977-4C80-5565-4684-709C964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EEA6-531B-A591-F70A-22953BEC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20B5-FBCE-0425-DA4F-062860AF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F38F-CED6-E38B-5355-18820535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1D30-B76D-5A03-64B7-56FC1722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5749-3C56-F4C4-C6F6-9FE24F29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D2DB-B76E-A162-A3B7-8B344F0A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69B-4452-9327-658B-74D6C064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71A2-7ADD-C671-3B01-5BCF84C9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FF86-159D-7F63-5221-B4330BD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14F-B6CF-FB02-5402-3B264E0F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F8D7-A458-D12B-1A9E-FF370981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62ED-28DB-EA40-5A74-B73B4BC4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9FD2-07A0-369D-DE6A-21CA1EAFC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1AFE9-5C7C-57B0-37B8-AC889D0D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3307-2B55-A003-A47B-E85BA95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828D-4D0A-00CD-FE96-0C4E9F1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33277-85F8-AA82-B8F0-0EF011C0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F044-2DC9-EC93-91B8-3818DFF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CF0F-F44D-9159-69A4-67F8C480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8C22-849F-F995-A1F4-CB355799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BB095-5BAF-37EF-FB73-F81C6386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667F5-1F52-6E8D-46AA-49646EF21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64E70-D0C8-FD26-1E2D-FAA6482E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595B-035E-59C6-A48E-FFFA6093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EA427-7D83-C0F8-5FBB-BF3A5AA6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675B-7192-9E8D-DF7F-56536B5E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9A0A6-5167-1136-4CA6-0341080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C1593-F9A8-86DC-0242-F3F9FAB8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6EE57-AAA2-1AB0-2844-5829EC1B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367AD-FD02-284A-1730-72240F7A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D14C5-4861-AA10-E21E-C83EBFE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3A239-AE62-81F0-3327-49C5E697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8760-0740-C596-68BB-5EACE18C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32D7-BF0E-8D85-5D05-1E248109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A8430-F4C5-5E12-E294-FD9C464F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A4DA-C01B-8226-1B23-573914AE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5D362-B3AD-1F08-66FD-4E7B4067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836E-6525-74FD-1B83-5B75FF74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7E40-4515-3021-E67B-70C2681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CD53A-D9A9-9F61-BDEA-D0477910B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7718-D1E8-787D-26E9-A7A0787F0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8F4D9-DF8C-D0CE-D818-615B9E3A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408EC-1CDF-EAF2-28B3-E2496EDE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B7C5-AFAE-ED45-B22F-4883C9AF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221B7-B7AF-B00F-DF6F-13100156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7820C-BB9F-B673-B9DD-4A9F3C3B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08D2-A2C0-5447-55BE-168C0C06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DFFF-4E4C-4CE6-B544-A4B4D20743E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B210-81DF-EAFD-61F5-55F8CC2D8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FB2-DE90-D34E-10F7-2EE3AC1FA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6E91-53EF-4964-8A39-3E3A1EA7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B73-2E91-BBA9-5D28-3414E2B16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 -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DCBE5-4E2F-DF0C-D46C-454E69E9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914-BF6A-DA09-7C5B-80DC9152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563F145-39AC-5062-05D6-8E5B9DD1F24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Naming the test project: Name of project + .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UnitTests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Naming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the class source to be tested: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ClassName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+ Tests</a:t>
            </a:r>
          </a:p>
          <a:p>
            <a:pPr lvl="2">
              <a:lnSpc>
                <a:spcPts val="2400"/>
              </a:lnSpc>
            </a:pPr>
            <a:r>
              <a:rPr lang="en-US" dirty="0"/>
              <a:t>Naming the test method :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&lt;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MethodName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&gt;_should_&lt;expectation&gt;_when_&lt;condition&gt;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0A33EC7-2FBA-5994-1AB8-8F97A4C93E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FFAA-EA42-3169-56BF-1E9086E4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 unit test function: 3A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0CF48-FD56-19F4-7372-0FF0EDF1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627" y="1690688"/>
            <a:ext cx="7321141" cy="41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FF4-7BB7-E484-B7CA-9AE8252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4C7E-BADC-A6AF-40A8-91D86186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to external service, database, cache, </a:t>
            </a:r>
            <a:r>
              <a:rPr lang="en-US" dirty="0" err="1"/>
              <a:t>api</a:t>
            </a:r>
            <a:r>
              <a:rPr lang="en-US" dirty="0"/>
              <a:t>, ???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b="1" dirty="0">
                <a:sym typeface="Wingdings" panose="05000000000000000000" pitchFamily="2" charset="2"/>
              </a:rPr>
              <a:t>Using mock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  <a:r>
              <a:rPr lang="vi-VN" sz="2200" dirty="0"/>
              <a:t>để giả lập các đối tượng, hành vi hoặc dữ liệu mà không cần phải sử dụng các thực thể thật</a:t>
            </a:r>
            <a:r>
              <a:rPr lang="en-US" sz="2200" dirty="0"/>
              <a:t> =&gt;</a:t>
            </a:r>
            <a:r>
              <a:rPr lang="vi-VN" sz="2200" dirty="0"/>
              <a:t> giúp test những phần độc lập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phụ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1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AE94-F6AB-0F7F-604C-033DACEF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8F3A-F94E-ED24-4121-08CB73A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9175-A6A1-3214-1AA8-520F8ED7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b="1" dirty="0"/>
              <a:t>NET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Xunit</a:t>
            </a:r>
            <a:r>
              <a:rPr lang="en-US" dirty="0"/>
              <a:t> , </a:t>
            </a:r>
            <a:r>
              <a:rPr lang="en-US" dirty="0" err="1"/>
              <a:t>Moq</a:t>
            </a:r>
            <a:r>
              <a:rPr lang="en-US" dirty="0"/>
              <a:t>, Smock</a:t>
            </a:r>
          </a:p>
          <a:p>
            <a:r>
              <a:rPr lang="en-US" b="1" dirty="0"/>
              <a:t>Java</a:t>
            </a:r>
            <a:r>
              <a:rPr lang="en-US" dirty="0"/>
              <a:t>: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mockito</a:t>
            </a:r>
            <a:r>
              <a:rPr lang="en-US" dirty="0"/>
              <a:t>, cucumber</a:t>
            </a:r>
          </a:p>
          <a:p>
            <a:r>
              <a:rPr lang="en-US" b="1" dirty="0" err="1"/>
              <a:t>Javascript</a:t>
            </a:r>
            <a:r>
              <a:rPr lang="en-US" b="1" dirty="0"/>
              <a:t>, typescript</a:t>
            </a:r>
            <a:r>
              <a:rPr lang="en-US" dirty="0"/>
              <a:t>: Jest, Vi-test</a:t>
            </a:r>
          </a:p>
          <a:p>
            <a:r>
              <a:rPr lang="en-US" b="1" dirty="0"/>
              <a:t>Python</a:t>
            </a:r>
            <a:r>
              <a:rPr lang="en-US" dirty="0"/>
              <a:t>: </a:t>
            </a:r>
            <a:r>
              <a:rPr lang="en-US" dirty="0" err="1"/>
              <a:t>unittest</a:t>
            </a:r>
            <a:r>
              <a:rPr lang="en-US" dirty="0"/>
              <a:t> (</a:t>
            </a:r>
            <a:r>
              <a:rPr lang="en-US" dirty="0" err="1"/>
              <a:t>PyUnit</a:t>
            </a:r>
            <a:r>
              <a:rPr lang="en-US" dirty="0"/>
              <a:t>), </a:t>
            </a:r>
            <a:r>
              <a:rPr lang="en-US" dirty="0" err="1"/>
              <a:t>pytest</a:t>
            </a:r>
            <a:r>
              <a:rPr lang="en-US" dirty="0"/>
              <a:t>,  parameterized</a:t>
            </a:r>
          </a:p>
          <a:p>
            <a:r>
              <a:rPr lang="en-US" b="1" dirty="0"/>
              <a:t>Flutter</a:t>
            </a:r>
            <a:r>
              <a:rPr lang="en-US" dirty="0"/>
              <a:t>: test framework, </a:t>
            </a:r>
            <a:r>
              <a:rPr lang="en-US" dirty="0" err="1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D7D-69F3-1CDA-B264-0D67F1E6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/>
          <a:lstStyle/>
          <a:p>
            <a:r>
              <a:rPr lang="en-US" dirty="0"/>
              <a:t>Test and coverage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A764-E782-842D-85E5-FBECF195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700"/>
            <a:ext cx="10515600" cy="51339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demo</a:t>
            </a:r>
          </a:p>
          <a:p>
            <a:r>
              <a:rPr lang="en-US" dirty="0"/>
              <a:t>Extension/Plugin for IDE to show coverage (if default IDE does not support)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2400" dirty="0"/>
              <a:t>     After install to use, access Tool menu</a:t>
            </a:r>
          </a:p>
          <a:p>
            <a:endParaRPr lang="en-US" dirty="0"/>
          </a:p>
          <a:p>
            <a:r>
              <a:rPr lang="en-US" dirty="0"/>
              <a:t>For python, if IDE not have plugin coverage, to show coverage, run in active env: 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$</a:t>
            </a:r>
            <a:r>
              <a:rPr lang="en-US" sz="2000" i="1" dirty="0" err="1"/>
              <a:t>env:PYTHONPATH</a:t>
            </a:r>
            <a:r>
              <a:rPr lang="en-US" sz="2000" i="1" dirty="0"/>
              <a:t>=“path of source"</a:t>
            </a:r>
          </a:p>
          <a:p>
            <a:pPr marL="0" indent="0">
              <a:buNone/>
            </a:pPr>
            <a:r>
              <a:rPr lang="en-US" sz="2000" i="1" dirty="0"/>
              <a:t>       coverage run -m </a:t>
            </a:r>
            <a:r>
              <a:rPr lang="en-US" sz="2000" i="1" dirty="0" err="1"/>
              <a:t>unittest</a:t>
            </a:r>
            <a:r>
              <a:rPr lang="en-US" sz="2000" i="1" dirty="0"/>
              <a:t> discover </a:t>
            </a:r>
          </a:p>
          <a:p>
            <a:pPr marL="0" indent="0">
              <a:buNone/>
            </a:pPr>
            <a:r>
              <a:rPr lang="en-US" sz="2000" i="1" dirty="0"/>
              <a:t>       coverage  html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6A919B-8C7C-925F-07CD-97B8FBCB7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37695"/>
              </p:ext>
            </p:extLst>
          </p:nvPr>
        </p:nvGraphicFramePr>
        <p:xfrm>
          <a:off x="838200" y="2143760"/>
          <a:ext cx="10515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60">
                  <a:extLst>
                    <a:ext uri="{9D8B030D-6E8A-4147-A177-3AD203B41FA5}">
                      <a16:colId xmlns:a16="http://schemas.microsoft.com/office/drawing/2014/main" val="4178024368"/>
                    </a:ext>
                  </a:extLst>
                </a:gridCol>
                <a:gridCol w="3883378">
                  <a:extLst>
                    <a:ext uri="{9D8B030D-6E8A-4147-A177-3AD203B41FA5}">
                      <a16:colId xmlns:a16="http://schemas.microsoft.com/office/drawing/2014/main" val="25130186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5739306"/>
                    </a:ext>
                  </a:extLst>
                </a:gridCol>
                <a:gridCol w="269462">
                  <a:extLst>
                    <a:ext uri="{9D8B030D-6E8A-4147-A177-3AD203B41FA5}">
                      <a16:colId xmlns:a16="http://schemas.microsoft.com/office/drawing/2014/main" val="398457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 studio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IntelliJ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4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Built-in, Run Test Coverage button or execute test by 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19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CE5A84-71E3-AB6B-8D71-FC8899E3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0" y="2495847"/>
            <a:ext cx="3505200" cy="2102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26426-FA65-8DBE-9484-C12B127D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50" y="2495847"/>
            <a:ext cx="3274503" cy="12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02FB-2C9B-0B1C-AEEC-8161EAC2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7" y="-96838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242424"/>
                </a:solidFill>
                <a:effectLst/>
                <a:latin typeface="sohne"/>
              </a:rPr>
              <a:t>Best practices for unit tests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48E2E-A578-F3B9-5F6C-1449016C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81" y="419532"/>
            <a:ext cx="11363037" cy="5676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- </a:t>
            </a:r>
            <a:r>
              <a:rPr lang="en-US" sz="1300" b="1" dirty="0"/>
              <a:t>Follow the AAA Model</a:t>
            </a:r>
            <a:r>
              <a:rPr lang="en-US" sz="1300" dirty="0"/>
              <a:t>:  Keep things easy to read, to recreate and to code!</a:t>
            </a:r>
          </a:p>
          <a:p>
            <a:pPr marL="0" indent="0">
              <a:buNone/>
            </a:pPr>
            <a:r>
              <a:rPr lang="en-US" sz="1300" b="1" dirty="0"/>
              <a:t>- Keep it simple </a:t>
            </a:r>
          </a:p>
          <a:p>
            <a:pPr marL="0" indent="0">
              <a:buNone/>
            </a:pPr>
            <a:r>
              <a:rPr lang="en-US" sz="1300" dirty="0"/>
              <a:t>If your test takes more time than writing the feature, it means that perhaps the feature needs some refactoring. It should test only one component or method, not more!</a:t>
            </a:r>
          </a:p>
          <a:p>
            <a:pPr marL="0" indent="0">
              <a:buNone/>
            </a:pPr>
            <a:r>
              <a:rPr lang="en-US" sz="1300" b="1" dirty="0"/>
              <a:t>- Test Edge Cases </a:t>
            </a:r>
            <a:r>
              <a:rPr lang="en-US" sz="1300" dirty="0"/>
              <a:t>Include tests for both typical and edge cases (e.g., empty inputs, maximum values, null values). Consider testing invalid inputs and boundary conditions.</a:t>
            </a:r>
          </a:p>
          <a:p>
            <a:pPr marL="0" indent="0">
              <a:buNone/>
            </a:pPr>
            <a:r>
              <a:rPr lang="en-US" sz="1300" b="1" dirty="0"/>
              <a:t>- Check all possible paths.</a:t>
            </a:r>
          </a:p>
          <a:p>
            <a:pPr marL="0" indent="0">
              <a:buNone/>
            </a:pPr>
            <a:r>
              <a:rPr lang="en-US" sz="1300" dirty="0"/>
              <a:t>Ensure that you have tested all possible inputs, exceptions and loops within the tested method.</a:t>
            </a:r>
          </a:p>
          <a:p>
            <a:pPr marL="0" indent="0">
              <a:buNone/>
            </a:pPr>
            <a:r>
              <a:rPr lang="en-US" sz="1300" dirty="0"/>
              <a:t>Check happy path but also illegal arguments (i.e. nulls, out-of-range…)</a:t>
            </a:r>
          </a:p>
          <a:p>
            <a:pPr marL="0" indent="0">
              <a:buNone/>
            </a:pPr>
            <a:r>
              <a:rPr lang="en-US" sz="1300" b="1" dirty="0"/>
              <a:t>- Use Mocking to remove external dependencies</a:t>
            </a:r>
          </a:p>
          <a:p>
            <a:pPr marL="0" indent="0">
              <a:buNone/>
            </a:pPr>
            <a:r>
              <a:rPr lang="en-US" sz="1300" dirty="0"/>
              <a:t>You should not have any dependencies on external objects in your tests, use Mock to simulate them</a:t>
            </a:r>
          </a:p>
          <a:p>
            <a:pPr marL="0" indent="0">
              <a:buNone/>
            </a:pPr>
            <a:r>
              <a:rPr lang="en-US" sz="1300" b="1" dirty="0"/>
              <a:t>- Fast: make use of parallelism</a:t>
            </a:r>
          </a:p>
          <a:p>
            <a:pPr marL="0" indent="0">
              <a:buNone/>
            </a:pPr>
            <a:r>
              <a:rPr lang="en-US" sz="1300" dirty="0"/>
              <a:t>Projects will quickly add more and more unit tests, therefore they need to remain lightweight to run fast and not bug down the application.</a:t>
            </a:r>
          </a:p>
          <a:p>
            <a:pPr marL="0" indent="0">
              <a:buNone/>
            </a:pPr>
            <a:r>
              <a:rPr lang="en-US" sz="1300" dirty="0"/>
              <a:t>One way of doing so is by creating more classes</a:t>
            </a:r>
          </a:p>
          <a:p>
            <a:pPr marL="0" indent="0">
              <a:buNone/>
            </a:pPr>
            <a:r>
              <a:rPr lang="en-US" sz="1300" b="1" dirty="0"/>
              <a:t>- Minimal</a:t>
            </a:r>
          </a:p>
          <a:p>
            <a:pPr marL="0" indent="0">
              <a:buNone/>
            </a:pPr>
            <a:r>
              <a:rPr lang="en-US" sz="1300" dirty="0"/>
              <a:t>Don’t make too many assertions in one unit test, ideally you’d want one assert per test class</a:t>
            </a:r>
          </a:p>
          <a:p>
            <a:pPr marL="0" indent="0">
              <a:buNone/>
            </a:pPr>
            <a:r>
              <a:rPr lang="en-US" sz="1300" b="1" dirty="0"/>
              <a:t>- Meet code coverage target</a:t>
            </a:r>
          </a:p>
          <a:p>
            <a:pPr marL="0" indent="0">
              <a:buNone/>
            </a:pPr>
            <a:r>
              <a:rPr lang="en-US" sz="1300" dirty="0"/>
              <a:t>A typical project aims for 80% code coverage</a:t>
            </a:r>
          </a:p>
          <a:p>
            <a:pPr marL="0" indent="0">
              <a:buNone/>
            </a:pPr>
            <a:r>
              <a:rPr lang="en-US" sz="1300" b="1" dirty="0"/>
              <a:t>- Reuse your test object </a:t>
            </a:r>
            <a:r>
              <a:rPr lang="en-US" sz="1300" dirty="0"/>
              <a:t>as much as possible using Fixtures</a:t>
            </a:r>
          </a:p>
          <a:p>
            <a:pPr marL="0" indent="0">
              <a:buNone/>
            </a:pPr>
            <a:r>
              <a:rPr lang="en-US" sz="1300" b="1" dirty="0"/>
              <a:t>- Use Data-driven test</a:t>
            </a:r>
          </a:p>
          <a:p>
            <a:pPr marL="0" indent="0">
              <a:buNone/>
            </a:pPr>
            <a:r>
              <a:rPr lang="en-US" sz="1300" dirty="0"/>
              <a:t>Create fewer tests and test all your path in one test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2978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499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sohne</vt:lpstr>
      <vt:lpstr>source-serif-pro</vt:lpstr>
      <vt:lpstr>Wingdings</vt:lpstr>
      <vt:lpstr>Office Theme</vt:lpstr>
      <vt:lpstr>Unit Test - Demo</vt:lpstr>
      <vt:lpstr>Convention</vt:lpstr>
      <vt:lpstr>Steps in a unit test function: 3A</vt:lpstr>
      <vt:lpstr>External Dependencies ??</vt:lpstr>
      <vt:lpstr>Unit test Framework</vt:lpstr>
      <vt:lpstr>Test and coverage during development</vt:lpstr>
      <vt:lpstr>Best practices for 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Long</dc:creator>
  <cp:lastModifiedBy>Tran Long</cp:lastModifiedBy>
  <cp:revision>2</cp:revision>
  <dcterms:created xsi:type="dcterms:W3CDTF">2024-12-11T07:45:01Z</dcterms:created>
  <dcterms:modified xsi:type="dcterms:W3CDTF">2024-12-13T06:50:25Z</dcterms:modified>
</cp:coreProperties>
</file>