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Lor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9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8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ora-italic.fntdata"/><Relationship Id="rId6" Type="http://schemas.openxmlformats.org/officeDocument/2006/relationships/slide" Target="slides/slide2.xml"/><Relationship Id="rId18" Type="http://schemas.openxmlformats.org/officeDocument/2006/relationships/font" Target="fonts/L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86d802d7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86d802d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86d802d7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686d802d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86d802d7_1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686d802d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93615262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936152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93615262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936152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86d802d7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86d802d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93615262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9361526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93615262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9361526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693615262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69361526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93615262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936152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onkeylearn.com/natural-language-processing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25" y="2003900"/>
            <a:ext cx="663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1DA1F2"/>
                </a:highlight>
              </a:rPr>
              <a:t>COVID-19</a:t>
            </a:r>
            <a:r>
              <a:rPr lang="en"/>
              <a:t> Vaccine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Twitter Sentiment Analysis Project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Tobias Rodriguez Brindicci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1DA1F2"/>
                </a:highlight>
              </a:rPr>
              <a:t>CIS-543</a:t>
            </a:r>
            <a:endParaRPr sz="1400">
              <a:highlight>
                <a:srgbClr val="1DA1F2"/>
              </a:highlight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404" y="3356000"/>
            <a:ext cx="633675" cy="6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314750" y="366100"/>
            <a:ext cx="3152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Sentiment Analysis</a:t>
            </a:r>
            <a:r>
              <a:rPr lang="en">
                <a:solidFill>
                  <a:srgbClr val="000000"/>
                </a:solidFill>
                <a:highlight>
                  <a:srgbClr val="1DA1F2"/>
                </a:highlight>
              </a:rPr>
              <a:t> 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8535550" y="4663200"/>
            <a:ext cx="556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08" name="Google Shape;208;p21"/>
          <p:cNvCxnSpPr>
            <a:stCxn id="205" idx="3"/>
          </p:cNvCxnSpPr>
          <p:nvPr/>
        </p:nvCxnSpPr>
        <p:spPr>
          <a:xfrm>
            <a:off x="4467150" y="583900"/>
            <a:ext cx="4678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1"/>
          <p:cNvSpPr/>
          <p:nvPr/>
        </p:nvSpPr>
        <p:spPr>
          <a:xfrm>
            <a:off x="-3800" y="931150"/>
            <a:ext cx="9170100" cy="7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1"/>
          <p:cNvCxnSpPr/>
          <p:nvPr/>
        </p:nvCxnSpPr>
        <p:spPr>
          <a:xfrm flipH="1">
            <a:off x="-210624" y="577888"/>
            <a:ext cx="1585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76" y="367888"/>
            <a:ext cx="435600" cy="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654025" y="1330225"/>
            <a:ext cx="17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230450" y="866763"/>
            <a:ext cx="5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A1F2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DIVIDING WORDS BY</a:t>
            </a:r>
            <a:r>
              <a:rPr b="1" lang="en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>
                <a:highlight>
                  <a:srgbClr val="1DA1F2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SENTIMENT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626" y="1266975"/>
            <a:ext cx="5496749" cy="34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314750" y="366100"/>
            <a:ext cx="3152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Sentiment Analysis</a:t>
            </a:r>
            <a:r>
              <a:rPr lang="en">
                <a:solidFill>
                  <a:srgbClr val="000000"/>
                </a:solidFill>
                <a:highlight>
                  <a:srgbClr val="1DA1F2"/>
                </a:highlight>
              </a:rPr>
              <a:t> 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8656450" y="4663200"/>
            <a:ext cx="4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2" name="Google Shape;222;p22"/>
          <p:cNvCxnSpPr>
            <a:stCxn id="219" idx="3"/>
          </p:cNvCxnSpPr>
          <p:nvPr/>
        </p:nvCxnSpPr>
        <p:spPr>
          <a:xfrm>
            <a:off x="4467150" y="583900"/>
            <a:ext cx="4678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2"/>
          <p:cNvSpPr/>
          <p:nvPr/>
        </p:nvSpPr>
        <p:spPr>
          <a:xfrm>
            <a:off x="-3800" y="931150"/>
            <a:ext cx="9170100" cy="7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2"/>
          <p:cNvCxnSpPr/>
          <p:nvPr/>
        </p:nvCxnSpPr>
        <p:spPr>
          <a:xfrm flipH="1">
            <a:off x="-210624" y="577888"/>
            <a:ext cx="1585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76" y="367888"/>
            <a:ext cx="435600" cy="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 txBox="1"/>
          <p:nvPr/>
        </p:nvSpPr>
        <p:spPr>
          <a:xfrm>
            <a:off x="654025" y="1330225"/>
            <a:ext cx="17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230450" y="866763"/>
            <a:ext cx="52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A1F2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DIVIDING WORDS BY</a:t>
            </a:r>
            <a:r>
              <a:rPr b="1" lang="en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">
                <a:highlight>
                  <a:srgbClr val="1DA1F2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SENTIMENT</a:t>
            </a:r>
            <a:r>
              <a:rPr b="1" lang="en">
                <a:latin typeface="Quattrocento Sans"/>
                <a:ea typeface="Quattrocento Sans"/>
                <a:cs typeface="Quattrocento Sans"/>
                <a:sym typeface="Quattrocento Sans"/>
              </a:rPr>
              <a:t>: 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250" y="1266975"/>
            <a:ext cx="5539185" cy="33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44350" y="4511650"/>
            <a:ext cx="9099600" cy="6318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4239450" y="4123675"/>
            <a:ext cx="665100" cy="676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363" y="4228138"/>
            <a:ext cx="467275" cy="4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8567600" y="4542850"/>
            <a:ext cx="46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7" name="Google Shape;237;p23"/>
          <p:cNvCxnSpPr/>
          <p:nvPr/>
        </p:nvCxnSpPr>
        <p:spPr>
          <a:xfrm flipH="1" rot="10800000">
            <a:off x="22175" y="2039650"/>
            <a:ext cx="91563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3"/>
          <p:cNvSpPr txBox="1"/>
          <p:nvPr/>
        </p:nvSpPr>
        <p:spPr>
          <a:xfrm>
            <a:off x="3637950" y="1783600"/>
            <a:ext cx="1782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  <a:endParaRPr b="1" sz="2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314750" y="909275"/>
            <a:ext cx="2908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About the project</a:t>
            </a:r>
            <a:r>
              <a:rPr lang="en">
                <a:solidFill>
                  <a:srgbClr val="000000"/>
                </a:solidFill>
                <a:highlight>
                  <a:srgbClr val="1DA1F2"/>
                </a:highlight>
              </a:rPr>
              <a:t>  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79" name="Google Shape;79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3"/>
          <p:cNvSpPr txBox="1"/>
          <p:nvPr/>
        </p:nvSpPr>
        <p:spPr>
          <a:xfrm>
            <a:off x="805975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1DA1F2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OBJECTIVE</a:t>
            </a:r>
            <a:endParaRPr>
              <a:highlight>
                <a:srgbClr val="1DA1F2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The goal of this project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was to quantitatively analyze the people’s reaction to COVID-19 Vaccine on Twitter and get information on the way they think and feel about it, and what other topics are related to their feelings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1DA1F2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DATA COLLECTION</a:t>
            </a:r>
            <a:endParaRPr>
              <a:highlight>
                <a:srgbClr val="1DA1F2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All data has been collected by using the Twitter API and the rtweet package.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 have collected over 200,000 tweets throughout the first week of December 2021.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64" y="909263"/>
            <a:ext cx="435600" cy="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656450" y="4663200"/>
            <a:ext cx="4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 flipH="1">
            <a:off x="3979525" y="1130675"/>
            <a:ext cx="5176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314750" y="909275"/>
            <a:ext cx="2908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Tweet Traffic</a:t>
            </a:r>
            <a:r>
              <a:rPr lang="en">
                <a:solidFill>
                  <a:srgbClr val="000000"/>
                </a:solidFill>
                <a:highlight>
                  <a:srgbClr val="1DA1F2"/>
                </a:highlight>
              </a:rPr>
              <a:t> 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5" name="Google Shape;95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/>
        </p:nvSpPr>
        <p:spPr>
          <a:xfrm>
            <a:off x="1314750" y="1522725"/>
            <a:ext cx="22092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A1F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At what time people </a:t>
            </a:r>
            <a:r>
              <a:rPr lang="en">
                <a:solidFill>
                  <a:schemeClr val="dk1"/>
                </a:solidFill>
                <a:highlight>
                  <a:srgbClr val="1DA1F2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tweet the most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about this topic?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A1F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lang="en">
                <a:solidFill>
                  <a:schemeClr val="dk1"/>
                </a:solidFill>
                <a:highlight>
                  <a:srgbClr val="1DA1F2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How many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tweets are tweeted every hour?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64" y="909263"/>
            <a:ext cx="435600" cy="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8656450" y="4663200"/>
            <a:ext cx="4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075" y="2325225"/>
            <a:ext cx="4323199" cy="233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5210000" y="908975"/>
            <a:ext cx="3882000" cy="56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7075" y="24700"/>
            <a:ext cx="4359825" cy="23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1314750" y="909263"/>
            <a:ext cx="2908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Word Frequency</a:t>
            </a:r>
            <a:r>
              <a:rPr lang="en">
                <a:solidFill>
                  <a:srgbClr val="000000"/>
                </a:solidFill>
                <a:highlight>
                  <a:srgbClr val="1DA1F2"/>
                </a:highlight>
              </a:rPr>
              <a:t> 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2" name="Google Shape;112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5"/>
          <p:cNvSpPr txBox="1"/>
          <p:nvPr/>
        </p:nvSpPr>
        <p:spPr>
          <a:xfrm>
            <a:off x="284975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1" lang="en">
                <a:highlight>
                  <a:srgbClr val="1DA1F2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FREQUENCY</a:t>
            </a:r>
            <a:r>
              <a:rPr b="1" lang="en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in which a word appears can tell us many things:</a:t>
            </a:r>
            <a:endParaRPr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A1F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How often is the word used?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A1F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→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What words are typically combined together?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A1F2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What are the most used words to describe certain topic?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64" y="909263"/>
            <a:ext cx="435600" cy="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8656450" y="4663200"/>
            <a:ext cx="4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0" name="Google Shape;120;p15"/>
          <p:cNvCxnSpPr/>
          <p:nvPr/>
        </p:nvCxnSpPr>
        <p:spPr>
          <a:xfrm flipH="1">
            <a:off x="3979525" y="1130675"/>
            <a:ext cx="5176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5"/>
          <p:cNvSpPr/>
          <p:nvPr/>
        </p:nvSpPr>
        <p:spPr>
          <a:xfrm>
            <a:off x="3913050" y="343650"/>
            <a:ext cx="5243400" cy="12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075" y="1148175"/>
            <a:ext cx="4239702" cy="28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6152250" y="4084000"/>
            <a:ext cx="219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Wordcloud for tweets mentioning “vaccine”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9" name="Google Shape;129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8656450" y="4663200"/>
            <a:ext cx="4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0" y="543175"/>
            <a:ext cx="9144000" cy="103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325" y="291700"/>
            <a:ext cx="6864725" cy="42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64" y="543163"/>
            <a:ext cx="435600" cy="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/>
        </p:nvSpPr>
        <p:spPr>
          <a:xfrm>
            <a:off x="682200" y="543175"/>
            <a:ext cx="1440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ora"/>
                <a:ea typeface="Lora"/>
                <a:cs typeface="Lora"/>
                <a:sym typeface="Lora"/>
              </a:rPr>
              <a:t>Top 20</a:t>
            </a:r>
            <a:endParaRPr sz="23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1DA1F2"/>
                </a:highlight>
                <a:latin typeface="Lora"/>
                <a:ea typeface="Lora"/>
                <a:cs typeface="Lora"/>
                <a:sym typeface="Lora"/>
              </a:rPr>
              <a:t>Most</a:t>
            </a:r>
            <a:endParaRPr sz="2300">
              <a:highlight>
                <a:srgbClr val="1DA1F2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ora"/>
                <a:ea typeface="Lora"/>
                <a:cs typeface="Lora"/>
                <a:sym typeface="Lora"/>
              </a:rPr>
              <a:t>Used</a:t>
            </a:r>
            <a:endParaRPr sz="23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ora"/>
                <a:ea typeface="Lora"/>
                <a:cs typeface="Lora"/>
                <a:sym typeface="Lora"/>
              </a:rPr>
              <a:t>Words</a:t>
            </a:r>
            <a:endParaRPr sz="23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4" name="Google Shape;144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7"/>
          <p:cNvSpPr txBox="1"/>
          <p:nvPr/>
        </p:nvSpPr>
        <p:spPr>
          <a:xfrm>
            <a:off x="-3800" y="2120200"/>
            <a:ext cx="35379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100027" y="2050588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8656450" y="4663200"/>
            <a:ext cx="4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-3800" y="543175"/>
            <a:ext cx="9188700" cy="103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593" y="543175"/>
            <a:ext cx="4802355" cy="378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800" y="611738"/>
            <a:ext cx="4474824" cy="364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0" name="Google Shape;160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8"/>
          <p:cNvSpPr txBox="1"/>
          <p:nvPr/>
        </p:nvSpPr>
        <p:spPr>
          <a:xfrm>
            <a:off x="-3800" y="2120200"/>
            <a:ext cx="35379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100027" y="2050588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8656450" y="4663200"/>
            <a:ext cx="4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0" y="543175"/>
            <a:ext cx="9144000" cy="103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-1870" l="0" r="0" t="1870"/>
          <a:stretch/>
        </p:blipFill>
        <p:spPr>
          <a:xfrm>
            <a:off x="2343999" y="794263"/>
            <a:ext cx="4336224" cy="355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314750" y="912875"/>
            <a:ext cx="32268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Sentiment Analysis</a:t>
            </a:r>
            <a:r>
              <a:rPr lang="en">
                <a:solidFill>
                  <a:srgbClr val="000000"/>
                </a:solidFill>
                <a:highlight>
                  <a:srgbClr val="1DA1F2"/>
                </a:highlight>
              </a:rPr>
              <a:t>  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6" name="Google Shape;176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9"/>
          <p:cNvSpPr txBox="1"/>
          <p:nvPr/>
        </p:nvSpPr>
        <p:spPr>
          <a:xfrm>
            <a:off x="34040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What is </a:t>
            </a:r>
            <a:r>
              <a:rPr b="1" lang="en">
                <a:highlight>
                  <a:srgbClr val="1DA1F2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SENTIMENT ANALYSIS?</a:t>
            </a:r>
            <a:endParaRPr>
              <a:highlight>
                <a:srgbClr val="1DA1F2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Sentiment analysis is a </a:t>
            </a:r>
            <a:r>
              <a:rPr lang="en" sz="1500">
                <a:solidFill>
                  <a:schemeClr val="dk1"/>
                </a:solidFill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language processing </a:t>
            </a: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technique used to determine whether data is positive, negative or neutral. 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tweet was analyzed word by word in order to see whether the user’s sentiment over the COVID-19 vaccine</a:t>
            </a:r>
            <a:endParaRPr sz="1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964" y="909263"/>
            <a:ext cx="435600" cy="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8656450" y="4663200"/>
            <a:ext cx="4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5" name="Google Shape;185;p19"/>
          <p:cNvCxnSpPr/>
          <p:nvPr/>
        </p:nvCxnSpPr>
        <p:spPr>
          <a:xfrm rot="10800000">
            <a:off x="4312225" y="1130675"/>
            <a:ext cx="48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200" y="1289750"/>
            <a:ext cx="5401074" cy="32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314750" y="366100"/>
            <a:ext cx="3152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Sentiment Analysis</a:t>
            </a:r>
            <a:r>
              <a:rPr lang="en">
                <a:solidFill>
                  <a:srgbClr val="000000"/>
                </a:solidFill>
                <a:highlight>
                  <a:srgbClr val="1DA1F2"/>
                </a:highlight>
              </a:rPr>
              <a:t>  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-3800" y="4730100"/>
            <a:ext cx="9144000" cy="435600"/>
          </a:xfrm>
          <a:prstGeom prst="rect">
            <a:avLst/>
          </a:prstGeom>
          <a:solidFill>
            <a:srgbClr val="1DA1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8656450" y="4663200"/>
            <a:ext cx="43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25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4" name="Google Shape;194;p20"/>
          <p:cNvCxnSpPr>
            <a:stCxn id="191" idx="3"/>
          </p:cNvCxnSpPr>
          <p:nvPr/>
        </p:nvCxnSpPr>
        <p:spPr>
          <a:xfrm>
            <a:off x="4467150" y="583900"/>
            <a:ext cx="4678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0"/>
          <p:cNvSpPr/>
          <p:nvPr/>
        </p:nvSpPr>
        <p:spPr>
          <a:xfrm>
            <a:off x="-3800" y="931150"/>
            <a:ext cx="9170100" cy="7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6" name="Google Shape;196;p20"/>
          <p:cNvCxnSpPr/>
          <p:nvPr/>
        </p:nvCxnSpPr>
        <p:spPr>
          <a:xfrm flipH="1">
            <a:off x="-210624" y="577888"/>
            <a:ext cx="1585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76" y="367888"/>
            <a:ext cx="435600" cy="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3350" y="1020800"/>
            <a:ext cx="3617926" cy="349018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654025" y="1330225"/>
            <a:ext cx="17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462850" y="1330225"/>
            <a:ext cx="256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DA1F2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New </a:t>
            </a:r>
            <a:r>
              <a:rPr b="1" lang="en">
                <a:solidFill>
                  <a:schemeClr val="dk1"/>
                </a:solidFill>
                <a:highlight>
                  <a:srgbClr val="1DA1F2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WORDCLOUD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dividing words by sentiment: negative (black), and positive (gray)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