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Catamaran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Fira Sans Extra Condensed Medium"/>
      <p:regular r:id="rId21"/>
      <p:bold r:id="rId22"/>
      <p:italic r:id="rId23"/>
      <p:boldItalic r:id="rId24"/>
    </p:embeddedFont>
    <p:embeddedFont>
      <p:font typeface="Livvic"/>
      <p:regular r:id="rId25"/>
      <p:bold r:id="rId26"/>
      <p:italic r:id="rId27"/>
      <p:boldItalic r:id="rId28"/>
    </p:embeddedFont>
    <p:embeddedFont>
      <p:font typeface="Catamaran Light"/>
      <p:regular r:id="rId29"/>
      <p:bold r:id="rId30"/>
    </p:embeddedFont>
    <p:embeddedFont>
      <p:font typeface="Catamaran Medium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FiraSansExtraCondensedMedium-bold.fntdata"/><Relationship Id="rId21" Type="http://schemas.openxmlformats.org/officeDocument/2006/relationships/font" Target="fonts/FiraSansExtraCondensedMedium-regular.fntdata"/><Relationship Id="rId24" Type="http://schemas.openxmlformats.org/officeDocument/2006/relationships/font" Target="fonts/FiraSansExtraCondensedMedium-boldItalic.fntdata"/><Relationship Id="rId23" Type="http://schemas.openxmlformats.org/officeDocument/2006/relationships/font" Target="fonts/FiraSansExtraCondensedMedi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ivvic-bold.fntdata"/><Relationship Id="rId25" Type="http://schemas.openxmlformats.org/officeDocument/2006/relationships/font" Target="fonts/Livvic-regular.fntdata"/><Relationship Id="rId28" Type="http://schemas.openxmlformats.org/officeDocument/2006/relationships/font" Target="fonts/Livvic-boldItalic.fntdata"/><Relationship Id="rId27" Type="http://schemas.openxmlformats.org/officeDocument/2006/relationships/font" Target="fonts/Livv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atamaran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atamaranMedium-regular.fntdata"/><Relationship Id="rId30" Type="http://schemas.openxmlformats.org/officeDocument/2006/relationships/font" Target="fonts/CatamaranLigh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CatamaranMedium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Catamaran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Catamaran-bold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465e7bc0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465e7bc0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e13d9a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e13d9a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7e80093d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7e80093d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465e7bc0b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465e7bc0b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e13d9a7e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e13d9a7e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522eb7919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522eb7919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7e80093d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7e80093d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7e80093d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7e80093d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7e80093d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7e80093d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35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3200250" y="1742750"/>
            <a:ext cx="274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38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12"/>
          <p:cNvSpPr txBox="1"/>
          <p:nvPr>
            <p:ph hasCustomPrompt="1" idx="2" type="title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30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656422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656425" y="1886725"/>
            <a:ext cx="1563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3"/>
          <p:cNvSpPr txBox="1"/>
          <p:nvPr>
            <p:ph idx="2" type="ctrTitle"/>
          </p:nvPr>
        </p:nvSpPr>
        <p:spPr>
          <a:xfrm>
            <a:off x="2650710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2610700" y="1886725"/>
            <a:ext cx="196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3"/>
          <p:cNvSpPr txBox="1"/>
          <p:nvPr>
            <p:ph idx="4" type="ctrTitle"/>
          </p:nvPr>
        </p:nvSpPr>
        <p:spPr>
          <a:xfrm>
            <a:off x="4638106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2" name="Google Shape;72;p13"/>
          <p:cNvSpPr txBox="1"/>
          <p:nvPr>
            <p:ph idx="5" type="subTitle"/>
          </p:nvPr>
        </p:nvSpPr>
        <p:spPr>
          <a:xfrm>
            <a:off x="4878076" y="1886725"/>
            <a:ext cx="1648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3"/>
          <p:cNvSpPr txBox="1"/>
          <p:nvPr>
            <p:ph idx="6" type="ctrTitle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13"/>
          <p:cNvSpPr txBox="1"/>
          <p:nvPr>
            <p:ph idx="7" type="ctrTitle"/>
          </p:nvPr>
        </p:nvSpPr>
        <p:spPr>
          <a:xfrm>
            <a:off x="656422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5" name="Google Shape;75;p13"/>
          <p:cNvSpPr txBox="1"/>
          <p:nvPr>
            <p:ph idx="8" type="subTitle"/>
          </p:nvPr>
        </p:nvSpPr>
        <p:spPr>
          <a:xfrm>
            <a:off x="656425" y="3860125"/>
            <a:ext cx="1563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3"/>
          <p:cNvSpPr txBox="1"/>
          <p:nvPr>
            <p:ph idx="9" type="ctrTitle"/>
          </p:nvPr>
        </p:nvSpPr>
        <p:spPr>
          <a:xfrm>
            <a:off x="2650710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7" name="Google Shape;77;p13"/>
          <p:cNvSpPr txBox="1"/>
          <p:nvPr>
            <p:ph idx="13" type="subTitle"/>
          </p:nvPr>
        </p:nvSpPr>
        <p:spPr>
          <a:xfrm>
            <a:off x="2610700" y="3860125"/>
            <a:ext cx="196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3"/>
          <p:cNvSpPr txBox="1"/>
          <p:nvPr>
            <p:ph idx="14" type="ctrTitle"/>
          </p:nvPr>
        </p:nvSpPr>
        <p:spPr>
          <a:xfrm>
            <a:off x="4638106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9" name="Google Shape;79;p13"/>
          <p:cNvSpPr txBox="1"/>
          <p:nvPr>
            <p:ph idx="15" type="subTitle"/>
          </p:nvPr>
        </p:nvSpPr>
        <p:spPr>
          <a:xfrm>
            <a:off x="4878076" y="3860125"/>
            <a:ext cx="1648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3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CUSTOM_2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4633950" y="1847896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5"/>
          <p:cNvSpPr txBox="1"/>
          <p:nvPr>
            <p:ph idx="2" type="subTitle"/>
          </p:nvPr>
        </p:nvSpPr>
        <p:spPr>
          <a:xfrm>
            <a:off x="4633950" y="3827870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5"/>
          <p:cNvSpPr txBox="1"/>
          <p:nvPr>
            <p:ph type="ctrTitle"/>
          </p:nvPr>
        </p:nvSpPr>
        <p:spPr>
          <a:xfrm>
            <a:off x="4633950" y="1539296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5"/>
          <p:cNvSpPr txBox="1"/>
          <p:nvPr>
            <p:ph idx="3" type="ctrTitle"/>
          </p:nvPr>
        </p:nvSpPr>
        <p:spPr>
          <a:xfrm>
            <a:off x="4633950" y="351927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15"/>
          <p:cNvSpPr txBox="1"/>
          <p:nvPr>
            <p:ph idx="4" type="ctrTitle"/>
          </p:nvPr>
        </p:nvSpPr>
        <p:spPr>
          <a:xfrm rot="5400000">
            <a:off x="6917175" y="1414524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10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5">
  <p:cSld name="CUSTOM_3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2258125" y="3106325"/>
            <a:ext cx="3029100" cy="10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type="ctrTitle"/>
          </p:nvPr>
        </p:nvSpPr>
        <p:spPr>
          <a:xfrm rot="5400000">
            <a:off x="7241489" y="1041025"/>
            <a:ext cx="1702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4">
  <p:cSld name="CUSTOM_3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subTitle"/>
          </p:nvPr>
        </p:nvSpPr>
        <p:spPr>
          <a:xfrm flipH="1">
            <a:off x="840600" y="2432150"/>
            <a:ext cx="16503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2" type="subTitle"/>
          </p:nvPr>
        </p:nvSpPr>
        <p:spPr>
          <a:xfrm>
            <a:off x="4702174" y="1049093"/>
            <a:ext cx="1960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type="ctrTitle"/>
          </p:nvPr>
        </p:nvSpPr>
        <p:spPr>
          <a:xfrm>
            <a:off x="-533400" y="2047350"/>
            <a:ext cx="3024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p17"/>
          <p:cNvSpPr txBox="1"/>
          <p:nvPr>
            <p:ph idx="3" type="ctrTitle"/>
          </p:nvPr>
        </p:nvSpPr>
        <p:spPr>
          <a:xfrm>
            <a:off x="4702174" y="664293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17"/>
          <p:cNvSpPr txBox="1"/>
          <p:nvPr>
            <p:ph idx="4" type="subTitle"/>
          </p:nvPr>
        </p:nvSpPr>
        <p:spPr>
          <a:xfrm>
            <a:off x="4702174" y="3788925"/>
            <a:ext cx="2214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5" type="ctrTitle"/>
          </p:nvPr>
        </p:nvSpPr>
        <p:spPr>
          <a:xfrm>
            <a:off x="4702174" y="3389725"/>
            <a:ext cx="24756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17"/>
          <p:cNvSpPr txBox="1"/>
          <p:nvPr>
            <p:ph idx="6"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1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CUSTOM_3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1579064" y="2147200"/>
            <a:ext cx="16266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2" type="ctrTitle"/>
          </p:nvPr>
        </p:nvSpPr>
        <p:spPr>
          <a:xfrm>
            <a:off x="1579064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8"/>
          <p:cNvSpPr txBox="1"/>
          <p:nvPr>
            <p:ph idx="3" type="subTitle"/>
          </p:nvPr>
        </p:nvSpPr>
        <p:spPr>
          <a:xfrm>
            <a:off x="4068269" y="2147200"/>
            <a:ext cx="16266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4" type="ctrTitle"/>
          </p:nvPr>
        </p:nvSpPr>
        <p:spPr>
          <a:xfrm>
            <a:off x="3075567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6">
  <p:cSld name="CUSTOM_11_1_2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CUSTOM_25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ctrTitle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3"/>
          <p:cNvSpPr txBox="1"/>
          <p:nvPr>
            <p:ph idx="4" type="subTitle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5" type="title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6" type="ctrTitle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ctrTitle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3"/>
          <p:cNvSpPr txBox="1"/>
          <p:nvPr>
            <p:ph idx="13" type="ctrTitle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" name="Google Shape;26;p3"/>
          <p:cNvSpPr txBox="1"/>
          <p:nvPr>
            <p:ph idx="17" type="subTitle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3"/>
          <p:cNvSpPr txBox="1"/>
          <p:nvPr>
            <p:ph hasCustomPrompt="1" idx="18" type="title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25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642050" y="127755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subTitle"/>
          </p:nvPr>
        </p:nvSpPr>
        <p:spPr>
          <a:xfrm>
            <a:off x="642050" y="540000"/>
            <a:ext cx="46554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3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1">
  <p:cSld name="CUSTOM_27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" name="Google Shape;34;p5"/>
          <p:cNvSpPr txBox="1"/>
          <p:nvPr>
            <p:ph idx="2" type="ctrTitle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3" type="subTitle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" name="Google Shape;36;p5"/>
          <p:cNvSpPr txBox="1"/>
          <p:nvPr>
            <p:ph idx="4" type="ctrTitle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5" type="subTitle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p5"/>
          <p:cNvSpPr txBox="1"/>
          <p:nvPr>
            <p:ph idx="6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" name="Google Shape;39;p5"/>
          <p:cNvSpPr txBox="1"/>
          <p:nvPr>
            <p:ph idx="7" type="ctrTitle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8" type="subTitle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27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ctrTitle"/>
          </p:nvPr>
        </p:nvSpPr>
        <p:spPr>
          <a:xfrm>
            <a:off x="4921575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4921575" y="3553810"/>
            <a:ext cx="1522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" name="Google Shape;44;p6"/>
          <p:cNvSpPr txBox="1"/>
          <p:nvPr>
            <p:ph idx="2" type="ctrTitle"/>
          </p:nvPr>
        </p:nvSpPr>
        <p:spPr>
          <a:xfrm>
            <a:off x="906139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subTitle"/>
          </p:nvPr>
        </p:nvSpPr>
        <p:spPr>
          <a:xfrm>
            <a:off x="906139" y="3553810"/>
            <a:ext cx="1522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6"/>
          <p:cNvSpPr txBox="1"/>
          <p:nvPr>
            <p:ph idx="4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" name="Google Shape;47;p6"/>
          <p:cNvSpPr txBox="1"/>
          <p:nvPr>
            <p:ph idx="5" type="ctrTitle"/>
          </p:nvPr>
        </p:nvSpPr>
        <p:spPr>
          <a:xfrm>
            <a:off x="2928557" y="2993035"/>
            <a:ext cx="17988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6" type="subTitle"/>
          </p:nvPr>
        </p:nvSpPr>
        <p:spPr>
          <a:xfrm>
            <a:off x="2928550" y="3553810"/>
            <a:ext cx="1476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14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" type="subTitle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8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915175" y="3380775"/>
            <a:ext cx="39606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2" type="subTitle"/>
          </p:nvPr>
        </p:nvSpPr>
        <p:spPr>
          <a:xfrm>
            <a:off x="915175" y="4004575"/>
            <a:ext cx="1821000" cy="2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16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117847" y="3380460"/>
            <a:ext cx="2951400" cy="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type="ctrTitle"/>
          </p:nvPr>
        </p:nvSpPr>
        <p:spPr>
          <a:xfrm rot="-5400000">
            <a:off x="-343101" y="1759150"/>
            <a:ext cx="2888100" cy="8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16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idx="1" type="subTitle"/>
          </p:nvPr>
        </p:nvSpPr>
        <p:spPr>
          <a:xfrm flipH="1">
            <a:off x="4189625" y="3380460"/>
            <a:ext cx="2951400" cy="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12109" r="12109" t="0"/>
          <a:stretch/>
        </p:blipFill>
        <p:spPr>
          <a:xfrm>
            <a:off x="2214589" y="0"/>
            <a:ext cx="69294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/>
          <p:nvPr/>
        </p:nvSpPr>
        <p:spPr>
          <a:xfrm rot="5400000">
            <a:off x="1428875" y="13850"/>
            <a:ext cx="3358800" cy="50265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subTitle"/>
          </p:nvPr>
        </p:nvSpPr>
        <p:spPr>
          <a:xfrm>
            <a:off x="812075" y="3250725"/>
            <a:ext cx="24021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</a:rPr>
              <a:t>Tobías Rodríguez Brindicci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</a:rPr>
              <a:t>St. Thomas University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</a:rPr>
              <a:t>CIS541 Final Project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22" name="Google Shape;122;p22"/>
          <p:cNvSpPr txBox="1"/>
          <p:nvPr>
            <p:ph type="ctrTitle"/>
          </p:nvPr>
        </p:nvSpPr>
        <p:spPr>
          <a:xfrm>
            <a:off x="812075" y="1680600"/>
            <a:ext cx="45924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WHO CAN REPLACE MBAPPÉ?</a:t>
            </a:r>
            <a:endParaRPr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23" name="Google Shape;123;p22"/>
          <p:cNvSpPr/>
          <p:nvPr/>
        </p:nvSpPr>
        <p:spPr>
          <a:xfrm flipH="1" rot="-5400000">
            <a:off x="7354200" y="2416550"/>
            <a:ext cx="3358800" cy="2211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/>
          <p:nvPr/>
        </p:nvSpPr>
        <p:spPr>
          <a:xfrm rot="5400000">
            <a:off x="3260025" y="1109550"/>
            <a:ext cx="4703100" cy="29880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1"/>
          <p:cNvSpPr txBox="1"/>
          <p:nvPr>
            <p:ph idx="1" type="subTitle"/>
          </p:nvPr>
        </p:nvSpPr>
        <p:spPr>
          <a:xfrm>
            <a:off x="4636250" y="1992775"/>
            <a:ext cx="28563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Does anyone have any questions?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Tobias Rodriguez Brindicci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St. Thomas University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CIS541 Final Project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1" name="Google Shape;221;p31"/>
          <p:cNvSpPr txBox="1"/>
          <p:nvPr>
            <p:ph type="ctrTitle"/>
          </p:nvPr>
        </p:nvSpPr>
        <p:spPr>
          <a:xfrm>
            <a:off x="4963850" y="0"/>
            <a:ext cx="260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</a:rPr>
              <a:t>THANKS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222" name="Google Shape;22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725" y="997625"/>
            <a:ext cx="4335525" cy="243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9" type="ctrTitle"/>
          </p:nvPr>
        </p:nvSpPr>
        <p:spPr>
          <a:xfrm rot="5400000">
            <a:off x="6672869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TABLE OF CONTENTS</a:t>
            </a:r>
            <a:endParaRPr sz="2400"/>
          </a:p>
        </p:txBody>
      </p:sp>
      <p:sp>
        <p:nvSpPr>
          <p:cNvPr id="129" name="Google Shape;129;p23"/>
          <p:cNvSpPr/>
          <p:nvPr/>
        </p:nvSpPr>
        <p:spPr>
          <a:xfrm flipH="1" rot="-5400000">
            <a:off x="-957850" y="957900"/>
            <a:ext cx="5140800" cy="32250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>
            <p:ph idx="6" type="ctrTitle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KNN ANALYSIS</a:t>
            </a:r>
            <a:endParaRPr/>
          </a:p>
        </p:txBody>
      </p:sp>
      <p:sp>
        <p:nvSpPr>
          <p:cNvPr id="131" name="Google Shape;131;p23"/>
          <p:cNvSpPr txBox="1"/>
          <p:nvPr>
            <p:ph idx="8" type="title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23"/>
          <p:cNvSpPr txBox="1"/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THE PROJECT</a:t>
            </a:r>
            <a:endParaRPr/>
          </a:p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23"/>
          <p:cNvSpPr txBox="1"/>
          <p:nvPr>
            <p:ph idx="3" type="ctrTitle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SOURCE</a:t>
            </a:r>
            <a:endParaRPr/>
          </a:p>
        </p:txBody>
      </p:sp>
      <p:sp>
        <p:nvSpPr>
          <p:cNvPr id="135" name="Google Shape;135;p23"/>
          <p:cNvSpPr txBox="1"/>
          <p:nvPr>
            <p:ph idx="5" type="title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3"/>
          <p:cNvSpPr txBox="1"/>
          <p:nvPr>
            <p:ph idx="13" type="ctrTitle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FINDINGS</a:t>
            </a:r>
            <a:endParaRPr/>
          </a:p>
        </p:txBody>
      </p:sp>
      <p:sp>
        <p:nvSpPr>
          <p:cNvPr id="137" name="Google Shape;137;p23"/>
          <p:cNvSpPr txBox="1"/>
          <p:nvPr>
            <p:ph idx="15" type="title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23"/>
          <p:cNvSpPr txBox="1"/>
          <p:nvPr>
            <p:ph idx="16" type="ctrTitle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SHINY APP</a:t>
            </a:r>
            <a:endParaRPr/>
          </a:p>
        </p:txBody>
      </p:sp>
      <p:sp>
        <p:nvSpPr>
          <p:cNvPr id="139" name="Google Shape;139;p23"/>
          <p:cNvSpPr txBox="1"/>
          <p:nvPr>
            <p:ph idx="18" type="title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 rot="5400000">
            <a:off x="6550350" y="1620475"/>
            <a:ext cx="32247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THIS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idx="4294967295" type="subTitle"/>
          </p:nvPr>
        </p:nvSpPr>
        <p:spPr>
          <a:xfrm flipH="1">
            <a:off x="720075" y="540000"/>
            <a:ext cx="5823600" cy="4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2000"/>
              <a:buFont typeface="Livvic Light"/>
              <a:buChar char="●"/>
            </a:pPr>
            <a:r>
              <a:rPr lang="es" sz="2000"/>
              <a:t>Over the next slides I will present my research project on finding a suitable replacement for Kylian Mbappé if he leaves Paris Saint-Germain.</a:t>
            </a:r>
            <a:endParaRPr sz="2000"/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2000"/>
              <a:buFont typeface="Livvic Light"/>
              <a:buChar char="●"/>
            </a:pPr>
            <a:r>
              <a:rPr lang="es" sz="2000"/>
              <a:t>Implementation of a nearest-neighbors based recommendation system working on football data from the 2020-21 season, in order to find similar players to the selected football player. </a:t>
            </a:r>
            <a:endParaRPr sz="2000"/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/>
          <p:nvPr/>
        </p:nvSpPr>
        <p:spPr>
          <a:xfrm flipH="1" rot="-5400000">
            <a:off x="83000" y="-82950"/>
            <a:ext cx="548400" cy="7143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 flipH="1" rot="-5400000">
            <a:off x="7474475" y="3397650"/>
            <a:ext cx="891300" cy="26004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7205325" y="4589400"/>
            <a:ext cx="164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1</a:t>
            </a:r>
            <a:endParaRPr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/>
          <p:nvPr/>
        </p:nvSpPr>
        <p:spPr>
          <a:xfrm rot="-5400000">
            <a:off x="6253850" y="643825"/>
            <a:ext cx="1057500" cy="31041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 rotWithShape="1">
          <a:blip r:embed="rId3">
            <a:alphaModFix/>
          </a:blip>
          <a:srcRect b="0" l="33595" r="13664" t="0"/>
          <a:stretch/>
        </p:blipFill>
        <p:spPr>
          <a:xfrm>
            <a:off x="342525" y="271375"/>
            <a:ext cx="4224898" cy="450614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>
            <p:ph type="ctrTitle"/>
          </p:nvPr>
        </p:nvSpPr>
        <p:spPr>
          <a:xfrm>
            <a:off x="5230550" y="670525"/>
            <a:ext cx="28881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DATA SOURCE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5230550" y="2724625"/>
            <a:ext cx="29565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All data has been obtained from FBRef.com.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FBRef is an online free database with data on over 178,000 players.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For this project, I have looked at 2820 players from the top 5 Leagues in Europe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</a:t>
            </a:r>
            <a:endParaRPr sz="1400"/>
          </a:p>
        </p:txBody>
      </p:sp>
      <p:sp>
        <p:nvSpPr>
          <p:cNvPr id="157" name="Google Shape;157;p25"/>
          <p:cNvSpPr/>
          <p:nvPr/>
        </p:nvSpPr>
        <p:spPr>
          <a:xfrm rot="-5400000">
            <a:off x="8252275" y="4251750"/>
            <a:ext cx="886800" cy="8967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8320100" y="4434050"/>
            <a:ext cx="74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31325"/>
            <a:ext cx="986250" cy="9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ctrTitle"/>
          </p:nvPr>
        </p:nvSpPr>
        <p:spPr>
          <a:xfrm flipH="1">
            <a:off x="156749" y="797475"/>
            <a:ext cx="2449800" cy="5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K-NEAREST NEIGHBOR ANALYSIS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2756000" y="695200"/>
            <a:ext cx="50148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Medium"/>
              <a:buChar char="●"/>
            </a:pPr>
            <a:r>
              <a:rPr lang="es" sz="270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Whats is a KNN Analysis?</a:t>
            </a:r>
            <a:r>
              <a:rPr lang="es" sz="200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 </a:t>
            </a:r>
            <a:endParaRPr sz="2000">
              <a:solidFill>
                <a:schemeClr val="dk1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915825" y="1013550"/>
            <a:ext cx="1304100" cy="1304100"/>
          </a:xfrm>
          <a:prstGeom prst="rect">
            <a:avLst/>
          </a:prstGeom>
          <a:solidFill>
            <a:srgbClr val="0E2A47">
              <a:alpha val="564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3214675" y="1268500"/>
            <a:ext cx="56979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●"/>
            </a:pPr>
            <a:r>
              <a:rPr lang="es" sz="1700">
                <a:solidFill>
                  <a:schemeClr val="dk1"/>
                </a:solidFill>
              </a:rPr>
              <a:t>The KNN is an algorithm that assumes that similar things exists in close proximity. Similar things are near to each other.</a:t>
            </a:r>
            <a:r>
              <a:rPr lang="es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 sz="1700">
                <a:solidFill>
                  <a:schemeClr val="dk1"/>
                </a:solidFill>
              </a:rPr>
              <a:t>The concept of similarity refers to the distance between two given points. 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 sz="1700">
                <a:solidFill>
                  <a:schemeClr val="dk1"/>
                </a:solidFill>
              </a:rPr>
              <a:t>There are other ways to calculate similarity, distance, proximity, or closeness: </a:t>
            </a:r>
            <a:endParaRPr sz="1700">
              <a:solidFill>
                <a:schemeClr val="dk1"/>
              </a:solidFill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Euclidean Distance</a:t>
            </a:r>
            <a:endParaRPr sz="1200">
              <a:solidFill>
                <a:schemeClr val="dk1"/>
              </a:solidFill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Cosine Similarity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8" name="Google Shape;168;p26"/>
          <p:cNvSpPr/>
          <p:nvPr/>
        </p:nvSpPr>
        <p:spPr>
          <a:xfrm flipH="1" rot="-5400000">
            <a:off x="7474475" y="3397650"/>
            <a:ext cx="891300" cy="26004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 txBox="1"/>
          <p:nvPr/>
        </p:nvSpPr>
        <p:spPr>
          <a:xfrm>
            <a:off x="8355725" y="4270000"/>
            <a:ext cx="86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>
            <a:off x="-91050" y="646250"/>
            <a:ext cx="2008800" cy="1470900"/>
          </a:xfrm>
          <a:prstGeom prst="rect">
            <a:avLst/>
          </a:prstGeom>
          <a:solidFill>
            <a:srgbClr val="0E2A47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>
            <p:ph idx="1" type="subTitle"/>
          </p:nvPr>
        </p:nvSpPr>
        <p:spPr>
          <a:xfrm flipH="1">
            <a:off x="503175" y="865950"/>
            <a:ext cx="32547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●"/>
            </a:pPr>
            <a:r>
              <a:rPr b="1" lang="es" sz="1400">
                <a:latin typeface="Catamaran"/>
                <a:ea typeface="Catamaran"/>
                <a:cs typeface="Catamaran"/>
                <a:sym typeface="Catamaran"/>
              </a:rPr>
              <a:t>Position Distribution Among Leagues</a:t>
            </a:r>
            <a:endParaRPr b="1" sz="1400"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●"/>
            </a:pPr>
            <a:r>
              <a:rPr b="1" lang="es" sz="1400">
                <a:latin typeface="Catamaran"/>
                <a:ea typeface="Catamaran"/>
                <a:cs typeface="Catamaran"/>
                <a:sym typeface="Catamaran"/>
              </a:rPr>
              <a:t>Age Distribution </a:t>
            </a:r>
            <a:endParaRPr b="1" sz="1400"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●"/>
            </a:pPr>
            <a:r>
              <a:rPr b="1" lang="es" sz="1400">
                <a:latin typeface="Catamaran"/>
                <a:ea typeface="Catamaran"/>
                <a:cs typeface="Catamaran"/>
                <a:sym typeface="Catamaran"/>
              </a:rPr>
              <a:t>Nearest Neighbor Analysis with Similarity Score</a:t>
            </a:r>
            <a:endParaRPr b="1" sz="14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 txBox="1"/>
          <p:nvPr>
            <p:ph type="title"/>
          </p:nvPr>
        </p:nvSpPr>
        <p:spPr>
          <a:xfrm>
            <a:off x="0" y="168775"/>
            <a:ext cx="3498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FINDINGS</a:t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8781900" y="3154800"/>
            <a:ext cx="362100" cy="19887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/>
        </p:nvSpPr>
        <p:spPr>
          <a:xfrm>
            <a:off x="8781900" y="4478375"/>
            <a:ext cx="4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3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650" y="396275"/>
            <a:ext cx="3705202" cy="228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813" y="2879324"/>
            <a:ext cx="3484870" cy="215315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503175" y="3116825"/>
            <a:ext cx="2194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rPr>
              <a:t>Age:</a:t>
            </a:r>
            <a:endParaRPr b="1">
              <a:solidFill>
                <a:srgbClr val="43434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●"/>
            </a:pPr>
            <a:r>
              <a:rPr b="1" lang="es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rPr>
              <a:t>Mean: 25.24</a:t>
            </a:r>
            <a:endParaRPr b="1">
              <a:solidFill>
                <a:srgbClr val="43434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●"/>
            </a:pPr>
            <a:r>
              <a:rPr b="1" lang="es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rPr>
              <a:t>Mode: 23</a:t>
            </a:r>
            <a:endParaRPr b="1">
              <a:solidFill>
                <a:srgbClr val="43434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●"/>
            </a:pPr>
            <a:r>
              <a:rPr b="1" lang="es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rPr>
              <a:t>Median: 25</a:t>
            </a:r>
            <a:endParaRPr b="1">
              <a:solidFill>
                <a:srgbClr val="43434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/>
          <p:nvPr/>
        </p:nvSpPr>
        <p:spPr>
          <a:xfrm>
            <a:off x="-91050" y="646250"/>
            <a:ext cx="2008800" cy="1470900"/>
          </a:xfrm>
          <a:prstGeom prst="rect">
            <a:avLst/>
          </a:prstGeom>
          <a:solidFill>
            <a:srgbClr val="0E2A47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 txBox="1"/>
          <p:nvPr>
            <p:ph idx="1" type="subTitle"/>
          </p:nvPr>
        </p:nvSpPr>
        <p:spPr>
          <a:xfrm flipH="1">
            <a:off x="503175" y="865950"/>
            <a:ext cx="32547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 txBox="1"/>
          <p:nvPr>
            <p:ph type="title"/>
          </p:nvPr>
        </p:nvSpPr>
        <p:spPr>
          <a:xfrm>
            <a:off x="0" y="168775"/>
            <a:ext cx="3498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FINDINGS</a:t>
            </a:r>
            <a:endParaRPr/>
          </a:p>
        </p:txBody>
      </p:sp>
      <p:sp>
        <p:nvSpPr>
          <p:cNvPr id="189" name="Google Shape;189;p28"/>
          <p:cNvSpPr/>
          <p:nvPr/>
        </p:nvSpPr>
        <p:spPr>
          <a:xfrm rot="-5400000">
            <a:off x="8693200" y="3609275"/>
            <a:ext cx="362100" cy="19887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8"/>
          <p:cNvSpPr txBox="1"/>
          <p:nvPr/>
        </p:nvSpPr>
        <p:spPr>
          <a:xfrm>
            <a:off x="8770825" y="4326575"/>
            <a:ext cx="4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3</a:t>
            </a:r>
            <a:endParaRPr/>
          </a:p>
        </p:txBody>
      </p:sp>
      <p:sp>
        <p:nvSpPr>
          <p:cNvPr id="191" name="Google Shape;191;p28"/>
          <p:cNvSpPr txBox="1"/>
          <p:nvPr/>
        </p:nvSpPr>
        <p:spPr>
          <a:xfrm>
            <a:off x="503175" y="3116825"/>
            <a:ext cx="21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263" y="1266500"/>
            <a:ext cx="5779125" cy="2610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/>
          <p:nvPr/>
        </p:nvSpPr>
        <p:spPr>
          <a:xfrm>
            <a:off x="-91050" y="646250"/>
            <a:ext cx="2008800" cy="1470900"/>
          </a:xfrm>
          <a:prstGeom prst="rect">
            <a:avLst/>
          </a:prstGeom>
          <a:solidFill>
            <a:srgbClr val="0E2A47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 txBox="1"/>
          <p:nvPr>
            <p:ph idx="1" type="subTitle"/>
          </p:nvPr>
        </p:nvSpPr>
        <p:spPr>
          <a:xfrm flipH="1">
            <a:off x="503175" y="865950"/>
            <a:ext cx="32547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 txBox="1"/>
          <p:nvPr>
            <p:ph type="title"/>
          </p:nvPr>
        </p:nvSpPr>
        <p:spPr>
          <a:xfrm>
            <a:off x="0" y="168775"/>
            <a:ext cx="3498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FINDINGS</a:t>
            </a:r>
            <a:endParaRPr/>
          </a:p>
        </p:txBody>
      </p:sp>
      <p:sp>
        <p:nvSpPr>
          <p:cNvPr id="200" name="Google Shape;200;p29"/>
          <p:cNvSpPr/>
          <p:nvPr/>
        </p:nvSpPr>
        <p:spPr>
          <a:xfrm>
            <a:off x="8781900" y="3973500"/>
            <a:ext cx="362100" cy="11700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 txBox="1"/>
          <p:nvPr/>
        </p:nvSpPr>
        <p:spPr>
          <a:xfrm>
            <a:off x="8781900" y="4478375"/>
            <a:ext cx="4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3</a:t>
            </a:r>
            <a:endParaRPr/>
          </a:p>
        </p:txBody>
      </p:sp>
      <p:sp>
        <p:nvSpPr>
          <p:cNvPr id="202" name="Google Shape;202;p29"/>
          <p:cNvSpPr txBox="1"/>
          <p:nvPr/>
        </p:nvSpPr>
        <p:spPr>
          <a:xfrm>
            <a:off x="503175" y="3116825"/>
            <a:ext cx="21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77600" y="2194850"/>
            <a:ext cx="23721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tamaran"/>
                <a:ea typeface="Catamaran"/>
                <a:cs typeface="Catamaran"/>
                <a:sym typeface="Catamaran"/>
              </a:rPr>
              <a:t>Position Specific 	KPIs (all per 90 min)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●"/>
            </a:pPr>
            <a:r>
              <a:rPr b="1" lang="es" sz="1200">
                <a:latin typeface="Catamaran"/>
                <a:ea typeface="Catamaran"/>
                <a:cs typeface="Catamaran"/>
                <a:sym typeface="Catamaran"/>
              </a:rPr>
              <a:t>Goals</a:t>
            </a:r>
            <a:endParaRPr b="1" sz="1200"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●"/>
            </a:pPr>
            <a:r>
              <a:rPr b="1" lang="es" sz="1200">
                <a:latin typeface="Catamaran"/>
                <a:ea typeface="Catamaran"/>
                <a:cs typeface="Catamaran"/>
                <a:sym typeface="Catamaran"/>
              </a:rPr>
              <a:t>Assists</a:t>
            </a:r>
            <a:endParaRPr b="1" sz="1200"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●"/>
            </a:pPr>
            <a:r>
              <a:rPr b="1" lang="es" sz="1200">
                <a:latin typeface="Catamaran"/>
                <a:ea typeface="Catamaran"/>
                <a:cs typeface="Catamaran"/>
                <a:sym typeface="Catamaran"/>
              </a:rPr>
              <a:t>Expected Goals (xG)</a:t>
            </a:r>
            <a:endParaRPr b="1" sz="1200"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●"/>
            </a:pPr>
            <a:r>
              <a:rPr b="1" lang="es" sz="1200">
                <a:latin typeface="Catamaran"/>
                <a:ea typeface="Catamaran"/>
                <a:cs typeface="Catamaran"/>
                <a:sym typeface="Catamaran"/>
              </a:rPr>
              <a:t>Expected Assists (xA)</a:t>
            </a:r>
            <a:endParaRPr b="1" sz="1200"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●"/>
            </a:pPr>
            <a:r>
              <a:rPr b="1" lang="es" sz="1200">
                <a:latin typeface="Catamaran"/>
                <a:ea typeface="Catamaran"/>
                <a:cs typeface="Catamaran"/>
                <a:sym typeface="Catamaran"/>
              </a:rPr>
              <a:t>Shots </a:t>
            </a:r>
            <a:endParaRPr b="1" sz="1200"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●"/>
            </a:pPr>
            <a:r>
              <a:rPr b="1" lang="es" sz="1200">
                <a:latin typeface="Catamaran"/>
                <a:ea typeface="Catamaran"/>
                <a:cs typeface="Catamaran"/>
                <a:sym typeface="Catamaran"/>
              </a:rPr>
              <a:t>SoT</a:t>
            </a:r>
            <a:endParaRPr b="1" sz="1200"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●"/>
            </a:pPr>
            <a:r>
              <a:rPr b="1" lang="es" sz="1200">
                <a:latin typeface="Catamaran"/>
                <a:ea typeface="Catamaran"/>
                <a:cs typeface="Catamaran"/>
                <a:sym typeface="Catamaran"/>
              </a:rPr>
              <a:t>SoT%</a:t>
            </a:r>
            <a:endParaRPr b="1" sz="1200"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●"/>
            </a:pPr>
            <a:r>
              <a:rPr b="1" lang="es" sz="1200">
                <a:latin typeface="Catamaran"/>
                <a:ea typeface="Catamaran"/>
                <a:cs typeface="Catamaran"/>
                <a:sym typeface="Catamaran"/>
              </a:rPr>
              <a:t>CMP (Passes Completed)</a:t>
            </a:r>
            <a:endParaRPr b="1" sz="1200"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●"/>
            </a:pPr>
            <a:r>
              <a:rPr b="1" lang="es" sz="1200">
                <a:latin typeface="Catamaran"/>
                <a:ea typeface="Catamaran"/>
                <a:cs typeface="Catamaran"/>
                <a:sym typeface="Catamaran"/>
              </a:rPr>
              <a:t>CMP%</a:t>
            </a:r>
            <a:endParaRPr b="1" sz="1200"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●"/>
            </a:pPr>
            <a:r>
              <a:rPr b="1" lang="es" sz="1200">
                <a:latin typeface="Catamaran"/>
                <a:ea typeface="Catamaran"/>
                <a:cs typeface="Catamaran"/>
                <a:sym typeface="Catamaran"/>
              </a:rPr>
              <a:t>PPA (CMP into 18-yard bo</a:t>
            </a:r>
            <a:r>
              <a:rPr b="1" lang="es">
                <a:latin typeface="Catamaran"/>
                <a:ea typeface="Catamaran"/>
                <a:cs typeface="Catamaran"/>
                <a:sym typeface="Catamaran"/>
              </a:rPr>
              <a:t>x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2150525" y="2548850"/>
            <a:ext cx="2008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●"/>
            </a:pPr>
            <a:r>
              <a:rPr b="1" lang="es" sz="1200">
                <a:latin typeface="Catamaran"/>
                <a:ea typeface="Catamaran"/>
                <a:cs typeface="Catamaran"/>
                <a:sym typeface="Catamaran"/>
              </a:rPr>
              <a:t>Progressive Passes</a:t>
            </a:r>
            <a:endParaRPr b="1" sz="1200"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●"/>
            </a:pPr>
            <a:r>
              <a:rPr b="1" lang="es" sz="1200">
                <a:latin typeface="Catamaran"/>
                <a:ea typeface="Catamaran"/>
                <a:cs typeface="Catamaran"/>
                <a:sym typeface="Catamaran"/>
              </a:rPr>
              <a:t>Touches</a:t>
            </a:r>
            <a:endParaRPr b="1" sz="1200"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●"/>
            </a:pPr>
            <a:r>
              <a:rPr b="1" lang="es" sz="1200">
                <a:latin typeface="Catamaran"/>
                <a:ea typeface="Catamaran"/>
                <a:cs typeface="Catamaran"/>
                <a:sym typeface="Catamaran"/>
              </a:rPr>
              <a:t>Successful Dribbles</a:t>
            </a:r>
            <a:endParaRPr b="1" sz="1200"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●"/>
            </a:pPr>
            <a:r>
              <a:rPr b="1" lang="es" sz="1200">
                <a:latin typeface="Catamaran"/>
                <a:ea typeface="Catamaran"/>
                <a:cs typeface="Catamaran"/>
                <a:sym typeface="Catamaran"/>
              </a:rPr>
              <a:t>SuccDrib%</a:t>
            </a:r>
            <a:endParaRPr b="1" sz="1200"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●"/>
            </a:pPr>
            <a:r>
              <a:rPr b="1" lang="es" sz="1200">
                <a:latin typeface="Catamaran"/>
                <a:ea typeface="Catamaran"/>
                <a:cs typeface="Catamaran"/>
                <a:sym typeface="Catamaran"/>
              </a:rPr>
              <a:t>Carries</a:t>
            </a:r>
            <a:endParaRPr b="1" sz="1200"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●"/>
            </a:pPr>
            <a:r>
              <a:rPr b="1" lang="es" sz="1200">
                <a:latin typeface="Catamaran"/>
                <a:ea typeface="Catamaran"/>
                <a:cs typeface="Catamaran"/>
                <a:sym typeface="Catamaran"/>
              </a:rPr>
              <a:t>Carries To Box</a:t>
            </a:r>
            <a:endParaRPr b="1" sz="1200"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●"/>
            </a:pPr>
            <a:r>
              <a:rPr b="1" lang="es" sz="1200">
                <a:latin typeface="Catamaran"/>
                <a:ea typeface="Catamaran"/>
                <a:cs typeface="Catamaran"/>
                <a:sym typeface="Catamaran"/>
              </a:rPr>
              <a:t> SCA</a:t>
            </a:r>
            <a:endParaRPr b="1" sz="1200"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●"/>
            </a:pPr>
            <a:r>
              <a:rPr b="1" lang="es" sz="1200">
                <a:latin typeface="Catamaran"/>
                <a:ea typeface="Catamaran"/>
                <a:cs typeface="Catamaran"/>
                <a:sym typeface="Catamaran"/>
              </a:rPr>
              <a:t>GCA</a:t>
            </a:r>
            <a:endParaRPr b="1" sz="1200"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●"/>
            </a:pPr>
            <a:r>
              <a:rPr b="1" lang="es" sz="1200">
                <a:latin typeface="Catamaran"/>
                <a:ea typeface="Catamaran"/>
                <a:cs typeface="Catamaran"/>
                <a:sym typeface="Catamaran"/>
              </a:rPr>
              <a:t>GCDrib</a:t>
            </a:r>
            <a:endParaRPr b="1" sz="1200"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●"/>
            </a:pPr>
            <a:r>
              <a:rPr b="1" lang="es" sz="1200">
                <a:latin typeface="Catamaran"/>
                <a:ea typeface="Catamaran"/>
                <a:cs typeface="Catamaran"/>
                <a:sym typeface="Catamaran"/>
              </a:rPr>
              <a:t>GCShot</a:t>
            </a:r>
            <a:endParaRPr b="1" sz="12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600" y="462750"/>
            <a:ext cx="4665797" cy="284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ctrTitle"/>
          </p:nvPr>
        </p:nvSpPr>
        <p:spPr>
          <a:xfrm>
            <a:off x="1162975" y="345675"/>
            <a:ext cx="32247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SHINY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 txBox="1"/>
          <p:nvPr>
            <p:ph idx="4294967295" type="subTitle"/>
          </p:nvPr>
        </p:nvSpPr>
        <p:spPr>
          <a:xfrm flipH="1">
            <a:off x="182575" y="1005575"/>
            <a:ext cx="8408400" cy="4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Catamaran"/>
                <a:ea typeface="Catamaran"/>
                <a:cs typeface="Catamaran"/>
                <a:sym typeface="Catamaran"/>
              </a:rPr>
              <a:t>Please type the following link on your computer:</a:t>
            </a:r>
            <a:endParaRPr b="1" sz="20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latin typeface="Arial"/>
                <a:ea typeface="Arial"/>
                <a:cs typeface="Arial"/>
                <a:sym typeface="Arial"/>
              </a:rPr>
              <a:t>https://bqcq0v-tobias-rodriguez.shinyapps.io/ShinyProject/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 flipH="1" rot="-5400000">
            <a:off x="83000" y="-82950"/>
            <a:ext cx="548400" cy="7143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 flipH="1" rot="-5400000">
            <a:off x="7474475" y="3397650"/>
            <a:ext cx="891300" cy="26004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 txBox="1"/>
          <p:nvPr/>
        </p:nvSpPr>
        <p:spPr>
          <a:xfrm>
            <a:off x="7205325" y="4589400"/>
            <a:ext cx="164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5</a:t>
            </a:r>
            <a:endParaRPr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