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9" r:id="rId21"/>
    <p:sldId id="260" r:id="rId22"/>
    <p:sldId id="26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680732F-5A1A-F74A-B02B-56D13A275074}">
          <p14:sldIdLst>
            <p14:sldId id="256"/>
            <p14:sldId id="257"/>
            <p14:sldId id="258"/>
            <p14:sldId id="263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59"/>
            <p14:sldId id="260"/>
            <p14:sldId id="261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FC0"/>
    <a:srgbClr val="CBF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64"/>
    <p:restoredTop sz="94536"/>
  </p:normalViewPr>
  <p:slideViewPr>
    <p:cSldViewPr snapToGrid="0" snapToObjects="1">
      <p:cViewPr>
        <p:scale>
          <a:sx n="90" d="100"/>
          <a:sy n="90" d="100"/>
        </p:scale>
        <p:origin x="-712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DBF00-DD35-4E41-A39E-9A9BEBDB174B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9D0B5-B81C-874E-875F-3FA6BDF4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part/whole</a:t>
            </a:r>
            <a:r>
              <a:rPr lang="en-US" baseline="0" dirty="0" smtClean="0"/>
              <a:t> image?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3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ellis</a:t>
            </a:r>
            <a:r>
              <a:rPr lang="en-US" baseline="0" dirty="0" smtClean="0"/>
              <a:t> &amp; tucker?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in experiment schematic</a:t>
            </a:r>
            <a:r>
              <a:rPr lang="en-US" baseline="0" dirty="0" smtClean="0"/>
              <a:t> at bottom?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it</a:t>
            </a:r>
            <a:r>
              <a:rPr lang="en-US" baseline="0" dirty="0" smtClean="0"/>
              <a:t> back home to big picture</a:t>
            </a:r>
          </a:p>
          <a:p>
            <a:r>
              <a:rPr lang="en-US" baseline="0" dirty="0" smtClean="0"/>
              <a:t>Make better plots (colors, fewer,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9D0B5-B81C-874E-875F-3FA6BDF4C8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E591-30D5-994D-AF48-3750D0BA28CA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0621-132C-704B-958A-866FCFDC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17639"/>
            <a:ext cx="12191999" cy="105396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0342" y="500674"/>
            <a:ext cx="116383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utura Medium" charset="0"/>
                <a:ea typeface="Futura Medium" charset="0"/>
                <a:cs typeface="Futura Medium" charset="0"/>
              </a:rPr>
              <a:t>Compatibility Effects in Bistable Perception of the Necker Cube</a:t>
            </a: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T. R. Brooks | Till Frank | James Dixon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58" y="1849702"/>
            <a:ext cx="3204916" cy="767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6" y="1971569"/>
            <a:ext cx="2504695" cy="5236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2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29" name="Group 2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hord 32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52523" y="132506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29" name="Group 2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Chord 32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allelogram 3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52523" y="132506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352523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7379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1" y="1295972"/>
            <a:ext cx="1825885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7" y="1745761"/>
            <a:ext cx="2779224" cy="8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83064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41552" y="4174001"/>
            <a:ext cx="181673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</a:t>
            </a:r>
            <a:r>
              <a:rPr lang="en-US" sz="1600" dirty="0" smtClean="0"/>
              <a:t>incompatible </a:t>
            </a:r>
            <a:r>
              <a:rPr lang="en-US" sz="1600" dirty="0"/>
              <a:t>condition, the lever is oriented opposite the large cube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1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1" name="Group 3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hord 34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7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1" name="Group 3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Chord 34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arallelogram 46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4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41" name="Group 40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9" name="Teardrop 5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8" name="Oval 5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Chord 4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Trapezoid 5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52523" y="132506"/>
            <a:ext cx="241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539037" y="4814885"/>
            <a:ext cx="1014412" cy="300076"/>
          </a:xfrm>
          <a:custGeom>
            <a:avLst/>
            <a:gdLst>
              <a:gd name="connsiteX0" fmla="*/ 0 w 1014412"/>
              <a:gd name="connsiteY0" fmla="*/ 57150 h 300076"/>
              <a:gd name="connsiteX1" fmla="*/ 114300 w 1014412"/>
              <a:gd name="connsiteY1" fmla="*/ 28575 h 300076"/>
              <a:gd name="connsiteX2" fmla="*/ 242887 w 1014412"/>
              <a:gd name="connsiteY2" fmla="*/ 0 h 300076"/>
              <a:gd name="connsiteX3" fmla="*/ 528637 w 1014412"/>
              <a:gd name="connsiteY3" fmla="*/ 14288 h 300076"/>
              <a:gd name="connsiteX4" fmla="*/ 614362 w 1014412"/>
              <a:gd name="connsiteY4" fmla="*/ 71438 h 300076"/>
              <a:gd name="connsiteX5" fmla="*/ 657225 w 1014412"/>
              <a:gd name="connsiteY5" fmla="*/ 85725 h 300076"/>
              <a:gd name="connsiteX6" fmla="*/ 685800 w 1014412"/>
              <a:gd name="connsiteY6" fmla="*/ 128588 h 300076"/>
              <a:gd name="connsiteX7" fmla="*/ 728662 w 1014412"/>
              <a:gd name="connsiteY7" fmla="*/ 157163 h 300076"/>
              <a:gd name="connsiteX8" fmla="*/ 742950 w 1014412"/>
              <a:gd name="connsiteY8" fmla="*/ 200025 h 300076"/>
              <a:gd name="connsiteX9" fmla="*/ 785812 w 1014412"/>
              <a:gd name="connsiteY9" fmla="*/ 214313 h 300076"/>
              <a:gd name="connsiteX10" fmla="*/ 828675 w 1014412"/>
              <a:gd name="connsiteY10" fmla="*/ 242888 h 300076"/>
              <a:gd name="connsiteX11" fmla="*/ 914400 w 1014412"/>
              <a:gd name="connsiteY11" fmla="*/ 271463 h 300076"/>
              <a:gd name="connsiteX12" fmla="*/ 957262 w 1014412"/>
              <a:gd name="connsiteY12" fmla="*/ 285750 h 300076"/>
              <a:gd name="connsiteX13" fmla="*/ 1014412 w 1014412"/>
              <a:gd name="connsiteY13" fmla="*/ 300038 h 30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4412" h="300076">
                <a:moveTo>
                  <a:pt x="0" y="57150"/>
                </a:moveTo>
                <a:cubicBezTo>
                  <a:pt x="100279" y="82221"/>
                  <a:pt x="17154" y="77148"/>
                  <a:pt x="114300" y="28575"/>
                </a:cubicBezTo>
                <a:cubicBezTo>
                  <a:pt x="127747" y="21851"/>
                  <a:pt x="235377" y="1502"/>
                  <a:pt x="242887" y="0"/>
                </a:cubicBezTo>
                <a:cubicBezTo>
                  <a:pt x="338137" y="4763"/>
                  <a:pt x="434984" y="-3722"/>
                  <a:pt x="528637" y="14288"/>
                </a:cubicBezTo>
                <a:cubicBezTo>
                  <a:pt x="562362" y="20774"/>
                  <a:pt x="581781" y="60578"/>
                  <a:pt x="614362" y="71438"/>
                </a:cubicBezTo>
                <a:lnTo>
                  <a:pt x="657225" y="85725"/>
                </a:lnTo>
                <a:cubicBezTo>
                  <a:pt x="666750" y="100013"/>
                  <a:pt x="673658" y="116446"/>
                  <a:pt x="685800" y="128588"/>
                </a:cubicBezTo>
                <a:cubicBezTo>
                  <a:pt x="697942" y="140730"/>
                  <a:pt x="717935" y="143755"/>
                  <a:pt x="728662" y="157163"/>
                </a:cubicBezTo>
                <a:cubicBezTo>
                  <a:pt x="738070" y="168923"/>
                  <a:pt x="732301" y="189376"/>
                  <a:pt x="742950" y="200025"/>
                </a:cubicBezTo>
                <a:cubicBezTo>
                  <a:pt x="753599" y="210674"/>
                  <a:pt x="772342" y="207578"/>
                  <a:pt x="785812" y="214313"/>
                </a:cubicBezTo>
                <a:cubicBezTo>
                  <a:pt x="801171" y="221992"/>
                  <a:pt x="812983" y="235914"/>
                  <a:pt x="828675" y="242888"/>
                </a:cubicBezTo>
                <a:cubicBezTo>
                  <a:pt x="856200" y="255121"/>
                  <a:pt x="885825" y="261938"/>
                  <a:pt x="914400" y="271463"/>
                </a:cubicBezTo>
                <a:lnTo>
                  <a:pt x="957262" y="285750"/>
                </a:lnTo>
                <a:cubicBezTo>
                  <a:pt x="1004644" y="301544"/>
                  <a:pt x="985064" y="300038"/>
                  <a:pt x="1014412" y="300038"/>
                </a:cubicBez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4980000" sx="112000" sy="112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87" y="5010355"/>
            <a:ext cx="2032516" cy="169753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246268" y="5834725"/>
            <a:ext cx="2421732" cy="914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9636" y="406015"/>
            <a:ext cx="3027493" cy="3021568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Static Necker cube </a:t>
            </a:r>
            <a:r>
              <a:rPr lang="en-US" sz="1600" i="1" dirty="0"/>
              <a:t>appears</a:t>
            </a:r>
            <a:r>
              <a:rPr lang="en-US" sz="1600" dirty="0"/>
              <a:t> to reorient every few seconds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61"/>
            <a:ext cx="2779226" cy="88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91393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Necker cube.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352523" y="132505"/>
            <a:ext cx="2418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Test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5" y="1258147"/>
            <a:ext cx="1283953" cy="1281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2643" y="1690154"/>
            <a:ext cx="3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56" name="Group 55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58" name="Parallelogram 57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56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66" name="Group 65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9" name="Teardrop 78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78" name="Oval 77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8" name="Rounded Rectangle 67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Chord 68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Parallelogram 72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Trapezoid 75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8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2" grpId="0" animBg="1"/>
      <p:bldP spid="24" grpId="0" animBg="1"/>
      <p:bldP spid="27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65341" y="406015"/>
            <a:ext cx="3027493" cy="302156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370116" y="396495"/>
            <a:ext cx="3027493" cy="3021568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Static Necker cube </a:t>
            </a:r>
            <a:r>
              <a:rPr lang="en-US" sz="1600" i="1" dirty="0"/>
              <a:t>appears</a:t>
            </a:r>
            <a:r>
              <a:rPr lang="en-US" sz="1600" dirty="0"/>
              <a:t> to reorient every few seconds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61"/>
            <a:ext cx="2779226" cy="88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91393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Necker cube.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352523" y="132505"/>
            <a:ext cx="2418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Test phase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41552" y="4174001"/>
            <a:ext cx="150739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 the incongruent condition, the lever is oriented opposite the large cube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85" y="1258147"/>
            <a:ext cx="1283953" cy="1281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2643" y="1690154"/>
            <a:ext cx="3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+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55933" y="3777866"/>
            <a:ext cx="1390750" cy="1670335"/>
            <a:chOff x="5689113" y="3687547"/>
            <a:chExt cx="1390750" cy="1670335"/>
          </a:xfrm>
        </p:grpSpPr>
        <p:grpSp>
          <p:nvGrpSpPr>
            <p:cNvPr id="56" name="Group 55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58" name="Parallelogram 57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Picture 56" descr="han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44" name="Group 43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68" name="Teardrop 6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6" name="Rounded Rectangle 45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Chord 4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Trapezoid 6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8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6890" y="604617"/>
            <a:ext cx="2605784" cy="2049607"/>
          </a:xfrm>
          <a:prstGeom prst="rect">
            <a:avLst/>
          </a:prstGeom>
        </p:spPr>
      </p:pic>
      <p:sp>
        <p:nvSpPr>
          <p:cNvPr id="33" name="Freeform 32"/>
          <p:cNvSpPr/>
          <p:nvPr/>
        </p:nvSpPr>
        <p:spPr>
          <a:xfrm rot="5400000" flipH="1">
            <a:off x="1678795" y="801346"/>
            <a:ext cx="507233" cy="777317"/>
          </a:xfrm>
          <a:custGeom>
            <a:avLst/>
            <a:gdLst>
              <a:gd name="connsiteX0" fmla="*/ 16933 w 778933"/>
              <a:gd name="connsiteY0" fmla="*/ 321733 h 1337733"/>
              <a:gd name="connsiteX1" fmla="*/ 67733 w 778933"/>
              <a:gd name="connsiteY1" fmla="*/ 186266 h 1337733"/>
              <a:gd name="connsiteX2" fmla="*/ 304800 w 778933"/>
              <a:gd name="connsiteY2" fmla="*/ 0 h 1337733"/>
              <a:gd name="connsiteX3" fmla="*/ 609600 w 778933"/>
              <a:gd name="connsiteY3" fmla="*/ 50800 h 1337733"/>
              <a:gd name="connsiteX4" fmla="*/ 762000 w 778933"/>
              <a:gd name="connsiteY4" fmla="*/ 372533 h 1337733"/>
              <a:gd name="connsiteX5" fmla="*/ 778933 w 778933"/>
              <a:gd name="connsiteY5" fmla="*/ 728133 h 1337733"/>
              <a:gd name="connsiteX6" fmla="*/ 745066 w 778933"/>
              <a:gd name="connsiteY6" fmla="*/ 982133 h 1337733"/>
              <a:gd name="connsiteX7" fmla="*/ 609600 w 778933"/>
              <a:gd name="connsiteY7" fmla="*/ 1253066 h 1337733"/>
              <a:gd name="connsiteX8" fmla="*/ 372533 w 778933"/>
              <a:gd name="connsiteY8" fmla="*/ 1337733 h 1337733"/>
              <a:gd name="connsiteX9" fmla="*/ 355600 w 778933"/>
              <a:gd name="connsiteY9" fmla="*/ 1151466 h 1337733"/>
              <a:gd name="connsiteX10" fmla="*/ 558800 w 778933"/>
              <a:gd name="connsiteY10" fmla="*/ 914400 h 1337733"/>
              <a:gd name="connsiteX11" fmla="*/ 558800 w 778933"/>
              <a:gd name="connsiteY11" fmla="*/ 558800 h 1337733"/>
              <a:gd name="connsiteX12" fmla="*/ 541866 w 778933"/>
              <a:gd name="connsiteY12" fmla="*/ 270933 h 1337733"/>
              <a:gd name="connsiteX13" fmla="*/ 406400 w 778933"/>
              <a:gd name="connsiteY13" fmla="*/ 203200 h 1337733"/>
              <a:gd name="connsiteX14" fmla="*/ 406400 w 778933"/>
              <a:gd name="connsiteY14" fmla="*/ 203200 h 1337733"/>
              <a:gd name="connsiteX15" fmla="*/ 220133 w 778933"/>
              <a:gd name="connsiteY15" fmla="*/ 372533 h 1337733"/>
              <a:gd name="connsiteX16" fmla="*/ 220133 w 778933"/>
              <a:gd name="connsiteY16" fmla="*/ 372533 h 1337733"/>
              <a:gd name="connsiteX17" fmla="*/ 0 w 778933"/>
              <a:gd name="connsiteY17" fmla="*/ 372533 h 1337733"/>
              <a:gd name="connsiteX18" fmla="*/ 16933 w 778933"/>
              <a:gd name="connsiteY18" fmla="*/ 321733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8933" h="1337733">
                <a:moveTo>
                  <a:pt x="16933" y="321733"/>
                </a:moveTo>
                <a:lnTo>
                  <a:pt x="67733" y="186266"/>
                </a:lnTo>
                <a:lnTo>
                  <a:pt x="304800" y="0"/>
                </a:lnTo>
                <a:lnTo>
                  <a:pt x="609600" y="50800"/>
                </a:lnTo>
                <a:lnTo>
                  <a:pt x="762000" y="372533"/>
                </a:lnTo>
                <a:lnTo>
                  <a:pt x="778933" y="728133"/>
                </a:lnTo>
                <a:lnTo>
                  <a:pt x="745066" y="982133"/>
                </a:lnTo>
                <a:lnTo>
                  <a:pt x="609600" y="1253066"/>
                </a:lnTo>
                <a:lnTo>
                  <a:pt x="372533" y="1337733"/>
                </a:lnTo>
                <a:lnTo>
                  <a:pt x="355600" y="1151466"/>
                </a:lnTo>
                <a:lnTo>
                  <a:pt x="558800" y="914400"/>
                </a:lnTo>
                <a:lnTo>
                  <a:pt x="558800" y="558800"/>
                </a:lnTo>
                <a:lnTo>
                  <a:pt x="541866" y="270933"/>
                </a:lnTo>
                <a:lnTo>
                  <a:pt x="406400" y="203200"/>
                </a:lnTo>
                <a:lnTo>
                  <a:pt x="406400" y="203200"/>
                </a:lnTo>
                <a:lnTo>
                  <a:pt x="220133" y="372533"/>
                </a:lnTo>
                <a:lnTo>
                  <a:pt x="220133" y="372533"/>
                </a:lnTo>
                <a:lnTo>
                  <a:pt x="0" y="372533"/>
                </a:lnTo>
                <a:lnTo>
                  <a:pt x="16933" y="3217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21292375">
            <a:off x="1740647" y="1749265"/>
            <a:ext cx="640154" cy="571468"/>
            <a:chOff x="1124772" y="2189945"/>
            <a:chExt cx="2674083" cy="2170155"/>
          </a:xfrm>
        </p:grpSpPr>
        <p:sp>
          <p:nvSpPr>
            <p:cNvPr id="17" name="Oval 16"/>
            <p:cNvSpPr/>
            <p:nvPr/>
          </p:nvSpPr>
          <p:spPr>
            <a:xfrm rot="5683259">
              <a:off x="1376736" y="1937981"/>
              <a:ext cx="2170155" cy="2674083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707630">
              <a:off x="3246722" y="2860105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33095">
              <a:off x="3549340" y="3311312"/>
              <a:ext cx="247526" cy="447455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61547" y="191408"/>
            <a:ext cx="3077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“Multisensory Integration”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What are the “rules” for combining?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Information “boosts a signal”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1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485505" y="2077282"/>
            <a:ext cx="1188567" cy="627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2126214" y="970678"/>
            <a:ext cx="471405" cy="4714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-73597" y="1535659"/>
            <a:ext cx="1827511" cy="419793"/>
          </a:xfrm>
          <a:custGeom>
            <a:avLst/>
            <a:gdLst>
              <a:gd name="connsiteX0" fmla="*/ 0 w 2943225"/>
              <a:gd name="connsiteY0" fmla="*/ 614363 h 614618"/>
              <a:gd name="connsiteX1" fmla="*/ 1185862 w 2943225"/>
              <a:gd name="connsiteY1" fmla="*/ 514350 h 614618"/>
              <a:gd name="connsiteX2" fmla="*/ 2943225 w 2943225"/>
              <a:gd name="connsiteY2" fmla="*/ 0 h 61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3225" h="614618">
                <a:moveTo>
                  <a:pt x="0" y="614363"/>
                </a:moveTo>
                <a:cubicBezTo>
                  <a:pt x="347662" y="615553"/>
                  <a:pt x="695325" y="616744"/>
                  <a:pt x="1185862" y="514350"/>
                </a:cubicBezTo>
                <a:cubicBezTo>
                  <a:pt x="1676400" y="411956"/>
                  <a:pt x="2624137" y="95250"/>
                  <a:pt x="2943225" y="0"/>
                </a:cubicBezTo>
              </a:path>
            </a:pathLst>
          </a:custGeom>
          <a:noFill/>
          <a:ln w="63500">
            <a:solidFill>
              <a:schemeClr val="accent1"/>
            </a:solidFill>
            <a:headEnd type="none" w="med" len="med"/>
            <a:tailEnd type="stealth" w="med" len="med"/>
          </a:ln>
          <a:effectLst>
            <a:glow rad="127000">
              <a:schemeClr val="accent2">
                <a:lumMod val="60000"/>
                <a:lumOff val="40000"/>
                <a:alpha val="2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465586">
            <a:off x="28465" y="426714"/>
            <a:ext cx="1959270" cy="757280"/>
          </a:xfrm>
          <a:custGeom>
            <a:avLst/>
            <a:gdLst>
              <a:gd name="connsiteX0" fmla="*/ 0 w 2370717"/>
              <a:gd name="connsiteY0" fmla="*/ 916309 h 916309"/>
              <a:gd name="connsiteX1" fmla="*/ 558800 w 2370717"/>
              <a:gd name="connsiteY1" fmla="*/ 255909 h 916309"/>
              <a:gd name="connsiteX2" fmla="*/ 1032933 w 2370717"/>
              <a:gd name="connsiteY2" fmla="*/ 35776 h 916309"/>
              <a:gd name="connsiteX3" fmla="*/ 1727200 w 2370717"/>
              <a:gd name="connsiteY3" fmla="*/ 18842 h 916309"/>
              <a:gd name="connsiteX4" fmla="*/ 2269066 w 2370717"/>
              <a:gd name="connsiteY4" fmla="*/ 222042 h 916309"/>
              <a:gd name="connsiteX5" fmla="*/ 2370666 w 2370717"/>
              <a:gd name="connsiteY5" fmla="*/ 306709 h 9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70717" h="916309">
                <a:moveTo>
                  <a:pt x="0" y="916309"/>
                </a:moveTo>
                <a:cubicBezTo>
                  <a:pt x="193322" y="659486"/>
                  <a:pt x="386645" y="402664"/>
                  <a:pt x="558800" y="255909"/>
                </a:cubicBezTo>
                <a:cubicBezTo>
                  <a:pt x="730955" y="109154"/>
                  <a:pt x="838200" y="75287"/>
                  <a:pt x="1032933" y="35776"/>
                </a:cubicBezTo>
                <a:cubicBezTo>
                  <a:pt x="1227666" y="-3735"/>
                  <a:pt x="1521178" y="-12202"/>
                  <a:pt x="1727200" y="18842"/>
                </a:cubicBezTo>
                <a:cubicBezTo>
                  <a:pt x="1933222" y="49886"/>
                  <a:pt x="2161822" y="174064"/>
                  <a:pt x="2269066" y="222042"/>
                </a:cubicBezTo>
                <a:cubicBezTo>
                  <a:pt x="2376310" y="270020"/>
                  <a:pt x="2370666" y="306709"/>
                  <a:pt x="2370666" y="306709"/>
                </a:cubicBezTo>
              </a:path>
            </a:pathLst>
          </a:custGeom>
          <a:noFill/>
          <a:ln w="63500">
            <a:solidFill>
              <a:srgbClr val="CBF205"/>
            </a:solidFill>
            <a:tailEnd type="stealth"/>
          </a:ln>
          <a:effectLst>
            <a:glow rad="63500">
              <a:schemeClr val="accent4">
                <a:lumMod val="60000"/>
                <a:lumOff val="40000"/>
                <a:alpha val="2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473742">
            <a:off x="511728" y="2020956"/>
            <a:ext cx="1195894" cy="305233"/>
          </a:xfrm>
          <a:prstGeom prst="rect">
            <a:avLst/>
          </a:prstGeom>
          <a:gradFill flip="none" rotWithShape="1">
            <a:gsLst>
              <a:gs pos="87000">
                <a:schemeClr val="accent1">
                  <a:lumMod val="5000"/>
                  <a:lumOff val="9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VENTRAL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10957">
            <a:off x="765044" y="-18191"/>
            <a:ext cx="1195894" cy="305233"/>
          </a:xfrm>
          <a:prstGeom prst="rect">
            <a:avLst/>
          </a:prstGeom>
          <a:gradFill flip="none" rotWithShape="1">
            <a:gsLst>
              <a:gs pos="89000">
                <a:schemeClr val="accent1">
                  <a:lumMod val="5000"/>
                  <a:lumOff val="95000"/>
                </a:schemeClr>
              </a:gs>
              <a:gs pos="9000">
                <a:srgbClr val="FFFF00"/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DORSAL</a:t>
            </a:r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740738" y="1582171"/>
            <a:ext cx="1562848" cy="432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50603" y="201416"/>
            <a:ext cx="2208425" cy="3061500"/>
            <a:chOff x="10150603" y="201416"/>
            <a:chExt cx="2208425" cy="3061500"/>
          </a:xfrm>
        </p:grpSpPr>
        <p:grpSp>
          <p:nvGrpSpPr>
            <p:cNvPr id="35" name="Group 34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36" name="Teardrop 35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42" name="Chord 41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45" name="Teardrop 44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39" name="Oval 38"/>
            <p:cNvSpPr/>
            <p:nvPr/>
          </p:nvSpPr>
          <p:spPr>
            <a:xfrm rot="20839095" flipH="1">
              <a:off x="10307991" y="135776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20839095" flipH="1">
              <a:off x="10325448" y="143713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710200" y="205189"/>
            <a:ext cx="3005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maranth" charset="0"/>
                <a:ea typeface="Amaranth" charset="0"/>
                <a:cs typeface="Amaranth" charset="0"/>
              </a:rPr>
              <a:t>Ecological approach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Combined elements detected directly.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A “landscape” of perception/action space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</a:rPr>
              <a:t>2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75" y="145222"/>
            <a:ext cx="1300212" cy="1251957"/>
          </a:xfrm>
          <a:prstGeom prst="rect">
            <a:avLst/>
          </a:prstGeom>
          <a:solidFill>
            <a:schemeClr val="bg1">
              <a:alpha val="63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1391055" y="6332703"/>
            <a:ext cx="893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 smtClean="0"/>
              <a:t>Tong, </a:t>
            </a:r>
            <a:r>
              <a:rPr lang="en-US" sz="1200" dirty="0" err="1" smtClean="0"/>
              <a:t>Meng</a:t>
            </a:r>
            <a:r>
              <a:rPr lang="en-US" sz="1200" dirty="0" smtClean="0"/>
              <a:t>, </a:t>
            </a:r>
            <a:r>
              <a:rPr lang="en-US" sz="1200" dirty="0"/>
              <a:t>&amp; </a:t>
            </a:r>
            <a:r>
              <a:rPr lang="en-US" sz="1200" dirty="0" smtClean="0"/>
              <a:t>Blake, 2006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Stoffregen </a:t>
            </a:r>
            <a:r>
              <a:rPr lang="en-US" sz="1200" dirty="0" smtClean="0"/>
              <a:t>&amp; </a:t>
            </a:r>
            <a:r>
              <a:rPr lang="en-US" sz="1200" dirty="0" err="1" smtClean="0"/>
              <a:t>Bardy</a:t>
            </a:r>
            <a:r>
              <a:rPr lang="en-US" sz="1200" dirty="0" smtClean="0"/>
              <a:t>, </a:t>
            </a:r>
            <a:r>
              <a:rPr lang="en-US" sz="1200" dirty="0" smtClean="0"/>
              <a:t>1997.</a:t>
            </a:r>
            <a:endParaRPr lang="en-US" sz="1200" baseline="30000" dirty="0"/>
          </a:p>
        </p:txBody>
      </p:sp>
      <p:sp>
        <p:nvSpPr>
          <p:cNvPr id="51" name="TextBox 50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62112" y="4092188"/>
            <a:ext cx="1144118" cy="1186206"/>
            <a:chOff x="635118" y="2078945"/>
            <a:chExt cx="1384383" cy="1435308"/>
          </a:xfrm>
        </p:grpSpPr>
        <p:sp>
          <p:nvSpPr>
            <p:cNvPr id="53" name="Trapezoid 52"/>
            <p:cNvSpPr/>
            <p:nvPr/>
          </p:nvSpPr>
          <p:spPr>
            <a:xfrm>
              <a:off x="870958" y="2779060"/>
              <a:ext cx="918530" cy="179693"/>
            </a:xfrm>
            <a:prstGeom prst="trapezoid">
              <a:avLst>
                <a:gd name="adj" fmla="val 10731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0114" y="2838183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477732" y="2841510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7417" y="2864228"/>
              <a:ext cx="482084" cy="65002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18" y="2859293"/>
              <a:ext cx="482084" cy="650025"/>
            </a:xfrm>
            <a:prstGeom prst="rect">
              <a:avLst/>
            </a:prstGeom>
          </p:spPr>
        </p:pic>
        <p:sp>
          <p:nvSpPr>
            <p:cNvPr id="62" name="Rectangle 61"/>
            <p:cNvSpPr/>
            <p:nvPr/>
          </p:nvSpPr>
          <p:spPr>
            <a:xfrm>
              <a:off x="664480" y="2078945"/>
              <a:ext cx="1299526" cy="681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2312" y="2171342"/>
              <a:ext cx="24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75000"/>
                    </a:schemeClr>
                  </a:solidFill>
                </a:rPr>
                <a:t>*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75" y="1907386"/>
            <a:ext cx="1357029" cy="1798757"/>
          </a:xfrm>
          <a:prstGeom prst="rect">
            <a:avLst/>
          </a:prstGeom>
        </p:spPr>
      </p:pic>
      <p:sp>
        <p:nvSpPr>
          <p:cNvPr id="68" name="Freeform 67"/>
          <p:cNvSpPr/>
          <p:nvPr/>
        </p:nvSpPr>
        <p:spPr>
          <a:xfrm>
            <a:off x="1250027" y="2547794"/>
            <a:ext cx="1994644" cy="65597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9668" y="3602996"/>
            <a:ext cx="1669491" cy="534158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Stimulus-Response Compatibility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9" name="Freeform 68"/>
          <p:cNvSpPr/>
          <p:nvPr/>
        </p:nvSpPr>
        <p:spPr>
          <a:xfrm flipH="1">
            <a:off x="9175942" y="2222058"/>
            <a:ext cx="1727759" cy="990476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7432" y="1905467"/>
            <a:ext cx="1357029" cy="179875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652" y="4024837"/>
            <a:ext cx="2303695" cy="134864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162877" y="3670566"/>
            <a:ext cx="1669491" cy="307777"/>
          </a:xfrm>
          <a:prstGeom prst="rect">
            <a:avLst/>
          </a:prstGeom>
          <a:solidFill>
            <a:schemeClr val="bg1">
              <a:alpha val="51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Bistable Perception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14268" y="2814449"/>
            <a:ext cx="334921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What would an ecological version of these experiments look like?</a:t>
            </a:r>
            <a:endParaRPr lang="en-US" sz="1500" b="1" dirty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Stimulus/Response integrated. </a:t>
            </a:r>
            <a:r>
              <a:rPr lang="en-US" sz="1500" b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The report is the task.</a:t>
            </a:r>
          </a:p>
          <a:p>
            <a:pPr marL="342900" indent="-342900">
              <a:buAutoNum type="arabicPeriod"/>
            </a:pP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track </a:t>
            </a:r>
            <a:r>
              <a:rPr lang="en-US" sz="15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development over time (perceptual learning).</a:t>
            </a:r>
          </a:p>
          <a:p>
            <a:pPr marL="342900" indent="-342900">
              <a:buAutoNum type="arabicPeriod"/>
            </a:pPr>
            <a:endParaRPr lang="en-US" sz="1500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68" y="4348513"/>
            <a:ext cx="550596" cy="564780"/>
          </a:xfrm>
          <a:prstGeom prst="rect">
            <a:avLst/>
          </a:prstGeom>
        </p:spPr>
      </p:pic>
      <p:pic>
        <p:nvPicPr>
          <p:cNvPr id="90" name="Picture 89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5399" y="3923023"/>
            <a:ext cx="1159260" cy="1030867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 rot="21236817">
            <a:off x="8993998" y="4485748"/>
            <a:ext cx="235365" cy="237541"/>
            <a:chOff x="1124777" y="2189949"/>
            <a:chExt cx="2674092" cy="2170156"/>
          </a:xfrm>
        </p:grpSpPr>
        <p:sp>
          <p:nvSpPr>
            <p:cNvPr id="95" name="Oval 94"/>
            <p:cNvSpPr/>
            <p:nvPr/>
          </p:nvSpPr>
          <p:spPr>
            <a:xfrm rot="5683259">
              <a:off x="1376745" y="1937981"/>
              <a:ext cx="2170156" cy="2674092"/>
            </a:xfrm>
            <a:prstGeom prst="ellipse">
              <a:avLst/>
            </a:prstGeom>
            <a:gradFill>
              <a:gsLst>
                <a:gs pos="23000">
                  <a:schemeClr val="bg1"/>
                </a:gs>
                <a:gs pos="0">
                  <a:srgbClr val="FF0000"/>
                </a:gs>
              </a:gsLst>
              <a:lin ang="162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 rot="707630">
              <a:off x="3246727" y="2860107"/>
              <a:ext cx="519585" cy="1230003"/>
            </a:xfrm>
            <a:prstGeom prst="ellipse">
              <a:avLst/>
            </a:prstGeom>
            <a:gradFill flip="none" rotWithShape="1">
              <a:gsLst>
                <a:gs pos="51000">
                  <a:schemeClr val="accent2">
                    <a:lumMod val="50000"/>
                  </a:schemeClr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 rot="833095">
              <a:off x="3549341" y="3311313"/>
              <a:ext cx="247525" cy="447456"/>
            </a:xfrm>
            <a:prstGeom prst="ellipse">
              <a:avLst/>
            </a:prstGeom>
            <a:gradFill flip="none" rotWithShape="1">
              <a:gsLst>
                <a:gs pos="42000">
                  <a:schemeClr val="tx1"/>
                </a:gs>
                <a:gs pos="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55" y="4974936"/>
            <a:ext cx="501643" cy="678762"/>
          </a:xfrm>
          <a:prstGeom prst="rect">
            <a:avLst/>
          </a:prstGeom>
        </p:spPr>
      </p:pic>
      <p:sp>
        <p:nvSpPr>
          <p:cNvPr id="93" name="Freeform 92"/>
          <p:cNvSpPr/>
          <p:nvPr/>
        </p:nvSpPr>
        <p:spPr>
          <a:xfrm>
            <a:off x="8511470" y="4974936"/>
            <a:ext cx="693895" cy="660728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9304659" y="4604518"/>
            <a:ext cx="638209" cy="118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reeform 97"/>
          <p:cNvSpPr/>
          <p:nvPr/>
        </p:nvSpPr>
        <p:spPr>
          <a:xfrm rot="10800000">
            <a:off x="8912298" y="4822320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3"/>
          </p:cNvCxnSpPr>
          <p:nvPr/>
        </p:nvCxnSpPr>
        <p:spPr>
          <a:xfrm>
            <a:off x="9819698" y="5314317"/>
            <a:ext cx="1033446" cy="9544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89834">
            <a:off x="9914720" y="5163232"/>
            <a:ext cx="851582" cy="369332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10835726" y="5025405"/>
            <a:ext cx="849100" cy="847760"/>
            <a:chOff x="10332747" y="1918858"/>
            <a:chExt cx="1243168" cy="1241207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reeform 105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 rot="16200000">
              <a:off x="10127650" y="2175992"/>
              <a:ext cx="770686" cy="36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>
                  <a:latin typeface="Futura"/>
                  <a:cs typeface="Futura"/>
                </a:rPr>
                <a:t>State</a:t>
              </a:r>
              <a:endParaRPr lang="en-US" sz="1000" dirty="0">
                <a:latin typeface="Futura"/>
                <a:cs typeface="Futur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53619" y="2799572"/>
              <a:ext cx="670794" cy="36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Futura"/>
                  <a:cs typeface="Futura"/>
                </a:rPr>
                <a:t>Time</a:t>
              </a:r>
              <a:endParaRPr lang="en-US" sz="1000" dirty="0">
                <a:latin typeface="Futura"/>
                <a:cs typeface="Futur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198480">
            <a:off x="2661547" y="1866904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Visual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 rot="589129">
            <a:off x="1714179" y="2878241"/>
            <a:ext cx="851087" cy="307777"/>
          </a:xfrm>
          <a:prstGeom prst="rect">
            <a:avLst/>
          </a:prstGeom>
          <a:solidFill>
            <a:schemeClr val="bg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Futura Medium" charset="0"/>
                <a:ea typeface="Futura Medium" charset="0"/>
                <a:cs typeface="Futura Medium" charset="0"/>
              </a:rPr>
              <a:t>Haptic</a:t>
            </a:r>
            <a:endParaRPr lang="en-US" sz="14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4256" y="6327677"/>
            <a:ext cx="4786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3</a:t>
            </a:r>
            <a:r>
              <a:rPr lang="en-US" sz="1200" dirty="0" smtClean="0"/>
              <a:t>Ellis et al., 2007.</a:t>
            </a:r>
            <a:endParaRPr lang="en-US" sz="12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3520805" y="4253427"/>
            <a:ext cx="3194227" cy="1745062"/>
            <a:chOff x="3520805" y="4253427"/>
            <a:chExt cx="3194227" cy="17450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581" y="4253427"/>
              <a:ext cx="1653217" cy="1745062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6200773" y="4308289"/>
              <a:ext cx="514259" cy="1502096"/>
            </a:xfrm>
            <a:prstGeom prst="can">
              <a:avLst/>
            </a:prstGeom>
            <a:solidFill>
              <a:srgbClr val="FFC000"/>
            </a:solidFill>
            <a:effectLst>
              <a:reflection stA="82000" endPos="1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6023577" y="5527662"/>
              <a:ext cx="306224" cy="306737"/>
            </a:xfrm>
            <a:prstGeom prst="cube">
              <a:avLst/>
            </a:prstGeom>
            <a:solidFill>
              <a:srgbClr val="FFC000"/>
            </a:solidFill>
            <a:effectLst>
              <a:reflection stA="82000" endPos="6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20805" y="5594522"/>
              <a:ext cx="2651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“Micro-affordance</a:t>
              </a:r>
              <a:r>
                <a:rPr lang="en-US" baseline="30000" smtClean="0">
                  <a:latin typeface="Amaranth" charset="0"/>
                  <a:ea typeface="Amaranth" charset="0"/>
                  <a:cs typeface="Amaranth" charset="0"/>
                </a:rPr>
                <a:t>3</a:t>
              </a:r>
              <a:r>
                <a:rPr lang="en-US" smtClean="0">
                  <a:latin typeface="Amaranth" charset="0"/>
                  <a:ea typeface="Amaranth" charset="0"/>
                  <a:cs typeface="Amaranth" charset="0"/>
                </a:rPr>
                <a:t>”</a:t>
              </a:r>
              <a:endParaRPr lang="en-US" dirty="0">
                <a:latin typeface="Amaranth" charset="0"/>
                <a:ea typeface="Amaranth" charset="0"/>
                <a:cs typeface="Amaranth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72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68" grpId="0" animBg="1"/>
      <p:bldP spid="66" grpId="0" animBg="1"/>
      <p:bldP spid="69" grpId="0" animBg="1"/>
      <p:bldP spid="72" grpId="0" animBg="1"/>
      <p:bldP spid="93" grpId="0" animBg="1"/>
      <p:bldP spid="98" grpId="0" animBg="1"/>
      <p:bldP spid="100" grpId="0" animBg="1"/>
      <p:bldP spid="112" grpId="0" animBg="1"/>
      <p:bldP spid="1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32051" y="684642"/>
            <a:ext cx="44581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What should we expect according to MI?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Visual and haptic signals “boost” each other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H1: Fewer switches in the compatible condition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H2: Greater preference for one position over the other in the congruent condition (due to stabilizing influence.)</a:t>
            </a:r>
          </a:p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What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should we expect according to EP / GA theory?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Visual and haptic information “warps” landscape of perception/action states 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H1: Same as above, but evolves over time</a:t>
            </a:r>
          </a:p>
          <a:p>
            <a:pPr marL="742950" lvl="1" indent="-285750">
              <a:buFont typeface="Wingdings" charset="2"/>
              <a:buChar char="à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H2: Some (non-obvious) effect that is different from above, which evolves over time</a:t>
            </a:r>
            <a:endParaRPr lang="en-US" sz="1600" dirty="0" smtClean="0">
              <a:latin typeface="Amaranth" charset="0"/>
              <a:ea typeface="Amaranth" charset="0"/>
              <a:cs typeface="Amaranth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3" y="95677"/>
            <a:ext cx="371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dirty="0" smtClean="0">
                <a:latin typeface="Amaranth" charset="0"/>
                <a:ea typeface="Amaranth" charset="0"/>
                <a:cs typeface="Amaranth" charset="0"/>
              </a:rPr>
              <a:t>Results</a:t>
            </a:r>
            <a:endParaRPr lang="en-US" sz="40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940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the signals “boost” each other?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42" y="368683"/>
            <a:ext cx="2100236" cy="28428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23770" y="3178107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4415" y="3178106"/>
            <a:ext cx="10662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5458" y="788031"/>
            <a:ext cx="8140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Number of Switches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5225" y="-26076"/>
            <a:ext cx="35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Are preferences affected?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325" y="562545"/>
            <a:ext cx="3808321" cy="27621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84325" y="347703"/>
            <a:ext cx="152859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Markov Coefficients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18816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97596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21390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𝝰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00170" y="1851107"/>
            <a:ext cx="23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32555" y="646451"/>
            <a:ext cx="6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𝝱 - </a:t>
            </a:r>
            <a:r>
              <a:rPr lang="en-US"/>
              <a:t>𝝰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206986" y="3186186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51182" y="3186185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57934" y="3176119"/>
            <a:ext cx="9693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035224" y="3176118"/>
            <a:ext cx="10662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Incompatible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93877" y="252808"/>
            <a:ext cx="18192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𝝰 = p (down-to-up)</a:t>
            </a:r>
          </a:p>
          <a:p>
            <a:pPr algn="ctr"/>
            <a:r>
              <a:rPr lang="en-US" sz="1200" dirty="0" smtClean="0"/>
              <a:t>𝝱 </a:t>
            </a:r>
            <a:r>
              <a:rPr lang="en-US" sz="1200" dirty="0"/>
              <a:t>= p </a:t>
            </a:r>
            <a:r>
              <a:rPr lang="en-US" sz="1200" dirty="0" smtClean="0"/>
              <a:t>(up-to-down)</a:t>
            </a:r>
            <a:endParaRPr lang="en-US" sz="12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06916" y="3728297"/>
            <a:ext cx="9460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latin typeface="Amaranth" charset="0"/>
                <a:ea typeface="Amaranth" charset="0"/>
                <a:cs typeface="Amaranth" charset="0"/>
              </a:rPr>
              <a:t>Preference for </a:t>
            </a:r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down position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4305" y="6024667"/>
            <a:ext cx="182880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maranth" charset="0"/>
                <a:ea typeface="Amaranth" charset="0"/>
                <a:cs typeface="Amaranth" charset="0"/>
              </a:rPr>
              <a:t>Time</a:t>
            </a:r>
            <a:endParaRPr lang="en-US" sz="1200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94469" y="4179657"/>
            <a:ext cx="3324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Assumed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that development is 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occurring</a:t>
            </a:r>
            <a:endParaRPr lang="en-US" sz="1400" dirty="0" smtClean="0">
              <a:latin typeface="Amaranth" charset="0"/>
              <a:ea typeface="Amaranth" charset="0"/>
              <a:cs typeface="Amaranth" charset="0"/>
            </a:endParaRP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preferred the “down” orientation</a:t>
            </a:r>
          </a:p>
          <a:p>
            <a:pPr marL="57150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Preference was realized sooner in incongruent condition 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68" y="3554305"/>
            <a:ext cx="3484465" cy="24447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17429" y="646451"/>
            <a:ext cx="1984042" cy="2907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8890853" y="4476725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 flipV="1">
            <a:off x="8890853" y="5421928"/>
            <a:ext cx="285448" cy="285448"/>
          </a:xfrm>
          <a:prstGeom prst="cub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4" grpId="0"/>
      <p:bldP spid="15" grpId="0" animBg="1"/>
      <p:bldP spid="16" grpId="0"/>
      <p:bldP spid="19" grpId="0" animBg="1"/>
      <p:bldP spid="20" grpId="0"/>
      <p:bldP spid="21" grpId="0"/>
      <p:bldP spid="22" grpId="0"/>
      <p:bldP spid="23" grpId="0"/>
      <p:bldP spid="26" grpId="0"/>
      <p:bldP spid="27" grpId="0"/>
      <p:bldP spid="30" grpId="0"/>
      <p:bldP spid="33" grpId="0" animBg="1"/>
      <p:bldP spid="34" grpId="0" animBg="1"/>
      <p:bldP spid="7" grpId="0" animBg="1"/>
      <p:bldP spid="8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81" y="-375484"/>
            <a:ext cx="5865778" cy="5865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50270" y="95677"/>
            <a:ext cx="5441729" cy="522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13" y="-348376"/>
            <a:ext cx="5818909" cy="5818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584" y="95677"/>
            <a:ext cx="29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4000" smtClean="0">
                <a:latin typeface="Amaranth" charset="0"/>
                <a:ea typeface="Amaranth" charset="0"/>
                <a:cs typeface="Amaranth" charset="0"/>
              </a:rPr>
              <a:t>Conclusions</a:t>
            </a:r>
            <a:endParaRPr lang="en-US" sz="40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118" y="684642"/>
            <a:ext cx="680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Multisensory perception is more (or different) than “boosting a signal”.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landscape conception is more appropriate because of what it does </a:t>
            </a:r>
            <a:r>
              <a:rPr lang="en-US" i="1" dirty="0" smtClean="0"/>
              <a:t>not</a:t>
            </a:r>
            <a:r>
              <a:rPr lang="en-US" dirty="0" smtClean="0"/>
              <a:t> assume: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perception </a:t>
            </a:r>
            <a:r>
              <a:rPr lang="en-US" strike="sngStrike" dirty="0"/>
              <a:t>-</a:t>
            </a:r>
            <a:r>
              <a:rPr lang="en-US" strike="sngStrike" dirty="0" smtClean="0"/>
              <a:t> action, stimulus – response </a:t>
            </a:r>
            <a:r>
              <a:rPr lang="en-US" strike="sngStrike" dirty="0" smtClean="0"/>
              <a:t>separate processes</a:t>
            </a:r>
            <a:endParaRPr lang="en-US" strike="sngStrike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trike="sngStrike" dirty="0" smtClean="0"/>
              <a:t>Influence constant over </a:t>
            </a:r>
            <a:r>
              <a:rPr lang="en-US" strike="sngStrike" dirty="0" smtClean="0"/>
              <a:t>time (stationary)</a:t>
            </a:r>
            <a:endParaRPr lang="en-US" strike="sngStrike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4" y="2590063"/>
            <a:ext cx="4432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What does the landscape conception tell us about what is happening with bistable perception?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Change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in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amount of noise in system over time</a:t>
            </a:r>
            <a:endParaRPr lang="en-US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Change in attractor strength over time</a:t>
            </a:r>
            <a:endParaRPr lang="en-US" dirty="0" smtClean="0">
              <a:latin typeface="Amaranth" charset="0"/>
              <a:ea typeface="Amaranth" charset="0"/>
              <a:cs typeface="Amaranth" charset="0"/>
              <a:sym typeface="Wingdings"/>
            </a:endParaRP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Compatibility effects as </a:t>
            </a:r>
            <a:r>
              <a:rPr lang="en-US" i="1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initial conditions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7815943" y="892629"/>
            <a:ext cx="2569028" cy="1752600"/>
          </a:xfrm>
          <a:custGeom>
            <a:avLst/>
            <a:gdLst>
              <a:gd name="connsiteX0" fmla="*/ 0 w 2569028"/>
              <a:gd name="connsiteY0" fmla="*/ 0 h 1752600"/>
              <a:gd name="connsiteX1" fmla="*/ 163286 w 2569028"/>
              <a:gd name="connsiteY1" fmla="*/ 555171 h 1752600"/>
              <a:gd name="connsiteX2" fmla="*/ 413657 w 2569028"/>
              <a:gd name="connsiteY2" fmla="*/ 1240971 h 1752600"/>
              <a:gd name="connsiteX3" fmla="*/ 664028 w 2569028"/>
              <a:gd name="connsiteY3" fmla="*/ 1589314 h 1752600"/>
              <a:gd name="connsiteX4" fmla="*/ 794657 w 2569028"/>
              <a:gd name="connsiteY4" fmla="*/ 1719942 h 1752600"/>
              <a:gd name="connsiteX5" fmla="*/ 936171 w 2569028"/>
              <a:gd name="connsiteY5" fmla="*/ 1752600 h 1752600"/>
              <a:gd name="connsiteX6" fmla="*/ 1023257 w 2569028"/>
              <a:gd name="connsiteY6" fmla="*/ 1719942 h 1752600"/>
              <a:gd name="connsiteX7" fmla="*/ 1121228 w 2569028"/>
              <a:gd name="connsiteY7" fmla="*/ 1621971 h 1752600"/>
              <a:gd name="connsiteX8" fmla="*/ 1240971 w 2569028"/>
              <a:gd name="connsiteY8" fmla="*/ 1524000 h 1752600"/>
              <a:gd name="connsiteX9" fmla="*/ 1338943 w 2569028"/>
              <a:gd name="connsiteY9" fmla="*/ 1491342 h 1752600"/>
              <a:gd name="connsiteX10" fmla="*/ 1404257 w 2569028"/>
              <a:gd name="connsiteY10" fmla="*/ 1480457 h 1752600"/>
              <a:gd name="connsiteX11" fmla="*/ 1491343 w 2569028"/>
              <a:gd name="connsiteY11" fmla="*/ 1502228 h 1752600"/>
              <a:gd name="connsiteX12" fmla="*/ 1611086 w 2569028"/>
              <a:gd name="connsiteY12" fmla="*/ 1567542 h 1752600"/>
              <a:gd name="connsiteX13" fmla="*/ 1698171 w 2569028"/>
              <a:gd name="connsiteY13" fmla="*/ 1632857 h 1752600"/>
              <a:gd name="connsiteX14" fmla="*/ 1774371 w 2569028"/>
              <a:gd name="connsiteY14" fmla="*/ 1665514 h 1752600"/>
              <a:gd name="connsiteX15" fmla="*/ 1850571 w 2569028"/>
              <a:gd name="connsiteY15" fmla="*/ 1676400 h 1752600"/>
              <a:gd name="connsiteX16" fmla="*/ 1948543 w 2569028"/>
              <a:gd name="connsiteY16" fmla="*/ 1600200 h 1752600"/>
              <a:gd name="connsiteX17" fmla="*/ 2068286 w 2569028"/>
              <a:gd name="connsiteY17" fmla="*/ 1458685 h 1752600"/>
              <a:gd name="connsiteX18" fmla="*/ 2253343 w 2569028"/>
              <a:gd name="connsiteY18" fmla="*/ 1132114 h 1752600"/>
              <a:gd name="connsiteX19" fmla="*/ 2362200 w 2569028"/>
              <a:gd name="connsiteY19" fmla="*/ 816428 h 1752600"/>
              <a:gd name="connsiteX20" fmla="*/ 2471057 w 2569028"/>
              <a:gd name="connsiteY20" fmla="*/ 533400 h 1752600"/>
              <a:gd name="connsiteX21" fmla="*/ 2569028 w 2569028"/>
              <a:gd name="connsiteY21" fmla="*/ 141514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569028" h="1752600">
                <a:moveTo>
                  <a:pt x="0" y="0"/>
                </a:moveTo>
                <a:cubicBezTo>
                  <a:pt x="47171" y="174171"/>
                  <a:pt x="94343" y="348343"/>
                  <a:pt x="163286" y="555171"/>
                </a:cubicBezTo>
                <a:cubicBezTo>
                  <a:pt x="232229" y="761999"/>
                  <a:pt x="330200" y="1068614"/>
                  <a:pt x="413657" y="1240971"/>
                </a:cubicBezTo>
                <a:cubicBezTo>
                  <a:pt x="497114" y="1413328"/>
                  <a:pt x="600528" y="1509486"/>
                  <a:pt x="664028" y="1589314"/>
                </a:cubicBezTo>
                <a:cubicBezTo>
                  <a:pt x="727528" y="1669143"/>
                  <a:pt x="749300" y="1692728"/>
                  <a:pt x="794657" y="1719942"/>
                </a:cubicBezTo>
                <a:cubicBezTo>
                  <a:pt x="840014" y="1747156"/>
                  <a:pt x="898071" y="1752600"/>
                  <a:pt x="936171" y="1752600"/>
                </a:cubicBezTo>
                <a:cubicBezTo>
                  <a:pt x="974271" y="1752600"/>
                  <a:pt x="992414" y="1741713"/>
                  <a:pt x="1023257" y="1719942"/>
                </a:cubicBezTo>
                <a:cubicBezTo>
                  <a:pt x="1054100" y="1698171"/>
                  <a:pt x="1084942" y="1654628"/>
                  <a:pt x="1121228" y="1621971"/>
                </a:cubicBezTo>
                <a:cubicBezTo>
                  <a:pt x="1157514" y="1589314"/>
                  <a:pt x="1204685" y="1545772"/>
                  <a:pt x="1240971" y="1524000"/>
                </a:cubicBezTo>
                <a:cubicBezTo>
                  <a:pt x="1277257" y="1502229"/>
                  <a:pt x="1311729" y="1498599"/>
                  <a:pt x="1338943" y="1491342"/>
                </a:cubicBezTo>
                <a:cubicBezTo>
                  <a:pt x="1366157" y="1484085"/>
                  <a:pt x="1378857" y="1478643"/>
                  <a:pt x="1404257" y="1480457"/>
                </a:cubicBezTo>
                <a:cubicBezTo>
                  <a:pt x="1429657" y="1482271"/>
                  <a:pt x="1456871" y="1487714"/>
                  <a:pt x="1491343" y="1502228"/>
                </a:cubicBezTo>
                <a:cubicBezTo>
                  <a:pt x="1525815" y="1516742"/>
                  <a:pt x="1576615" y="1545771"/>
                  <a:pt x="1611086" y="1567542"/>
                </a:cubicBezTo>
                <a:cubicBezTo>
                  <a:pt x="1645557" y="1589313"/>
                  <a:pt x="1670957" y="1616528"/>
                  <a:pt x="1698171" y="1632857"/>
                </a:cubicBezTo>
                <a:cubicBezTo>
                  <a:pt x="1725385" y="1649186"/>
                  <a:pt x="1748971" y="1658257"/>
                  <a:pt x="1774371" y="1665514"/>
                </a:cubicBezTo>
                <a:cubicBezTo>
                  <a:pt x="1799771" y="1672771"/>
                  <a:pt x="1821542" y="1687286"/>
                  <a:pt x="1850571" y="1676400"/>
                </a:cubicBezTo>
                <a:cubicBezTo>
                  <a:pt x="1879600" y="1665514"/>
                  <a:pt x="1912257" y="1636486"/>
                  <a:pt x="1948543" y="1600200"/>
                </a:cubicBezTo>
                <a:cubicBezTo>
                  <a:pt x="1984829" y="1563914"/>
                  <a:pt x="2017486" y="1536699"/>
                  <a:pt x="2068286" y="1458685"/>
                </a:cubicBezTo>
                <a:cubicBezTo>
                  <a:pt x="2119086" y="1380671"/>
                  <a:pt x="2204357" y="1239157"/>
                  <a:pt x="2253343" y="1132114"/>
                </a:cubicBezTo>
                <a:cubicBezTo>
                  <a:pt x="2302329" y="1025071"/>
                  <a:pt x="2325914" y="916214"/>
                  <a:pt x="2362200" y="816428"/>
                </a:cubicBezTo>
                <a:cubicBezTo>
                  <a:pt x="2398486" y="716642"/>
                  <a:pt x="2436586" y="645886"/>
                  <a:pt x="2471057" y="533400"/>
                </a:cubicBezTo>
                <a:cubicBezTo>
                  <a:pt x="2505528" y="420914"/>
                  <a:pt x="2569028" y="141514"/>
                  <a:pt x="2569028" y="141514"/>
                </a:cubicBezTo>
              </a:path>
            </a:pathLst>
          </a:cu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7772400" y="936171"/>
            <a:ext cx="2841171" cy="1951434"/>
          </a:xfrm>
          <a:custGeom>
            <a:avLst/>
            <a:gdLst>
              <a:gd name="connsiteX0" fmla="*/ 0 w 2841171"/>
              <a:gd name="connsiteY0" fmla="*/ 0 h 1951434"/>
              <a:gd name="connsiteX1" fmla="*/ 65314 w 2841171"/>
              <a:gd name="connsiteY1" fmla="*/ 206829 h 1951434"/>
              <a:gd name="connsiteX2" fmla="*/ 141514 w 2841171"/>
              <a:gd name="connsiteY2" fmla="*/ 544286 h 1951434"/>
              <a:gd name="connsiteX3" fmla="*/ 261257 w 2841171"/>
              <a:gd name="connsiteY3" fmla="*/ 881743 h 1951434"/>
              <a:gd name="connsiteX4" fmla="*/ 402771 w 2841171"/>
              <a:gd name="connsiteY4" fmla="*/ 1219200 h 1951434"/>
              <a:gd name="connsiteX5" fmla="*/ 555171 w 2841171"/>
              <a:gd name="connsiteY5" fmla="*/ 1491343 h 1951434"/>
              <a:gd name="connsiteX6" fmla="*/ 718457 w 2841171"/>
              <a:gd name="connsiteY6" fmla="*/ 1709058 h 1951434"/>
              <a:gd name="connsiteX7" fmla="*/ 892629 w 2841171"/>
              <a:gd name="connsiteY7" fmla="*/ 1915886 h 1951434"/>
              <a:gd name="connsiteX8" fmla="*/ 1001486 w 2841171"/>
              <a:gd name="connsiteY8" fmla="*/ 1948543 h 1951434"/>
              <a:gd name="connsiteX9" fmla="*/ 1110343 w 2841171"/>
              <a:gd name="connsiteY9" fmla="*/ 1883229 h 1951434"/>
              <a:gd name="connsiteX10" fmla="*/ 1251857 w 2841171"/>
              <a:gd name="connsiteY10" fmla="*/ 1741715 h 1951434"/>
              <a:gd name="connsiteX11" fmla="*/ 1349829 w 2841171"/>
              <a:gd name="connsiteY11" fmla="*/ 1676400 h 1951434"/>
              <a:gd name="connsiteX12" fmla="*/ 1426029 w 2841171"/>
              <a:gd name="connsiteY12" fmla="*/ 1643743 h 1951434"/>
              <a:gd name="connsiteX13" fmla="*/ 1502229 w 2841171"/>
              <a:gd name="connsiteY13" fmla="*/ 1654629 h 1951434"/>
              <a:gd name="connsiteX14" fmla="*/ 1600200 w 2841171"/>
              <a:gd name="connsiteY14" fmla="*/ 1687286 h 1951434"/>
              <a:gd name="connsiteX15" fmla="*/ 1687286 w 2841171"/>
              <a:gd name="connsiteY15" fmla="*/ 1785258 h 1951434"/>
              <a:gd name="connsiteX16" fmla="*/ 1763486 w 2841171"/>
              <a:gd name="connsiteY16" fmla="*/ 1861458 h 1951434"/>
              <a:gd name="connsiteX17" fmla="*/ 1883229 w 2841171"/>
              <a:gd name="connsiteY17" fmla="*/ 1894115 h 1951434"/>
              <a:gd name="connsiteX18" fmla="*/ 1981200 w 2841171"/>
              <a:gd name="connsiteY18" fmla="*/ 1926772 h 1951434"/>
              <a:gd name="connsiteX19" fmla="*/ 2079171 w 2841171"/>
              <a:gd name="connsiteY19" fmla="*/ 1839686 h 1951434"/>
              <a:gd name="connsiteX20" fmla="*/ 2209800 w 2841171"/>
              <a:gd name="connsiteY20" fmla="*/ 1730829 h 1951434"/>
              <a:gd name="connsiteX21" fmla="*/ 2286000 w 2841171"/>
              <a:gd name="connsiteY21" fmla="*/ 1589315 h 1951434"/>
              <a:gd name="connsiteX22" fmla="*/ 2449286 w 2841171"/>
              <a:gd name="connsiteY22" fmla="*/ 1284515 h 1951434"/>
              <a:gd name="connsiteX23" fmla="*/ 2645229 w 2841171"/>
              <a:gd name="connsiteY23" fmla="*/ 838200 h 1951434"/>
              <a:gd name="connsiteX24" fmla="*/ 2743200 w 2841171"/>
              <a:gd name="connsiteY24" fmla="*/ 566058 h 1951434"/>
              <a:gd name="connsiteX25" fmla="*/ 2841171 w 2841171"/>
              <a:gd name="connsiteY25" fmla="*/ 359229 h 195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41171" h="1951434">
                <a:moveTo>
                  <a:pt x="0" y="0"/>
                </a:moveTo>
                <a:cubicBezTo>
                  <a:pt x="20864" y="58057"/>
                  <a:pt x="41728" y="116115"/>
                  <a:pt x="65314" y="206829"/>
                </a:cubicBezTo>
                <a:cubicBezTo>
                  <a:pt x="88900" y="297543"/>
                  <a:pt x="108857" y="431800"/>
                  <a:pt x="141514" y="544286"/>
                </a:cubicBezTo>
                <a:cubicBezTo>
                  <a:pt x="174171" y="656772"/>
                  <a:pt x="217714" y="769257"/>
                  <a:pt x="261257" y="881743"/>
                </a:cubicBezTo>
                <a:cubicBezTo>
                  <a:pt x="304800" y="994229"/>
                  <a:pt x="353785" y="1117600"/>
                  <a:pt x="402771" y="1219200"/>
                </a:cubicBezTo>
                <a:cubicBezTo>
                  <a:pt x="451757" y="1320800"/>
                  <a:pt x="502557" y="1409700"/>
                  <a:pt x="555171" y="1491343"/>
                </a:cubicBezTo>
                <a:cubicBezTo>
                  <a:pt x="607785" y="1572986"/>
                  <a:pt x="662214" y="1638301"/>
                  <a:pt x="718457" y="1709058"/>
                </a:cubicBezTo>
                <a:cubicBezTo>
                  <a:pt x="774700" y="1779815"/>
                  <a:pt x="845458" y="1875972"/>
                  <a:pt x="892629" y="1915886"/>
                </a:cubicBezTo>
                <a:cubicBezTo>
                  <a:pt x="939801" y="1955800"/>
                  <a:pt x="965200" y="1953986"/>
                  <a:pt x="1001486" y="1948543"/>
                </a:cubicBezTo>
                <a:cubicBezTo>
                  <a:pt x="1037772" y="1943100"/>
                  <a:pt x="1068615" y="1917700"/>
                  <a:pt x="1110343" y="1883229"/>
                </a:cubicBezTo>
                <a:cubicBezTo>
                  <a:pt x="1152071" y="1848758"/>
                  <a:pt x="1211943" y="1776187"/>
                  <a:pt x="1251857" y="1741715"/>
                </a:cubicBezTo>
                <a:cubicBezTo>
                  <a:pt x="1291771" y="1707243"/>
                  <a:pt x="1320800" y="1692729"/>
                  <a:pt x="1349829" y="1676400"/>
                </a:cubicBezTo>
                <a:cubicBezTo>
                  <a:pt x="1378858" y="1660071"/>
                  <a:pt x="1400629" y="1647371"/>
                  <a:pt x="1426029" y="1643743"/>
                </a:cubicBezTo>
                <a:cubicBezTo>
                  <a:pt x="1451429" y="1640115"/>
                  <a:pt x="1473201" y="1647372"/>
                  <a:pt x="1502229" y="1654629"/>
                </a:cubicBezTo>
                <a:cubicBezTo>
                  <a:pt x="1531257" y="1661886"/>
                  <a:pt x="1569357" y="1665515"/>
                  <a:pt x="1600200" y="1687286"/>
                </a:cubicBezTo>
                <a:cubicBezTo>
                  <a:pt x="1631043" y="1709057"/>
                  <a:pt x="1660072" y="1756229"/>
                  <a:pt x="1687286" y="1785258"/>
                </a:cubicBezTo>
                <a:cubicBezTo>
                  <a:pt x="1714500" y="1814287"/>
                  <a:pt x="1730829" y="1843315"/>
                  <a:pt x="1763486" y="1861458"/>
                </a:cubicBezTo>
                <a:cubicBezTo>
                  <a:pt x="1796143" y="1879601"/>
                  <a:pt x="1846943" y="1883229"/>
                  <a:pt x="1883229" y="1894115"/>
                </a:cubicBezTo>
                <a:cubicBezTo>
                  <a:pt x="1919515" y="1905001"/>
                  <a:pt x="1948543" y="1935844"/>
                  <a:pt x="1981200" y="1926772"/>
                </a:cubicBezTo>
                <a:cubicBezTo>
                  <a:pt x="2013857" y="1917700"/>
                  <a:pt x="2041071" y="1872343"/>
                  <a:pt x="2079171" y="1839686"/>
                </a:cubicBezTo>
                <a:cubicBezTo>
                  <a:pt x="2117271" y="1807029"/>
                  <a:pt x="2175329" y="1772557"/>
                  <a:pt x="2209800" y="1730829"/>
                </a:cubicBezTo>
                <a:cubicBezTo>
                  <a:pt x="2244271" y="1689101"/>
                  <a:pt x="2286000" y="1589315"/>
                  <a:pt x="2286000" y="1589315"/>
                </a:cubicBezTo>
                <a:cubicBezTo>
                  <a:pt x="2325914" y="1514929"/>
                  <a:pt x="2389415" y="1409701"/>
                  <a:pt x="2449286" y="1284515"/>
                </a:cubicBezTo>
                <a:cubicBezTo>
                  <a:pt x="2509158" y="1159329"/>
                  <a:pt x="2596243" y="957943"/>
                  <a:pt x="2645229" y="838200"/>
                </a:cubicBezTo>
                <a:cubicBezTo>
                  <a:pt x="2694215" y="718457"/>
                  <a:pt x="2710543" y="645887"/>
                  <a:pt x="2743200" y="566058"/>
                </a:cubicBezTo>
                <a:cubicBezTo>
                  <a:pt x="2775857" y="486230"/>
                  <a:pt x="2841171" y="359229"/>
                  <a:pt x="2841171" y="359229"/>
                </a:cubicBezTo>
              </a:path>
            </a:pathLst>
          </a:custGeom>
          <a:noFill/>
          <a:ln w="698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728857" y="957943"/>
            <a:ext cx="3091543" cy="2237189"/>
          </a:xfrm>
          <a:custGeom>
            <a:avLst/>
            <a:gdLst>
              <a:gd name="connsiteX0" fmla="*/ 0 w 3091543"/>
              <a:gd name="connsiteY0" fmla="*/ 0 h 2237189"/>
              <a:gd name="connsiteX1" fmla="*/ 54429 w 3091543"/>
              <a:gd name="connsiteY1" fmla="*/ 413657 h 2237189"/>
              <a:gd name="connsiteX2" fmla="*/ 195943 w 3091543"/>
              <a:gd name="connsiteY2" fmla="*/ 816428 h 2237189"/>
              <a:gd name="connsiteX3" fmla="*/ 381000 w 3091543"/>
              <a:gd name="connsiteY3" fmla="*/ 1371600 h 2237189"/>
              <a:gd name="connsiteX4" fmla="*/ 631372 w 3091543"/>
              <a:gd name="connsiteY4" fmla="*/ 1730828 h 2237189"/>
              <a:gd name="connsiteX5" fmla="*/ 827314 w 3091543"/>
              <a:gd name="connsiteY5" fmla="*/ 1948543 h 2237189"/>
              <a:gd name="connsiteX6" fmla="*/ 968829 w 3091543"/>
              <a:gd name="connsiteY6" fmla="*/ 2100943 h 2237189"/>
              <a:gd name="connsiteX7" fmla="*/ 1077686 w 3091543"/>
              <a:gd name="connsiteY7" fmla="*/ 2155371 h 2237189"/>
              <a:gd name="connsiteX8" fmla="*/ 1110343 w 3091543"/>
              <a:gd name="connsiteY8" fmla="*/ 2155371 h 2237189"/>
              <a:gd name="connsiteX9" fmla="*/ 1262743 w 3091543"/>
              <a:gd name="connsiteY9" fmla="*/ 2068286 h 2237189"/>
              <a:gd name="connsiteX10" fmla="*/ 1415143 w 3091543"/>
              <a:gd name="connsiteY10" fmla="*/ 1926771 h 2237189"/>
              <a:gd name="connsiteX11" fmla="*/ 1524000 w 3091543"/>
              <a:gd name="connsiteY11" fmla="*/ 1905000 h 2237189"/>
              <a:gd name="connsiteX12" fmla="*/ 1621972 w 3091543"/>
              <a:gd name="connsiteY12" fmla="*/ 1905000 h 2237189"/>
              <a:gd name="connsiteX13" fmla="*/ 1687286 w 3091543"/>
              <a:gd name="connsiteY13" fmla="*/ 1937657 h 2237189"/>
              <a:gd name="connsiteX14" fmla="*/ 1807029 w 3091543"/>
              <a:gd name="connsiteY14" fmla="*/ 2046514 h 2237189"/>
              <a:gd name="connsiteX15" fmla="*/ 1970314 w 3091543"/>
              <a:gd name="connsiteY15" fmla="*/ 2177143 h 2237189"/>
              <a:gd name="connsiteX16" fmla="*/ 2090057 w 3091543"/>
              <a:gd name="connsiteY16" fmla="*/ 2231571 h 2237189"/>
              <a:gd name="connsiteX17" fmla="*/ 2209800 w 3091543"/>
              <a:gd name="connsiteY17" fmla="*/ 2220686 h 2237189"/>
              <a:gd name="connsiteX18" fmla="*/ 2318657 w 3091543"/>
              <a:gd name="connsiteY18" fmla="*/ 2100943 h 2237189"/>
              <a:gd name="connsiteX19" fmla="*/ 2492829 w 3091543"/>
              <a:gd name="connsiteY19" fmla="*/ 1828800 h 2237189"/>
              <a:gd name="connsiteX20" fmla="*/ 2710543 w 3091543"/>
              <a:gd name="connsiteY20" fmla="*/ 1415143 h 2237189"/>
              <a:gd name="connsiteX21" fmla="*/ 2797629 w 3091543"/>
              <a:gd name="connsiteY21" fmla="*/ 1132114 h 2237189"/>
              <a:gd name="connsiteX22" fmla="*/ 2993572 w 3091543"/>
              <a:gd name="connsiteY22" fmla="*/ 827314 h 2237189"/>
              <a:gd name="connsiteX23" fmla="*/ 3091543 w 3091543"/>
              <a:gd name="connsiteY23" fmla="*/ 522514 h 223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91543" h="2237189">
                <a:moveTo>
                  <a:pt x="0" y="0"/>
                </a:moveTo>
                <a:cubicBezTo>
                  <a:pt x="10886" y="138793"/>
                  <a:pt x="21772" y="277586"/>
                  <a:pt x="54429" y="413657"/>
                </a:cubicBezTo>
                <a:cubicBezTo>
                  <a:pt x="87086" y="549728"/>
                  <a:pt x="141515" y="656771"/>
                  <a:pt x="195943" y="816428"/>
                </a:cubicBezTo>
                <a:cubicBezTo>
                  <a:pt x="250371" y="976085"/>
                  <a:pt x="308429" y="1219200"/>
                  <a:pt x="381000" y="1371600"/>
                </a:cubicBezTo>
                <a:cubicBezTo>
                  <a:pt x="453571" y="1524000"/>
                  <a:pt x="556986" y="1634671"/>
                  <a:pt x="631372" y="1730828"/>
                </a:cubicBezTo>
                <a:cubicBezTo>
                  <a:pt x="705758" y="1826985"/>
                  <a:pt x="771071" y="1886857"/>
                  <a:pt x="827314" y="1948543"/>
                </a:cubicBezTo>
                <a:cubicBezTo>
                  <a:pt x="883557" y="2010229"/>
                  <a:pt x="927100" y="2066472"/>
                  <a:pt x="968829" y="2100943"/>
                </a:cubicBezTo>
                <a:cubicBezTo>
                  <a:pt x="1010558" y="2135414"/>
                  <a:pt x="1054100" y="2146300"/>
                  <a:pt x="1077686" y="2155371"/>
                </a:cubicBezTo>
                <a:cubicBezTo>
                  <a:pt x="1101272" y="2164442"/>
                  <a:pt x="1079500" y="2169885"/>
                  <a:pt x="1110343" y="2155371"/>
                </a:cubicBezTo>
                <a:cubicBezTo>
                  <a:pt x="1141186" y="2140857"/>
                  <a:pt x="1211943" y="2106386"/>
                  <a:pt x="1262743" y="2068286"/>
                </a:cubicBezTo>
                <a:cubicBezTo>
                  <a:pt x="1313543" y="2030186"/>
                  <a:pt x="1371600" y="1953985"/>
                  <a:pt x="1415143" y="1926771"/>
                </a:cubicBezTo>
                <a:cubicBezTo>
                  <a:pt x="1458686" y="1899557"/>
                  <a:pt x="1489529" y="1908628"/>
                  <a:pt x="1524000" y="1905000"/>
                </a:cubicBezTo>
                <a:cubicBezTo>
                  <a:pt x="1558471" y="1901372"/>
                  <a:pt x="1594758" y="1899557"/>
                  <a:pt x="1621972" y="1905000"/>
                </a:cubicBezTo>
                <a:cubicBezTo>
                  <a:pt x="1649186" y="1910443"/>
                  <a:pt x="1656443" y="1914071"/>
                  <a:pt x="1687286" y="1937657"/>
                </a:cubicBezTo>
                <a:cubicBezTo>
                  <a:pt x="1718129" y="1961243"/>
                  <a:pt x="1759858" y="2006600"/>
                  <a:pt x="1807029" y="2046514"/>
                </a:cubicBezTo>
                <a:cubicBezTo>
                  <a:pt x="1854200" y="2086428"/>
                  <a:pt x="1923143" y="2146300"/>
                  <a:pt x="1970314" y="2177143"/>
                </a:cubicBezTo>
                <a:cubicBezTo>
                  <a:pt x="2017485" y="2207986"/>
                  <a:pt x="2050143" y="2224314"/>
                  <a:pt x="2090057" y="2231571"/>
                </a:cubicBezTo>
                <a:cubicBezTo>
                  <a:pt x="2129971" y="2238828"/>
                  <a:pt x="2171700" y="2242457"/>
                  <a:pt x="2209800" y="2220686"/>
                </a:cubicBezTo>
                <a:cubicBezTo>
                  <a:pt x="2247900" y="2198915"/>
                  <a:pt x="2271486" y="2166257"/>
                  <a:pt x="2318657" y="2100943"/>
                </a:cubicBezTo>
                <a:cubicBezTo>
                  <a:pt x="2365828" y="2035629"/>
                  <a:pt x="2427515" y="1943100"/>
                  <a:pt x="2492829" y="1828800"/>
                </a:cubicBezTo>
                <a:cubicBezTo>
                  <a:pt x="2558143" y="1714500"/>
                  <a:pt x="2659743" y="1531257"/>
                  <a:pt x="2710543" y="1415143"/>
                </a:cubicBezTo>
                <a:cubicBezTo>
                  <a:pt x="2761343" y="1299029"/>
                  <a:pt x="2750458" y="1230085"/>
                  <a:pt x="2797629" y="1132114"/>
                </a:cubicBezTo>
                <a:cubicBezTo>
                  <a:pt x="2844800" y="1034143"/>
                  <a:pt x="2944586" y="928914"/>
                  <a:pt x="2993572" y="827314"/>
                </a:cubicBezTo>
                <a:cubicBezTo>
                  <a:pt x="3042558" y="725714"/>
                  <a:pt x="3091543" y="522514"/>
                  <a:pt x="3091543" y="522514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750629" y="1012371"/>
            <a:ext cx="3374974" cy="2710694"/>
          </a:xfrm>
          <a:custGeom>
            <a:avLst/>
            <a:gdLst>
              <a:gd name="connsiteX0" fmla="*/ 0 w 3374974"/>
              <a:gd name="connsiteY0" fmla="*/ 0 h 2710694"/>
              <a:gd name="connsiteX1" fmla="*/ 43542 w 3374974"/>
              <a:gd name="connsiteY1" fmla="*/ 381000 h 2710694"/>
              <a:gd name="connsiteX2" fmla="*/ 239485 w 3374974"/>
              <a:gd name="connsiteY2" fmla="*/ 762000 h 2710694"/>
              <a:gd name="connsiteX3" fmla="*/ 359228 w 3374974"/>
              <a:gd name="connsiteY3" fmla="*/ 1219200 h 2710694"/>
              <a:gd name="connsiteX4" fmla="*/ 533400 w 3374974"/>
              <a:gd name="connsiteY4" fmla="*/ 1524000 h 2710694"/>
              <a:gd name="connsiteX5" fmla="*/ 794657 w 3374974"/>
              <a:gd name="connsiteY5" fmla="*/ 2035629 h 2710694"/>
              <a:gd name="connsiteX6" fmla="*/ 990600 w 3374974"/>
              <a:gd name="connsiteY6" fmla="*/ 2253343 h 2710694"/>
              <a:gd name="connsiteX7" fmla="*/ 1197428 w 3374974"/>
              <a:gd name="connsiteY7" fmla="*/ 2329543 h 2710694"/>
              <a:gd name="connsiteX8" fmla="*/ 1317171 w 3374974"/>
              <a:gd name="connsiteY8" fmla="*/ 2307772 h 2710694"/>
              <a:gd name="connsiteX9" fmla="*/ 1447800 w 3374974"/>
              <a:gd name="connsiteY9" fmla="*/ 2188029 h 2710694"/>
              <a:gd name="connsiteX10" fmla="*/ 1611085 w 3374974"/>
              <a:gd name="connsiteY10" fmla="*/ 2133600 h 2710694"/>
              <a:gd name="connsiteX11" fmla="*/ 1752600 w 3374974"/>
              <a:gd name="connsiteY11" fmla="*/ 2133600 h 2710694"/>
              <a:gd name="connsiteX12" fmla="*/ 1872342 w 3374974"/>
              <a:gd name="connsiteY12" fmla="*/ 2198915 h 2710694"/>
              <a:gd name="connsiteX13" fmla="*/ 2002971 w 3374974"/>
              <a:gd name="connsiteY13" fmla="*/ 2307772 h 2710694"/>
              <a:gd name="connsiteX14" fmla="*/ 2068285 w 3374974"/>
              <a:gd name="connsiteY14" fmla="*/ 2394858 h 2710694"/>
              <a:gd name="connsiteX15" fmla="*/ 2188028 w 3374974"/>
              <a:gd name="connsiteY15" fmla="*/ 2525486 h 2710694"/>
              <a:gd name="connsiteX16" fmla="*/ 2373085 w 3374974"/>
              <a:gd name="connsiteY16" fmla="*/ 2667000 h 2710694"/>
              <a:gd name="connsiteX17" fmla="*/ 2481942 w 3374974"/>
              <a:gd name="connsiteY17" fmla="*/ 2710543 h 2710694"/>
              <a:gd name="connsiteX18" fmla="*/ 2667000 w 3374974"/>
              <a:gd name="connsiteY18" fmla="*/ 2656115 h 2710694"/>
              <a:gd name="connsiteX19" fmla="*/ 2764971 w 3374974"/>
              <a:gd name="connsiteY19" fmla="*/ 2525486 h 2710694"/>
              <a:gd name="connsiteX20" fmla="*/ 2852057 w 3374974"/>
              <a:gd name="connsiteY20" fmla="*/ 2296886 h 2710694"/>
              <a:gd name="connsiteX21" fmla="*/ 3015342 w 3374974"/>
              <a:gd name="connsiteY21" fmla="*/ 1981200 h 2710694"/>
              <a:gd name="connsiteX22" fmla="*/ 3167742 w 3374974"/>
              <a:gd name="connsiteY22" fmla="*/ 1524000 h 2710694"/>
              <a:gd name="connsiteX23" fmla="*/ 3287485 w 3374974"/>
              <a:gd name="connsiteY23" fmla="*/ 1175658 h 2710694"/>
              <a:gd name="connsiteX24" fmla="*/ 3363685 w 3374974"/>
              <a:gd name="connsiteY24" fmla="*/ 892629 h 2710694"/>
              <a:gd name="connsiteX25" fmla="*/ 3374571 w 3374974"/>
              <a:gd name="connsiteY25" fmla="*/ 859972 h 271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74974" h="2710694">
                <a:moveTo>
                  <a:pt x="0" y="0"/>
                </a:moveTo>
                <a:cubicBezTo>
                  <a:pt x="1814" y="127000"/>
                  <a:pt x="3628" y="254000"/>
                  <a:pt x="43542" y="381000"/>
                </a:cubicBezTo>
                <a:cubicBezTo>
                  <a:pt x="83456" y="508000"/>
                  <a:pt x="186871" y="622300"/>
                  <a:pt x="239485" y="762000"/>
                </a:cubicBezTo>
                <a:cubicBezTo>
                  <a:pt x="292099" y="901700"/>
                  <a:pt x="310242" y="1092200"/>
                  <a:pt x="359228" y="1219200"/>
                </a:cubicBezTo>
                <a:cubicBezTo>
                  <a:pt x="408214" y="1346200"/>
                  <a:pt x="460828" y="1387928"/>
                  <a:pt x="533400" y="1524000"/>
                </a:cubicBezTo>
                <a:cubicBezTo>
                  <a:pt x="605972" y="1660072"/>
                  <a:pt x="718457" y="1914072"/>
                  <a:pt x="794657" y="2035629"/>
                </a:cubicBezTo>
                <a:cubicBezTo>
                  <a:pt x="870857" y="2157186"/>
                  <a:pt x="923472" y="2204357"/>
                  <a:pt x="990600" y="2253343"/>
                </a:cubicBezTo>
                <a:cubicBezTo>
                  <a:pt x="1057728" y="2302329"/>
                  <a:pt x="1143000" y="2320472"/>
                  <a:pt x="1197428" y="2329543"/>
                </a:cubicBezTo>
                <a:cubicBezTo>
                  <a:pt x="1251857" y="2338615"/>
                  <a:pt x="1275443" y="2331358"/>
                  <a:pt x="1317171" y="2307772"/>
                </a:cubicBezTo>
                <a:cubicBezTo>
                  <a:pt x="1358899" y="2284186"/>
                  <a:pt x="1398814" y="2217058"/>
                  <a:pt x="1447800" y="2188029"/>
                </a:cubicBezTo>
                <a:cubicBezTo>
                  <a:pt x="1496786" y="2159000"/>
                  <a:pt x="1560285" y="2142671"/>
                  <a:pt x="1611085" y="2133600"/>
                </a:cubicBezTo>
                <a:cubicBezTo>
                  <a:pt x="1661885" y="2124529"/>
                  <a:pt x="1709057" y="2122714"/>
                  <a:pt x="1752600" y="2133600"/>
                </a:cubicBezTo>
                <a:cubicBezTo>
                  <a:pt x="1796143" y="2144486"/>
                  <a:pt x="1830614" y="2169886"/>
                  <a:pt x="1872342" y="2198915"/>
                </a:cubicBezTo>
                <a:cubicBezTo>
                  <a:pt x="1914071" y="2227944"/>
                  <a:pt x="1970314" y="2275115"/>
                  <a:pt x="2002971" y="2307772"/>
                </a:cubicBezTo>
                <a:cubicBezTo>
                  <a:pt x="2035628" y="2340429"/>
                  <a:pt x="2037442" y="2358572"/>
                  <a:pt x="2068285" y="2394858"/>
                </a:cubicBezTo>
                <a:cubicBezTo>
                  <a:pt x="2099128" y="2431144"/>
                  <a:pt x="2137228" y="2480129"/>
                  <a:pt x="2188028" y="2525486"/>
                </a:cubicBezTo>
                <a:cubicBezTo>
                  <a:pt x="2238828" y="2570843"/>
                  <a:pt x="2324099" y="2636157"/>
                  <a:pt x="2373085" y="2667000"/>
                </a:cubicBezTo>
                <a:cubicBezTo>
                  <a:pt x="2422071" y="2697843"/>
                  <a:pt x="2432956" y="2712357"/>
                  <a:pt x="2481942" y="2710543"/>
                </a:cubicBezTo>
                <a:cubicBezTo>
                  <a:pt x="2530928" y="2708729"/>
                  <a:pt x="2619829" y="2686958"/>
                  <a:pt x="2667000" y="2656115"/>
                </a:cubicBezTo>
                <a:cubicBezTo>
                  <a:pt x="2714171" y="2625272"/>
                  <a:pt x="2734128" y="2585358"/>
                  <a:pt x="2764971" y="2525486"/>
                </a:cubicBezTo>
                <a:cubicBezTo>
                  <a:pt x="2795814" y="2465615"/>
                  <a:pt x="2810329" y="2387600"/>
                  <a:pt x="2852057" y="2296886"/>
                </a:cubicBezTo>
                <a:cubicBezTo>
                  <a:pt x="2893785" y="2206172"/>
                  <a:pt x="2962728" y="2110014"/>
                  <a:pt x="3015342" y="1981200"/>
                </a:cubicBezTo>
                <a:cubicBezTo>
                  <a:pt x="3067956" y="1852386"/>
                  <a:pt x="3122385" y="1658257"/>
                  <a:pt x="3167742" y="1524000"/>
                </a:cubicBezTo>
                <a:cubicBezTo>
                  <a:pt x="3213099" y="1389743"/>
                  <a:pt x="3254828" y="1280886"/>
                  <a:pt x="3287485" y="1175658"/>
                </a:cubicBezTo>
                <a:cubicBezTo>
                  <a:pt x="3320142" y="1070430"/>
                  <a:pt x="3349171" y="945243"/>
                  <a:pt x="3363685" y="892629"/>
                </a:cubicBezTo>
                <a:cubicBezTo>
                  <a:pt x="3378199" y="840015"/>
                  <a:pt x="3374571" y="859972"/>
                  <a:pt x="3374571" y="859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598229" y="1012371"/>
            <a:ext cx="3940628" cy="3167994"/>
          </a:xfrm>
          <a:custGeom>
            <a:avLst/>
            <a:gdLst>
              <a:gd name="connsiteX0" fmla="*/ 0 w 3940628"/>
              <a:gd name="connsiteY0" fmla="*/ 0 h 3167994"/>
              <a:gd name="connsiteX1" fmla="*/ 141514 w 3940628"/>
              <a:gd name="connsiteY1" fmla="*/ 424543 h 3167994"/>
              <a:gd name="connsiteX2" fmla="*/ 293914 w 3940628"/>
              <a:gd name="connsiteY2" fmla="*/ 914400 h 3167994"/>
              <a:gd name="connsiteX3" fmla="*/ 533400 w 3940628"/>
              <a:gd name="connsiteY3" fmla="*/ 1491343 h 3167994"/>
              <a:gd name="connsiteX4" fmla="*/ 729342 w 3940628"/>
              <a:gd name="connsiteY4" fmla="*/ 1915886 h 3167994"/>
              <a:gd name="connsiteX5" fmla="*/ 1012371 w 3940628"/>
              <a:gd name="connsiteY5" fmla="*/ 2275115 h 3167994"/>
              <a:gd name="connsiteX6" fmla="*/ 1208314 w 3940628"/>
              <a:gd name="connsiteY6" fmla="*/ 2525486 h 3167994"/>
              <a:gd name="connsiteX7" fmla="*/ 1480457 w 3940628"/>
              <a:gd name="connsiteY7" fmla="*/ 2601686 h 3167994"/>
              <a:gd name="connsiteX8" fmla="*/ 1676400 w 3940628"/>
              <a:gd name="connsiteY8" fmla="*/ 2558143 h 3167994"/>
              <a:gd name="connsiteX9" fmla="*/ 1839685 w 3940628"/>
              <a:gd name="connsiteY9" fmla="*/ 2503715 h 3167994"/>
              <a:gd name="connsiteX10" fmla="*/ 1970314 w 3940628"/>
              <a:gd name="connsiteY10" fmla="*/ 2471058 h 3167994"/>
              <a:gd name="connsiteX11" fmla="*/ 2100942 w 3940628"/>
              <a:gd name="connsiteY11" fmla="*/ 2492829 h 3167994"/>
              <a:gd name="connsiteX12" fmla="*/ 2177142 w 3940628"/>
              <a:gd name="connsiteY12" fmla="*/ 2579915 h 3167994"/>
              <a:gd name="connsiteX13" fmla="*/ 2416628 w 3940628"/>
              <a:gd name="connsiteY13" fmla="*/ 2786743 h 3167994"/>
              <a:gd name="connsiteX14" fmla="*/ 2547257 w 3940628"/>
              <a:gd name="connsiteY14" fmla="*/ 2939143 h 3167994"/>
              <a:gd name="connsiteX15" fmla="*/ 2677885 w 3940628"/>
              <a:gd name="connsiteY15" fmla="*/ 3080658 h 3167994"/>
              <a:gd name="connsiteX16" fmla="*/ 2852057 w 3940628"/>
              <a:gd name="connsiteY16" fmla="*/ 3167743 h 3167994"/>
              <a:gd name="connsiteX17" fmla="*/ 3015342 w 3940628"/>
              <a:gd name="connsiteY17" fmla="*/ 3102429 h 3167994"/>
              <a:gd name="connsiteX18" fmla="*/ 3211285 w 3940628"/>
              <a:gd name="connsiteY18" fmla="*/ 2971800 h 3167994"/>
              <a:gd name="connsiteX19" fmla="*/ 3429000 w 3940628"/>
              <a:gd name="connsiteY19" fmla="*/ 2721429 h 3167994"/>
              <a:gd name="connsiteX20" fmla="*/ 3635828 w 3940628"/>
              <a:gd name="connsiteY20" fmla="*/ 2318658 h 3167994"/>
              <a:gd name="connsiteX21" fmla="*/ 3810000 w 3940628"/>
              <a:gd name="connsiteY21" fmla="*/ 1959429 h 3167994"/>
              <a:gd name="connsiteX22" fmla="*/ 3940628 w 3940628"/>
              <a:gd name="connsiteY22" fmla="*/ 1621972 h 316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40628" h="3167994">
                <a:moveTo>
                  <a:pt x="0" y="0"/>
                </a:moveTo>
                <a:cubicBezTo>
                  <a:pt x="46264" y="136071"/>
                  <a:pt x="92528" y="272143"/>
                  <a:pt x="141514" y="424543"/>
                </a:cubicBezTo>
                <a:cubicBezTo>
                  <a:pt x="190500" y="576943"/>
                  <a:pt x="228600" y="736600"/>
                  <a:pt x="293914" y="914400"/>
                </a:cubicBezTo>
                <a:cubicBezTo>
                  <a:pt x="359228" y="1092200"/>
                  <a:pt x="460829" y="1324429"/>
                  <a:pt x="533400" y="1491343"/>
                </a:cubicBezTo>
                <a:cubicBezTo>
                  <a:pt x="605971" y="1658257"/>
                  <a:pt x="649514" y="1785257"/>
                  <a:pt x="729342" y="1915886"/>
                </a:cubicBezTo>
                <a:cubicBezTo>
                  <a:pt x="809171" y="2046515"/>
                  <a:pt x="1012371" y="2275115"/>
                  <a:pt x="1012371" y="2275115"/>
                </a:cubicBezTo>
                <a:cubicBezTo>
                  <a:pt x="1092200" y="2376715"/>
                  <a:pt x="1130300" y="2471058"/>
                  <a:pt x="1208314" y="2525486"/>
                </a:cubicBezTo>
                <a:cubicBezTo>
                  <a:pt x="1286328" y="2579914"/>
                  <a:pt x="1402443" y="2596243"/>
                  <a:pt x="1480457" y="2601686"/>
                </a:cubicBezTo>
                <a:cubicBezTo>
                  <a:pt x="1558471" y="2607129"/>
                  <a:pt x="1616529" y="2574471"/>
                  <a:pt x="1676400" y="2558143"/>
                </a:cubicBezTo>
                <a:cubicBezTo>
                  <a:pt x="1736271" y="2541815"/>
                  <a:pt x="1790699" y="2518229"/>
                  <a:pt x="1839685" y="2503715"/>
                </a:cubicBezTo>
                <a:cubicBezTo>
                  <a:pt x="1888671" y="2489201"/>
                  <a:pt x="1926771" y="2472872"/>
                  <a:pt x="1970314" y="2471058"/>
                </a:cubicBezTo>
                <a:cubicBezTo>
                  <a:pt x="2013857" y="2469244"/>
                  <a:pt x="2066471" y="2474686"/>
                  <a:pt x="2100942" y="2492829"/>
                </a:cubicBezTo>
                <a:cubicBezTo>
                  <a:pt x="2135413" y="2510972"/>
                  <a:pt x="2124528" y="2530929"/>
                  <a:pt x="2177142" y="2579915"/>
                </a:cubicBezTo>
                <a:cubicBezTo>
                  <a:pt x="2229756" y="2628901"/>
                  <a:pt x="2354942" y="2726872"/>
                  <a:pt x="2416628" y="2786743"/>
                </a:cubicBezTo>
                <a:cubicBezTo>
                  <a:pt x="2478314" y="2846614"/>
                  <a:pt x="2503714" y="2890157"/>
                  <a:pt x="2547257" y="2939143"/>
                </a:cubicBezTo>
                <a:cubicBezTo>
                  <a:pt x="2590800" y="2988129"/>
                  <a:pt x="2627085" y="3042558"/>
                  <a:pt x="2677885" y="3080658"/>
                </a:cubicBezTo>
                <a:cubicBezTo>
                  <a:pt x="2728685" y="3118758"/>
                  <a:pt x="2795814" y="3164115"/>
                  <a:pt x="2852057" y="3167743"/>
                </a:cubicBezTo>
                <a:cubicBezTo>
                  <a:pt x="2908300" y="3171372"/>
                  <a:pt x="2955471" y="3135086"/>
                  <a:pt x="3015342" y="3102429"/>
                </a:cubicBezTo>
                <a:cubicBezTo>
                  <a:pt x="3075213" y="3069772"/>
                  <a:pt x="3142342" y="3035300"/>
                  <a:pt x="3211285" y="2971800"/>
                </a:cubicBezTo>
                <a:cubicBezTo>
                  <a:pt x="3280228" y="2908300"/>
                  <a:pt x="3358243" y="2830286"/>
                  <a:pt x="3429000" y="2721429"/>
                </a:cubicBezTo>
                <a:cubicBezTo>
                  <a:pt x="3499757" y="2612572"/>
                  <a:pt x="3572328" y="2445658"/>
                  <a:pt x="3635828" y="2318658"/>
                </a:cubicBezTo>
                <a:cubicBezTo>
                  <a:pt x="3699328" y="2191658"/>
                  <a:pt x="3759200" y="2075543"/>
                  <a:pt x="3810000" y="1959429"/>
                </a:cubicBezTo>
                <a:cubicBezTo>
                  <a:pt x="3860800" y="1843315"/>
                  <a:pt x="3940628" y="1621972"/>
                  <a:pt x="3940628" y="1621972"/>
                </a:cubicBezTo>
              </a:path>
            </a:pathLst>
          </a:cu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41228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41226" y="2561078"/>
            <a:ext cx="250372" cy="250372"/>
          </a:xfrm>
          <a:prstGeom prst="ellipse">
            <a:avLst/>
          </a:prstGeom>
          <a:gradFill flip="none" rotWithShape="0">
            <a:gsLst>
              <a:gs pos="8000">
                <a:schemeClr val="bg1">
                  <a:lumMod val="65000"/>
                </a:schemeClr>
              </a:gs>
              <a:gs pos="82000">
                <a:schemeClr val="bg2">
                  <a:lumMod val="42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2">
                <a:lumMod val="25000"/>
              </a:schemeClr>
            </a:solidFill>
          </a:ln>
          <a:effectLst>
            <a:outerShdw blurRad="50800" dist="50800" dir="4260000" sx="98000" sy="98000" algn="tl" rotWithShape="0">
              <a:prstClr val="black">
                <a:alpha val="70000"/>
              </a:prstClr>
            </a:outerShdw>
            <a:reflection stA="27000" endPos="61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96" y="4035965"/>
            <a:ext cx="2906409" cy="203914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0.02006 -0.00463 L 0.04232 0.00185 L 0.06289 0.02083 L 0.08789 0.0287 L 0.10664 -0.00602 L 0.10664 -0.00602 L 0.09597 0.04143 L 0.06641 0.05115 L 0.02813 0.04143 L 0.00131 0.03842 L -0.01302 0.02407 L -0.03437 0.00023 L -0.01836 0.03842 L 0.00131 0.06064 L 0.03073 0.05115 L 0.03972 0.04467 L 0.05482 0.05115 L 0.06472 0.075 L 0.08347 0.09861 L 0.10313 0.09861 L 0.12266 0.05115 L 0.12357 0.07963 L 0.10847 0.11458 L 0.08607 0.12106 L 0.04414 0.07338 L 0.02097 0.075 L -0.00234 0.08611 L -0.01744 0.07639 L 0.01823 0.12106 L 0.05391 0.12106 L 0.08607 0.14467 L 0.11472 0.15602 L 0.14063 0.11782 " pathEditMode="relative" ptsTypes="AAAAAAAAAAAAAAAAAAAAAAAAAAAAAAAAAA">
                                      <p:cBhvr>
                                        <p:cTn id="79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2" nodeType="click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C 0.00026 0.00185 0 0.0044 0.00078 0.00579 C 0.00352 0.01134 0.00742 0.01273 0.0112 0.01435 C 0.01393 0.01389 0.01667 0.01412 0.01927 0.01296 C 0.02253 0.01158 0.02136 0.00972 0.02253 0.00579 C 0.02344 0.00278 0.02461 0 0.02578 -0.00278 C 0.0263 -0.00416 0.02656 -0.00625 0.02735 -0.00717 C 0.02813 -0.0081 0.02891 -0.00926 0.02982 -0.00995 C 0.03138 -0.01111 0.03464 -0.01273 0.03464 -0.01273 C 0.03841 -0.01227 0.04219 -0.01227 0.04583 -0.01134 C 0.04675 -0.01134 0.04779 -0.01111 0.04831 -0.00995 C 0.0543 0.00324 0.04388 -0.01041 0.05156 -0.00139 C 0.05339 0.00371 0.05391 0.00625 0.05794 0.00857 L 0.06276 0.01158 L 0.06524 0.01296 C 0.06849 0.0125 0.07175 0.01227 0.07487 0.01158 C 0.07604 0.01134 0.07721 0.01088 0.07813 0.01019 C 0.07813 0.01019 0.08425 0.00301 0.08542 0.00139 C 0.0862 0.00046 0.08685 -0.00092 0.08776 -0.00139 L 0.09024 -0.00278 C 0.09206 -0.00231 0.09414 -0.00278 0.09583 -0.00139 C 0.09844 0.0007 0.0974 0.00579 0.09675 0.00857 C 0.09636 0.01019 0.09544 0.01134 0.09505 0.01296 C 0.0944 0.01574 0.09492 0.01991 0.09349 0.02153 L 0.08867 0.02732 C 0.08776 0.02824 0.08711 0.02963 0.0862 0.03009 L 0.08373 0.03148 C 0.08164 0.03125 0.075 0.03171 0.07175 0.02871 C 0.07083 0.02801 0.07005 0.02685 0.06927 0.02593 C 0.06719 0.02639 0.06498 0.02662 0.06276 0.02732 C 0.06198 0.02755 0.06107 0.02778 0.06042 0.02871 C 0.05964 0.02986 0.05938 0.03148 0.05886 0.0331 C 0.05886 0.0331 0.05964 0.04398 0.06042 0.04584 C 0.06107 0.04722 0.06198 0.04792 0.06276 0.04884 C 0.06341 0.05023 0.06367 0.05185 0.06445 0.05301 C 0.06784 0.05834 0.06836 0.05834 0.07175 0.06019 C 0.0763 0.05972 0.08086 0.05949 0.08542 0.0588 C 0.0862 0.05857 0.08711 0.05834 0.08776 0.05741 C 0.08854 0.05625 0.08867 0.05417 0.08945 0.05301 C 0.09089 0.0507 0.09271 0.04931 0.09427 0.04722 C 0.0974 0.04352 0.09583 0.04491 0.09909 0.04306 C 0.09987 0.04213 0.10065 0.04097 0.10156 0.04028 C 0.1082 0.03426 0.09948 0.04398 0.10638 0.03588 C 0.10794 0.03634 0.10977 0.03611 0.1112 0.03727 C 0.11406 0.03982 0.11237 0.04699 0.11198 0.05023 C 0.11185 0.05162 0.11185 0.05347 0.1112 0.0544 C 0.10846 0.05949 0.10703 0.05996 0.10391 0.06158 C 0.10013 0.06621 0.10248 0.06389 0.09675 0.06736 L 0.09427 0.06875 C 0.08971 0.06829 0.08516 0.06852 0.0806 0.06736 C 0.07891 0.0669 0.07735 0.06551 0.07578 0.06459 L 0.07331 0.0632 C 0.07175 0.06366 0.06953 0.06227 0.06849 0.06459 C 0.06758 0.06644 0.06875 0.06945 0.06927 0.07176 C 0.07005 0.07477 0.07149 0.07732 0.07253 0.08033 C 0.07409 0.08449 0.07383 0.08496 0.07656 0.0875 C 0.07735 0.0882 0.07813 0.08843 0.07891 0.08889 C 0.07943 0.09028 0.07982 0.09213 0.0806 0.09329 C 0.08112 0.09398 0.08594 0.09584 0.0862 0.09607 C 0.08867 0.0956 0.09102 0.09537 0.09349 0.09468 C 0.09427 0.09445 0.09518 0.09421 0.09583 0.09329 C 0.09662 0.09213 0.09662 0.08982 0.09753 0.08889 C 0.09896 0.08727 0.10235 0.08611 0.10235 0.08611 C 0.10925 0.07778 0.10052 0.08773 0.10716 0.08171 C 0.10807 0.08102 0.10873 0.07986 0.10964 0.07894 C 0.11016 0.07732 0.11055 0.0757 0.1112 0.07454 C 0.11419 0.06921 0.1155 0.07199 0.12005 0.07315 C 0.12318 0.08125 0.1224 0.07755 0.12083 0.09329 C 0.12057 0.09607 0.12083 0.10093 0.11927 0.10185 L 0.11445 0.10463 C 0.10977 0.11019 0.11432 0.10533 0.10716 0.11042 C 0.10208 0.11389 0.10456 0.1125 0.09987 0.11459 C 0.0961 0.11412 0.09232 0.11412 0.08867 0.1132 C 0.08698 0.11273 0.08542 0.11088 0.08373 0.11042 C 0.08216 0.10996 0.0806 0.10972 0.07891 0.10903 C 0.07735 0.1081 0.07409 0.10602 0.07409 0.10602 C 0.07305 0.10324 0.07279 0.09861 0.07083 0.09746 C 0.06927 0.09653 0.06745 0.0963 0.06602 0.09468 C 0.06055 0.08796 0.06302 0.09005 0.05886 0.0875 C 0.0556 0.08796 0.05235 0.0882 0.04909 0.08889 C 0.04636 0.08959 0.04675 0.09097 0.04427 0.09329 C 0.04349 0.09375 0.04271 0.09421 0.0418 0.09468 C 0.04154 0.09607 0.04167 0.09792 0.04102 0.09884 C 0.03789 0.1044 0.03529 0.10509 0.03138 0.10741 L 0.02656 0.11042 L 0.02005 0.11181 C 0.01628 0.11134 0.0125 0.11158 0.00886 0.11042 C 0.00274 0.10834 0.0099 0.10533 0.00391 0.10903 C 0.00339 0.11042 0.00208 0.11158 0.00235 0.1132 C 0.00261 0.11459 0.00404 0.11389 0.00482 0.11459 C 0.00573 0.11574 0.00625 0.11783 0.00716 0.11898 C 0.00951 0.12222 0.0125 0.12546 0.01524 0.12755 C 0.01602 0.12824 0.01693 0.12847 0.01771 0.12894 C 0.01875 0.12986 0.01979 0.13102 0.02083 0.13195 C 0.02253 0.13287 0.02578 0.13472 0.02578 0.13472 C 0.02708 0.13426 0.02839 0.1338 0.02982 0.13334 C 0.0306 0.13287 0.03138 0.13218 0.03216 0.13195 C 0.03438 0.13079 0.03646 0.12986 0.03867 0.12894 C 0.03971 0.12847 0.04076 0.12801 0.0418 0.12755 C 0.04414 0.12685 0.04688 0.12593 0.04909 0.12477 C 0.05078 0.12384 0.05235 0.12269 0.05391 0.12176 L 0.06367 0.11621 L 0.06602 0.11459 L 0.06849 0.1132 C 0.07031 0.11366 0.0724 0.11343 0.07409 0.11459 C 0.07591 0.11597 0.07891 0.12037 0.07891 0.12037 C 0.07943 0.12176 0.07995 0.12338 0.0806 0.12477 C 0.08255 0.12894 0.08307 0.12894 0.08542 0.13195 L 0.08867 0.14051 C 0.08919 0.1419 0.08932 0.14398 0.09024 0.14468 C 0.09258 0.14676 0.09349 0.14792 0.09583 0.14908 C 0.10091 0.15139 0.10274 0.1507 0.10873 0.15185 C 0.11771 0.15347 0.11237 0.15324 0.11849 0.15324 " pathEditMode="relative" ptsTypes="AAAAAAAAAAAAAAAAAAAAAAAAAAAAAAAAAAAAAAAAAAAAAAAAAAAAAAAAAAAAAAAAAAAAAAAAAAAAAAAAAAAAAAAAAAAAAAAAAAAAAAAAAAAAAAAAA">
                                      <p:cBhvr>
                                        <p:cTn id="95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2" grpId="1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7" grpId="0" animBg="1"/>
      <p:bldP spid="17" grpId="1" animBg="1"/>
      <p:bldP spid="17" grpId="2" animBg="1"/>
      <p:bldP spid="18" grpId="1" animBg="1"/>
      <p:bldP spid="18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8989" y="162877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presentation file can be downloaded at:</a:t>
            </a:r>
          </a:p>
          <a:p>
            <a:pPr algn="ctr"/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github.com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trbrooks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27521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95325" y="480180"/>
            <a:ext cx="365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maranth" charset="0"/>
                <a:ea typeface="Amaranth" charset="0"/>
                <a:cs typeface="Amaranth" charset="0"/>
              </a:rPr>
              <a:t>Order:</a:t>
            </a:r>
            <a:endParaRPr lang="en-US" sz="1600" b="1" dirty="0">
              <a:latin typeface="Amaranth" charset="0"/>
              <a:ea typeface="Amaranth" charset="0"/>
              <a:cs typeface="Amaranth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Compatible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Incompatible Test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8921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</a:t>
            </a:r>
            <a:r>
              <a:rPr lang="en-US" sz="1400" dirty="0" err="1" smtClean="0">
                <a:latin typeface="Amaranth" charset="0"/>
                <a:ea typeface="Amaranth" charset="0"/>
                <a:cs typeface="Amaranth" charset="0"/>
              </a:rPr>
              <a:t>disambiguatedcube</a:t>
            </a: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) changes orientation at random intervals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5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Training Phase (Incompatible)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322429" y="1744718"/>
            <a:ext cx="936971" cy="93513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594" y="1745809"/>
            <a:ext cx="936971" cy="93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56" y="364252"/>
            <a:ext cx="6921500" cy="513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2446" y="5125720"/>
            <a:ext cx="299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Time (Seconds)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6350" y="1481328"/>
            <a:ext cx="1798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Mean running </a:t>
            </a:r>
            <a:r>
              <a:rPr lang="en-US" smtClean="0">
                <a:latin typeface="Amaranth" charset="0"/>
                <a:ea typeface="Amaranth" charset="0"/>
                <a:cs typeface="Amaranth" charset="0"/>
              </a:rPr>
              <a:t>total switches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659"/>
            <a:ext cx="4100139" cy="28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/>
          <p:nvPr/>
        </p:nvCxnSpPr>
        <p:spPr>
          <a:xfrm flipH="1" flipV="1">
            <a:off x="7572390" y="2010323"/>
            <a:ext cx="717895" cy="193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173" y="19151"/>
            <a:ext cx="5205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Multisensory Integration, SRC, Embodied Cognition</a:t>
            </a:r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Actions and body position are one aspect of context because of the sensations generated.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Just need to get stimulus and response into a common code.</a:t>
            </a:r>
          </a:p>
          <a:p>
            <a:pPr marL="285750" indent="-285750">
              <a:buFont typeface="Wingdings" charset="2"/>
              <a:buChar char="à"/>
            </a:pP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Seen as a possible compromise between computational and ecological approaches</a:t>
            </a:r>
            <a:r>
              <a:rPr lang="en-US" baseline="30000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1</a:t>
            </a:r>
            <a:endParaRPr lang="en-US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 smtClean="0">
              <a:latin typeface="Amaranth" charset="0"/>
              <a:ea typeface="Amaranth" charset="0"/>
              <a:cs typeface="Amaranth" charset="0"/>
            </a:endParaRPr>
          </a:p>
          <a:p>
            <a:endParaRPr lang="en-US" i="1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212" y="19151"/>
            <a:ext cx="506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The same presupposition that separates perception from action separates stimulus from response.</a:t>
            </a:r>
          </a:p>
          <a:p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What would these experiments look like without this assumption?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23217" y="2222276"/>
            <a:ext cx="945552" cy="980335"/>
            <a:chOff x="635118" y="2078945"/>
            <a:chExt cx="1384383" cy="1435308"/>
          </a:xfrm>
        </p:grpSpPr>
        <p:sp>
          <p:nvSpPr>
            <p:cNvPr id="29" name="Trapezoid 28"/>
            <p:cNvSpPr/>
            <p:nvPr/>
          </p:nvSpPr>
          <p:spPr>
            <a:xfrm>
              <a:off x="870958" y="2779060"/>
              <a:ext cx="918530" cy="179693"/>
            </a:xfrm>
            <a:prstGeom prst="trapezoid">
              <a:avLst>
                <a:gd name="adj" fmla="val 107313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40114" y="2838183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77732" y="2841510"/>
              <a:ext cx="126833" cy="59018"/>
            </a:xfrm>
            <a:prstGeom prst="ellipse">
              <a:avLst/>
            </a:prstGeom>
            <a:gradFill>
              <a:gsLst>
                <a:gs pos="0">
                  <a:srgbClr val="EEAFC0"/>
                </a:gs>
                <a:gs pos="82000">
                  <a:srgbClr val="C00000"/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37417" y="2864228"/>
              <a:ext cx="482084" cy="6500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118" y="2859293"/>
              <a:ext cx="482084" cy="650025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664480" y="2078945"/>
              <a:ext cx="1299526" cy="6816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2312" y="2171342"/>
              <a:ext cx="246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accent6">
                      <a:lumMod val="75000"/>
                    </a:schemeClr>
                  </a:solidFill>
                </a:rPr>
                <a:t>*</a:t>
              </a:r>
              <a:endParaRPr lang="en-US" sz="3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16132" y="3523749"/>
            <a:ext cx="45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Boosting, Suppression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  <a:sym typeface="Wingdings"/>
              </a:rPr>
              <a:t> 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Selection, Veto</a:t>
            </a:r>
            <a:endParaRPr lang="en-US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9211" y="3511683"/>
            <a:ext cx="4960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Goals: </a:t>
            </a:r>
          </a:p>
          <a:p>
            <a:pPr marL="342900" indent="-3429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ncludes stimulus-response compatibility and “multisensory integration”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Links stimulus-response (perception-action) into a single task. </a:t>
            </a:r>
            <a:r>
              <a:rPr lang="en-US" b="1" dirty="0"/>
              <a:t>The report is the task.</a:t>
            </a:r>
          </a:p>
          <a:p>
            <a:pPr marL="342900" indent="-342900">
              <a:buAutoNum type="arabicPeriod"/>
            </a:pPr>
            <a:r>
              <a:rPr lang="en-US" dirty="0" smtClean="0"/>
              <a:t>Tracks perceptual learning.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61872" y="639107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Ellis &amp; Tucker (2000).</a:t>
            </a:r>
          </a:p>
          <a:p>
            <a:r>
              <a:rPr lang="en-US" sz="1200" baseline="30000" dirty="0" smtClean="0"/>
              <a:t>2</a:t>
            </a:r>
            <a:r>
              <a:rPr lang="en-US" sz="1200" dirty="0" smtClean="0"/>
              <a:t>Blake, Sobel, &amp; James (2004</a:t>
            </a:r>
            <a:r>
              <a:rPr lang="en-US" sz="1200" dirty="0" smtClean="0"/>
              <a:t>).</a:t>
            </a:r>
            <a:endParaRPr lang="en-US" sz="1200" baseline="300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412" y="2038632"/>
            <a:ext cx="2303695" cy="1348645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307973" y="3885291"/>
            <a:ext cx="414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Conflicting info presented to each eye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Rotating textured globe felt with hands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Reported using foot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 Passive stimulation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 Irrelevant action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95041" y="2219718"/>
            <a:ext cx="1288005" cy="907390"/>
            <a:chOff x="251588" y="1602284"/>
            <a:chExt cx="1849575" cy="130301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000" y="1922632"/>
              <a:ext cx="423163" cy="425218"/>
            </a:xfrm>
            <a:prstGeom prst="rect">
              <a:avLst/>
            </a:prstGeom>
          </p:spPr>
        </p:pic>
        <p:pic>
          <p:nvPicPr>
            <p:cNvPr id="82" name="Picture 81" descr="images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1588" y="1602284"/>
              <a:ext cx="890954" cy="776131"/>
            </a:xfrm>
            <a:prstGeom prst="rect">
              <a:avLst/>
            </a:prstGeom>
          </p:spPr>
        </p:pic>
        <p:sp>
          <p:nvSpPr>
            <p:cNvPr id="83" name="Freeform 82"/>
            <p:cNvSpPr/>
            <p:nvPr/>
          </p:nvSpPr>
          <p:spPr>
            <a:xfrm rot="5400000" flipH="1">
              <a:off x="782664" y="1766875"/>
              <a:ext cx="158740" cy="219649"/>
            </a:xfrm>
            <a:custGeom>
              <a:avLst/>
              <a:gdLst>
                <a:gd name="connsiteX0" fmla="*/ 16933 w 778933"/>
                <a:gd name="connsiteY0" fmla="*/ 321733 h 1337733"/>
                <a:gd name="connsiteX1" fmla="*/ 67733 w 778933"/>
                <a:gd name="connsiteY1" fmla="*/ 186266 h 1337733"/>
                <a:gd name="connsiteX2" fmla="*/ 304800 w 778933"/>
                <a:gd name="connsiteY2" fmla="*/ 0 h 1337733"/>
                <a:gd name="connsiteX3" fmla="*/ 609600 w 778933"/>
                <a:gd name="connsiteY3" fmla="*/ 50800 h 1337733"/>
                <a:gd name="connsiteX4" fmla="*/ 762000 w 778933"/>
                <a:gd name="connsiteY4" fmla="*/ 372533 h 1337733"/>
                <a:gd name="connsiteX5" fmla="*/ 778933 w 778933"/>
                <a:gd name="connsiteY5" fmla="*/ 728133 h 1337733"/>
                <a:gd name="connsiteX6" fmla="*/ 745066 w 778933"/>
                <a:gd name="connsiteY6" fmla="*/ 982133 h 1337733"/>
                <a:gd name="connsiteX7" fmla="*/ 609600 w 778933"/>
                <a:gd name="connsiteY7" fmla="*/ 1253066 h 1337733"/>
                <a:gd name="connsiteX8" fmla="*/ 372533 w 778933"/>
                <a:gd name="connsiteY8" fmla="*/ 1337733 h 1337733"/>
                <a:gd name="connsiteX9" fmla="*/ 355600 w 778933"/>
                <a:gd name="connsiteY9" fmla="*/ 1151466 h 1337733"/>
                <a:gd name="connsiteX10" fmla="*/ 558800 w 778933"/>
                <a:gd name="connsiteY10" fmla="*/ 914400 h 1337733"/>
                <a:gd name="connsiteX11" fmla="*/ 558800 w 778933"/>
                <a:gd name="connsiteY11" fmla="*/ 558800 h 1337733"/>
                <a:gd name="connsiteX12" fmla="*/ 541866 w 778933"/>
                <a:gd name="connsiteY12" fmla="*/ 270933 h 1337733"/>
                <a:gd name="connsiteX13" fmla="*/ 406400 w 778933"/>
                <a:gd name="connsiteY13" fmla="*/ 203200 h 1337733"/>
                <a:gd name="connsiteX14" fmla="*/ 406400 w 778933"/>
                <a:gd name="connsiteY14" fmla="*/ 203200 h 1337733"/>
                <a:gd name="connsiteX15" fmla="*/ 220133 w 778933"/>
                <a:gd name="connsiteY15" fmla="*/ 372533 h 1337733"/>
                <a:gd name="connsiteX16" fmla="*/ 220133 w 778933"/>
                <a:gd name="connsiteY16" fmla="*/ 372533 h 1337733"/>
                <a:gd name="connsiteX17" fmla="*/ 0 w 778933"/>
                <a:gd name="connsiteY17" fmla="*/ 372533 h 1337733"/>
                <a:gd name="connsiteX18" fmla="*/ 16933 w 778933"/>
                <a:gd name="connsiteY18" fmla="*/ 321733 h 133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8933" h="1337733">
                  <a:moveTo>
                    <a:pt x="16933" y="321733"/>
                  </a:moveTo>
                  <a:lnTo>
                    <a:pt x="67733" y="186266"/>
                  </a:lnTo>
                  <a:lnTo>
                    <a:pt x="304800" y="0"/>
                  </a:lnTo>
                  <a:lnTo>
                    <a:pt x="609600" y="50800"/>
                  </a:lnTo>
                  <a:lnTo>
                    <a:pt x="762000" y="372533"/>
                  </a:lnTo>
                  <a:lnTo>
                    <a:pt x="778933" y="728133"/>
                  </a:lnTo>
                  <a:lnTo>
                    <a:pt x="745066" y="982133"/>
                  </a:lnTo>
                  <a:lnTo>
                    <a:pt x="609600" y="1253066"/>
                  </a:lnTo>
                  <a:lnTo>
                    <a:pt x="372533" y="1337733"/>
                  </a:lnTo>
                  <a:lnTo>
                    <a:pt x="355600" y="1151466"/>
                  </a:lnTo>
                  <a:lnTo>
                    <a:pt x="558800" y="914400"/>
                  </a:lnTo>
                  <a:lnTo>
                    <a:pt x="558800" y="558800"/>
                  </a:lnTo>
                  <a:lnTo>
                    <a:pt x="541866" y="270933"/>
                  </a:lnTo>
                  <a:lnTo>
                    <a:pt x="406400" y="203200"/>
                  </a:lnTo>
                  <a:lnTo>
                    <a:pt x="406400" y="203200"/>
                  </a:lnTo>
                  <a:lnTo>
                    <a:pt x="220133" y="372533"/>
                  </a:lnTo>
                  <a:lnTo>
                    <a:pt x="220133" y="372533"/>
                  </a:lnTo>
                  <a:lnTo>
                    <a:pt x="0" y="372533"/>
                  </a:lnTo>
                  <a:lnTo>
                    <a:pt x="16933" y="32173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 rot="21236817">
              <a:off x="903782" y="2025955"/>
              <a:ext cx="180891" cy="178843"/>
              <a:chOff x="1124777" y="2189949"/>
              <a:chExt cx="2674092" cy="2170156"/>
            </a:xfrm>
          </p:grpSpPr>
          <p:sp>
            <p:nvSpPr>
              <p:cNvPr id="85" name="Oval 84"/>
              <p:cNvSpPr/>
              <p:nvPr/>
            </p:nvSpPr>
            <p:spPr>
              <a:xfrm rot="5683259">
                <a:off x="1376745" y="1937981"/>
                <a:ext cx="2170156" cy="2674092"/>
              </a:xfrm>
              <a:prstGeom prst="ellipse">
                <a:avLst/>
              </a:prstGeom>
              <a:gradFill>
                <a:gsLst>
                  <a:gs pos="23000">
                    <a:schemeClr val="bg1"/>
                  </a:gs>
                  <a:gs pos="0">
                    <a:srgbClr val="FF0000"/>
                  </a:gs>
                </a:gsLst>
                <a:lin ang="162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 rot="707630">
                <a:off x="3246727" y="2860107"/>
                <a:ext cx="519585" cy="1230003"/>
              </a:xfrm>
              <a:prstGeom prst="ellipse">
                <a:avLst/>
              </a:prstGeom>
              <a:gradFill flip="none" rotWithShape="1">
                <a:gsLst>
                  <a:gs pos="51000">
                    <a:schemeClr val="accent2">
                      <a:lumMod val="50000"/>
                    </a:schemeClr>
                  </a:gs>
                  <a:gs pos="100000">
                    <a:srgbClr val="FFFF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 rot="833095">
                <a:off x="3549341" y="3311313"/>
                <a:ext cx="247525" cy="447456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tx1"/>
                  </a:gs>
                  <a:gs pos="0">
                    <a:srgbClr val="FFFFFF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Cube 87"/>
            <p:cNvSpPr/>
            <p:nvPr/>
          </p:nvSpPr>
          <p:spPr>
            <a:xfrm>
              <a:off x="895734" y="1807171"/>
              <a:ext cx="133207" cy="14752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48755" y="1954699"/>
              <a:ext cx="516406" cy="131375"/>
            </a:xfrm>
            <a:custGeom>
              <a:avLst/>
              <a:gdLst>
                <a:gd name="connsiteX0" fmla="*/ 0 w 2943225"/>
                <a:gd name="connsiteY0" fmla="*/ 614363 h 614618"/>
                <a:gd name="connsiteX1" fmla="*/ 1185862 w 2943225"/>
                <a:gd name="connsiteY1" fmla="*/ 514350 h 614618"/>
                <a:gd name="connsiteX2" fmla="*/ 2943225 w 2943225"/>
                <a:gd name="connsiteY2" fmla="*/ 0 h 61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3225" h="614618">
                  <a:moveTo>
                    <a:pt x="0" y="614363"/>
                  </a:moveTo>
                  <a:cubicBezTo>
                    <a:pt x="347662" y="615553"/>
                    <a:pt x="695325" y="616744"/>
                    <a:pt x="1185862" y="514350"/>
                  </a:cubicBezTo>
                  <a:cubicBezTo>
                    <a:pt x="1676400" y="411956"/>
                    <a:pt x="2624137" y="95250"/>
                    <a:pt x="2943225" y="0"/>
                  </a:cubicBezTo>
                </a:path>
              </a:pathLst>
            </a:custGeom>
            <a:noFill/>
            <a:ln w="31750">
              <a:solidFill>
                <a:schemeClr val="accent1"/>
              </a:solidFill>
              <a:prstDash val="solid"/>
              <a:headEnd type="none" w="med" len="med"/>
              <a:tailEnd type="stealth" w="med" len="med"/>
            </a:ln>
            <a:effectLst>
              <a:glow rad="127000">
                <a:schemeClr val="accent2">
                  <a:lumMod val="60000"/>
                  <a:lumOff val="40000"/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 rot="465586">
              <a:off x="369359" y="1658718"/>
              <a:ext cx="553638" cy="236993"/>
            </a:xfrm>
            <a:custGeom>
              <a:avLst/>
              <a:gdLst>
                <a:gd name="connsiteX0" fmla="*/ 0 w 2370717"/>
                <a:gd name="connsiteY0" fmla="*/ 916309 h 916309"/>
                <a:gd name="connsiteX1" fmla="*/ 558800 w 2370717"/>
                <a:gd name="connsiteY1" fmla="*/ 255909 h 916309"/>
                <a:gd name="connsiteX2" fmla="*/ 1032933 w 2370717"/>
                <a:gd name="connsiteY2" fmla="*/ 35776 h 916309"/>
                <a:gd name="connsiteX3" fmla="*/ 1727200 w 2370717"/>
                <a:gd name="connsiteY3" fmla="*/ 18842 h 916309"/>
                <a:gd name="connsiteX4" fmla="*/ 2269066 w 2370717"/>
                <a:gd name="connsiteY4" fmla="*/ 222042 h 916309"/>
                <a:gd name="connsiteX5" fmla="*/ 2370666 w 2370717"/>
                <a:gd name="connsiteY5" fmla="*/ 306709 h 91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0717" h="916309">
                  <a:moveTo>
                    <a:pt x="0" y="916309"/>
                  </a:moveTo>
                  <a:cubicBezTo>
                    <a:pt x="193322" y="659486"/>
                    <a:pt x="386645" y="402664"/>
                    <a:pt x="558800" y="255909"/>
                  </a:cubicBezTo>
                  <a:cubicBezTo>
                    <a:pt x="730955" y="109154"/>
                    <a:pt x="838200" y="75287"/>
                    <a:pt x="1032933" y="35776"/>
                  </a:cubicBezTo>
                  <a:cubicBezTo>
                    <a:pt x="1227666" y="-3735"/>
                    <a:pt x="1521178" y="-12202"/>
                    <a:pt x="1727200" y="18842"/>
                  </a:cubicBezTo>
                  <a:cubicBezTo>
                    <a:pt x="1933222" y="49886"/>
                    <a:pt x="2161822" y="174064"/>
                    <a:pt x="2269066" y="222042"/>
                  </a:cubicBezTo>
                  <a:cubicBezTo>
                    <a:pt x="2376310" y="270020"/>
                    <a:pt x="2370666" y="306709"/>
                    <a:pt x="2370666" y="306709"/>
                  </a:cubicBezTo>
                </a:path>
              </a:pathLst>
            </a:custGeom>
            <a:noFill/>
            <a:ln w="31750">
              <a:solidFill>
                <a:srgbClr val="CBF205"/>
              </a:solidFill>
              <a:prstDash val="solid"/>
              <a:tailEnd type="stealth"/>
            </a:ln>
            <a:effectLst>
              <a:glow rad="63500">
                <a:schemeClr val="accent4">
                  <a:lumMod val="60000"/>
                  <a:lumOff val="40000"/>
                  <a:alpha val="2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837" y="2394261"/>
              <a:ext cx="385540" cy="511034"/>
            </a:xfrm>
            <a:prstGeom prst="rect">
              <a:avLst/>
            </a:prstGeom>
          </p:spPr>
        </p:pic>
        <p:sp>
          <p:nvSpPr>
            <p:cNvPr id="92" name="Freeform 91"/>
            <p:cNvSpPr/>
            <p:nvPr/>
          </p:nvSpPr>
          <p:spPr>
            <a:xfrm>
              <a:off x="532933" y="2394261"/>
              <a:ext cx="533296" cy="497457"/>
            </a:xfrm>
            <a:custGeom>
              <a:avLst/>
              <a:gdLst>
                <a:gd name="connsiteX0" fmla="*/ 661481 w 661481"/>
                <a:gd name="connsiteY0" fmla="*/ 612843 h 612843"/>
                <a:gd name="connsiteX1" fmla="*/ 301558 w 661481"/>
                <a:gd name="connsiteY1" fmla="*/ 554477 h 612843"/>
                <a:gd name="connsiteX2" fmla="*/ 38911 w 661481"/>
                <a:gd name="connsiteY2" fmla="*/ 311285 h 612843"/>
                <a:gd name="connsiteX3" fmla="*/ 0 w 661481"/>
                <a:gd name="connsiteY3" fmla="*/ 0 h 61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81" h="612843">
                  <a:moveTo>
                    <a:pt x="661481" y="612843"/>
                  </a:moveTo>
                  <a:cubicBezTo>
                    <a:pt x="533400" y="608790"/>
                    <a:pt x="405320" y="604737"/>
                    <a:pt x="301558" y="554477"/>
                  </a:cubicBezTo>
                  <a:cubicBezTo>
                    <a:pt x="197796" y="504217"/>
                    <a:pt x="89171" y="403698"/>
                    <a:pt x="38911" y="311285"/>
                  </a:cubicBezTo>
                  <a:cubicBezTo>
                    <a:pt x="-11349" y="218872"/>
                    <a:pt x="4864" y="47017"/>
                    <a:pt x="0" y="0"/>
                  </a:cubicBezTo>
                </a:path>
              </a:pathLst>
            </a:custGeom>
            <a:noFill/>
            <a:ln w="38100"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 flipV="1">
              <a:off x="1142542" y="2115376"/>
              <a:ext cx="490498" cy="889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84" y="1936141"/>
            <a:ext cx="550596" cy="5647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471" y="2562564"/>
            <a:ext cx="501643" cy="678762"/>
          </a:xfrm>
          <a:prstGeom prst="rect">
            <a:avLst/>
          </a:prstGeom>
        </p:spPr>
      </p:pic>
      <p:sp>
        <p:nvSpPr>
          <p:cNvPr id="105" name="Freeform 104"/>
          <p:cNvSpPr/>
          <p:nvPr/>
        </p:nvSpPr>
        <p:spPr>
          <a:xfrm rot="20421434">
            <a:off x="7006000" y="2811719"/>
            <a:ext cx="503031" cy="453982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10800000">
            <a:off x="7223727" y="2658769"/>
            <a:ext cx="469231" cy="386575"/>
          </a:xfrm>
          <a:custGeom>
            <a:avLst/>
            <a:gdLst>
              <a:gd name="connsiteX0" fmla="*/ 661481 w 661481"/>
              <a:gd name="connsiteY0" fmla="*/ 612843 h 612843"/>
              <a:gd name="connsiteX1" fmla="*/ 301558 w 661481"/>
              <a:gd name="connsiteY1" fmla="*/ 554477 h 612843"/>
              <a:gd name="connsiteX2" fmla="*/ 38911 w 661481"/>
              <a:gd name="connsiteY2" fmla="*/ 311285 h 612843"/>
              <a:gd name="connsiteX3" fmla="*/ 0 w 661481"/>
              <a:gd name="connsiteY3" fmla="*/ 0 h 6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481" h="612843">
                <a:moveTo>
                  <a:pt x="661481" y="612843"/>
                </a:moveTo>
                <a:cubicBezTo>
                  <a:pt x="533400" y="608790"/>
                  <a:pt x="405320" y="604737"/>
                  <a:pt x="301558" y="554477"/>
                </a:cubicBezTo>
                <a:cubicBezTo>
                  <a:pt x="197796" y="504217"/>
                  <a:pt x="89171" y="403698"/>
                  <a:pt x="38911" y="311285"/>
                </a:cubicBezTo>
                <a:cubicBezTo>
                  <a:pt x="-11349" y="218872"/>
                  <a:pt x="4864" y="47017"/>
                  <a:pt x="0" y="0"/>
                </a:cubicBezTo>
              </a:path>
            </a:pathLst>
          </a:custGeom>
          <a:noFill/>
          <a:ln w="38100"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167114" y="2735522"/>
            <a:ext cx="1033446" cy="26186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787388">
            <a:off x="8166603" y="2717484"/>
            <a:ext cx="136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Report</a:t>
            </a:r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 flipH="1">
            <a:off x="6546236" y="1394985"/>
            <a:ext cx="925313" cy="1428212"/>
            <a:chOff x="10150603" y="201416"/>
            <a:chExt cx="2208425" cy="3061500"/>
          </a:xfrm>
        </p:grpSpPr>
        <p:grpSp>
          <p:nvGrpSpPr>
            <p:cNvPr id="126" name="Group 125"/>
            <p:cNvGrpSpPr/>
            <p:nvPr/>
          </p:nvGrpSpPr>
          <p:grpSpPr>
            <a:xfrm flipH="1">
              <a:off x="10150603" y="201416"/>
              <a:ext cx="2208425" cy="3061500"/>
              <a:chOff x="3829154" y="682483"/>
              <a:chExt cx="2198920" cy="3194206"/>
            </a:xfrm>
          </p:grpSpPr>
          <p:sp>
            <p:nvSpPr>
              <p:cNvPr id="135" name="Teardrop 134"/>
              <p:cNvSpPr/>
              <p:nvPr/>
            </p:nvSpPr>
            <p:spPr>
              <a:xfrm rot="5400000">
                <a:off x="3829154" y="682483"/>
                <a:ext cx="2198920" cy="2198920"/>
              </a:xfrm>
              <a:prstGeom prst="teardrop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4701891" y="2123089"/>
                <a:ext cx="890191" cy="12134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834297" y="1810284"/>
                <a:ext cx="1438776" cy="20664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1420245" y="1672338"/>
              <a:ext cx="611885" cy="539601"/>
              <a:chOff x="6422211" y="2162005"/>
              <a:chExt cx="582277" cy="543098"/>
            </a:xfrm>
          </p:grpSpPr>
          <p:sp>
            <p:nvSpPr>
              <p:cNvPr id="133" name="Chord 132"/>
              <p:cNvSpPr/>
              <p:nvPr/>
            </p:nvSpPr>
            <p:spPr>
              <a:xfrm rot="12249375">
                <a:off x="6422211" y="2162005"/>
                <a:ext cx="582277" cy="543098"/>
              </a:xfrm>
              <a:prstGeom prst="chord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6710497" y="2265821"/>
                <a:ext cx="183665" cy="331404"/>
              </a:xfrm>
              <a:custGeom>
                <a:avLst/>
                <a:gdLst>
                  <a:gd name="connsiteX0" fmla="*/ 0 w 183665"/>
                  <a:gd name="connsiteY0" fmla="*/ 9120 h 331404"/>
                  <a:gd name="connsiteX1" fmla="*/ 56868 w 183665"/>
                  <a:gd name="connsiteY1" fmla="*/ 9120 h 331404"/>
                  <a:gd name="connsiteX2" fmla="*/ 170606 w 183665"/>
                  <a:gd name="connsiteY2" fmla="*/ 103909 h 331404"/>
                  <a:gd name="connsiteX3" fmla="*/ 170606 w 183665"/>
                  <a:gd name="connsiteY3" fmla="*/ 217657 h 331404"/>
                  <a:gd name="connsiteX4" fmla="*/ 75825 w 183665"/>
                  <a:gd name="connsiteY4" fmla="*/ 331404 h 331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5" h="331404">
                    <a:moveTo>
                      <a:pt x="0" y="9120"/>
                    </a:moveTo>
                    <a:cubicBezTo>
                      <a:pt x="14217" y="1221"/>
                      <a:pt x="28434" y="-6678"/>
                      <a:pt x="56868" y="9120"/>
                    </a:cubicBezTo>
                    <a:cubicBezTo>
                      <a:pt x="85302" y="24918"/>
                      <a:pt x="151650" y="69153"/>
                      <a:pt x="170606" y="103909"/>
                    </a:cubicBezTo>
                    <a:cubicBezTo>
                      <a:pt x="189562" y="138665"/>
                      <a:pt x="186403" y="179741"/>
                      <a:pt x="170606" y="217657"/>
                    </a:cubicBezTo>
                    <a:cubicBezTo>
                      <a:pt x="154809" y="255573"/>
                      <a:pt x="101100" y="318766"/>
                      <a:pt x="75825" y="331404"/>
                    </a:cubicBezTo>
                  </a:path>
                </a:pathLst>
              </a:cu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flipH="1">
              <a:off x="10364339" y="355561"/>
              <a:ext cx="1780951" cy="932525"/>
              <a:chOff x="1880701" y="1574243"/>
              <a:chExt cx="1819988" cy="952965"/>
            </a:xfrm>
          </p:grpSpPr>
          <p:sp>
            <p:nvSpPr>
              <p:cNvPr id="131" name="Teardrop 130"/>
              <p:cNvSpPr/>
              <p:nvPr/>
            </p:nvSpPr>
            <p:spPr>
              <a:xfrm rot="10800000">
                <a:off x="1880701" y="1574243"/>
                <a:ext cx="1819988" cy="952965"/>
              </a:xfrm>
              <a:prstGeom prst="teardrop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2118452" y="2141726"/>
                <a:ext cx="886357" cy="366525"/>
              </a:xfrm>
              <a:custGeom>
                <a:avLst/>
                <a:gdLst>
                  <a:gd name="connsiteX0" fmla="*/ 0 w 2104139"/>
                  <a:gd name="connsiteY0" fmla="*/ 0 h 1383923"/>
                  <a:gd name="connsiteX1" fmla="*/ 1478584 w 2104139"/>
                  <a:gd name="connsiteY1" fmla="*/ 454988 h 1383923"/>
                  <a:gd name="connsiteX2" fmla="*/ 2104139 w 2104139"/>
                  <a:gd name="connsiteY2" fmla="*/ 1383923 h 138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4139" h="1383923">
                    <a:moveTo>
                      <a:pt x="0" y="0"/>
                    </a:moveTo>
                    <a:cubicBezTo>
                      <a:pt x="563947" y="112167"/>
                      <a:pt x="1127894" y="224334"/>
                      <a:pt x="1478584" y="454988"/>
                    </a:cubicBezTo>
                    <a:cubicBezTo>
                      <a:pt x="1829274" y="685642"/>
                      <a:pt x="1996721" y="1232260"/>
                      <a:pt x="2104139" y="1383923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kern="1200"/>
              </a:p>
            </p:txBody>
          </p:sp>
        </p:grpSp>
        <p:sp>
          <p:nvSpPr>
            <p:cNvPr id="129" name="Oval 128"/>
            <p:cNvSpPr/>
            <p:nvPr/>
          </p:nvSpPr>
          <p:spPr>
            <a:xfrm rot="20839095" flipH="1">
              <a:off x="10329763" y="1248904"/>
              <a:ext cx="442433" cy="26774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 rot="20839095" flipH="1">
              <a:off x="10347220" y="1328275"/>
              <a:ext cx="201181" cy="1744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9245347" y="2301373"/>
            <a:ext cx="1169544" cy="1263963"/>
            <a:chOff x="10406371" y="1891202"/>
            <a:chExt cx="1169544" cy="1263963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10638963" y="1918858"/>
              <a:ext cx="0" cy="906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10634564" y="2825181"/>
              <a:ext cx="9368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 143"/>
            <p:cNvSpPr/>
            <p:nvPr/>
          </p:nvSpPr>
          <p:spPr>
            <a:xfrm>
              <a:off x="10612530" y="2007755"/>
              <a:ext cx="963385" cy="763317"/>
            </a:xfrm>
            <a:custGeom>
              <a:avLst/>
              <a:gdLst>
                <a:gd name="connsiteX0" fmla="*/ 0 w 4151409"/>
                <a:gd name="connsiteY0" fmla="*/ 2938466 h 2938466"/>
                <a:gd name="connsiteX1" fmla="*/ 1194241 w 4151409"/>
                <a:gd name="connsiteY1" fmla="*/ 2824718 h 2938466"/>
                <a:gd name="connsiteX2" fmla="*/ 2312657 w 4151409"/>
                <a:gd name="connsiteY2" fmla="*/ 2559309 h 2938466"/>
                <a:gd name="connsiteX3" fmla="*/ 2938212 w 4151409"/>
                <a:gd name="connsiteY3" fmla="*/ 2218067 h 2938466"/>
                <a:gd name="connsiteX4" fmla="*/ 3468986 w 4151409"/>
                <a:gd name="connsiteY4" fmla="*/ 1763079 h 2938466"/>
                <a:gd name="connsiteX5" fmla="*/ 3829154 w 4151409"/>
                <a:gd name="connsiteY5" fmla="*/ 1023723 h 2938466"/>
                <a:gd name="connsiteX6" fmla="*/ 4151409 w 4151409"/>
                <a:gd name="connsiteY6" fmla="*/ 0 h 29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1409" h="2938466">
                  <a:moveTo>
                    <a:pt x="0" y="2938466"/>
                  </a:moveTo>
                  <a:cubicBezTo>
                    <a:pt x="404399" y="2913188"/>
                    <a:pt x="808798" y="2887911"/>
                    <a:pt x="1194241" y="2824718"/>
                  </a:cubicBezTo>
                  <a:cubicBezTo>
                    <a:pt x="1579684" y="2761525"/>
                    <a:pt x="2021995" y="2660417"/>
                    <a:pt x="2312657" y="2559309"/>
                  </a:cubicBezTo>
                  <a:cubicBezTo>
                    <a:pt x="2603319" y="2458201"/>
                    <a:pt x="2745491" y="2350772"/>
                    <a:pt x="2938212" y="2218067"/>
                  </a:cubicBezTo>
                  <a:cubicBezTo>
                    <a:pt x="3130933" y="2085362"/>
                    <a:pt x="3320496" y="1962136"/>
                    <a:pt x="3468986" y="1763079"/>
                  </a:cubicBezTo>
                  <a:cubicBezTo>
                    <a:pt x="3617476" y="1564022"/>
                    <a:pt x="3715417" y="1317569"/>
                    <a:pt x="3829154" y="1023723"/>
                  </a:cubicBezTo>
                  <a:cubicBezTo>
                    <a:pt x="3942891" y="729876"/>
                    <a:pt x="4085062" y="183259"/>
                    <a:pt x="4151409" y="0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 rot="16200000">
              <a:off x="10159527" y="2138046"/>
              <a:ext cx="770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Futura"/>
                  <a:cs typeface="Futura"/>
                </a:rPr>
                <a:t>State</a:t>
              </a:r>
              <a:endParaRPr lang="en-US" sz="1200" dirty="0">
                <a:latin typeface="Futura"/>
                <a:cs typeface="Futura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801434" y="2847388"/>
              <a:ext cx="670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Futura"/>
                  <a:cs typeface="Futura"/>
                </a:rPr>
                <a:t>Time</a:t>
              </a:r>
              <a:endParaRPr lang="en-US" sz="1400" dirty="0">
                <a:latin typeface="Futura"/>
                <a:cs typeface="Futu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44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8336604" y="3756991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5" grpId="0" animBg="1"/>
      <p:bldP spid="98" grpId="0" animBg="1"/>
      <p:bldP spid="110" grpId="0" animBg="1"/>
      <p:bldP spid="112" grpId="0" animBg="1"/>
      <p:bldP spid="11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601779" y="670407"/>
            <a:ext cx="5034691" cy="3065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351" y="979834"/>
            <a:ext cx="2502060" cy="2497164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8336604" y="3735726"/>
            <a:ext cx="428017" cy="1446570"/>
          </a:xfrm>
          <a:custGeom>
            <a:avLst/>
            <a:gdLst>
              <a:gd name="connsiteX0" fmla="*/ 0 w 428017"/>
              <a:gd name="connsiteY0" fmla="*/ 1254868 h 1269881"/>
              <a:gd name="connsiteX1" fmla="*/ 204281 w 428017"/>
              <a:gd name="connsiteY1" fmla="*/ 1254868 h 1269881"/>
              <a:gd name="connsiteX2" fmla="*/ 262647 w 428017"/>
              <a:gd name="connsiteY2" fmla="*/ 1235413 h 1269881"/>
              <a:gd name="connsiteX3" fmla="*/ 330741 w 428017"/>
              <a:gd name="connsiteY3" fmla="*/ 1177047 h 1269881"/>
              <a:gd name="connsiteX4" fmla="*/ 350196 w 428017"/>
              <a:gd name="connsiteY4" fmla="*/ 1118681 h 1269881"/>
              <a:gd name="connsiteX5" fmla="*/ 369651 w 428017"/>
              <a:gd name="connsiteY5" fmla="*/ 1031132 h 1269881"/>
              <a:gd name="connsiteX6" fmla="*/ 389107 w 428017"/>
              <a:gd name="connsiteY6" fmla="*/ 1011677 h 1269881"/>
              <a:gd name="connsiteX7" fmla="*/ 408562 w 428017"/>
              <a:gd name="connsiteY7" fmla="*/ 943583 h 1269881"/>
              <a:gd name="connsiteX8" fmla="*/ 428017 w 428017"/>
              <a:gd name="connsiteY8" fmla="*/ 914400 h 1269881"/>
              <a:gd name="connsiteX9" fmla="*/ 408562 w 428017"/>
              <a:gd name="connsiteY9" fmla="*/ 466928 h 1269881"/>
              <a:gd name="connsiteX10" fmla="*/ 398834 w 428017"/>
              <a:gd name="connsiteY10" fmla="*/ 437745 h 1269881"/>
              <a:gd name="connsiteX11" fmla="*/ 389107 w 428017"/>
              <a:gd name="connsiteY11" fmla="*/ 398834 h 1269881"/>
              <a:gd name="connsiteX12" fmla="*/ 379379 w 428017"/>
              <a:gd name="connsiteY12" fmla="*/ 301557 h 1269881"/>
              <a:gd name="connsiteX13" fmla="*/ 369651 w 428017"/>
              <a:gd name="connsiteY13" fmla="*/ 155642 h 1269881"/>
              <a:gd name="connsiteX14" fmla="*/ 359924 w 428017"/>
              <a:gd name="connsiteY14" fmla="*/ 0 h 126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8017" h="1269881">
                <a:moveTo>
                  <a:pt x="0" y="1254868"/>
                </a:moveTo>
                <a:cubicBezTo>
                  <a:pt x="84336" y="1275953"/>
                  <a:pt x="59204" y="1273791"/>
                  <a:pt x="204281" y="1254868"/>
                </a:cubicBezTo>
                <a:cubicBezTo>
                  <a:pt x="224616" y="1252216"/>
                  <a:pt x="262647" y="1235413"/>
                  <a:pt x="262647" y="1235413"/>
                </a:cubicBezTo>
                <a:cubicBezTo>
                  <a:pt x="309825" y="1188235"/>
                  <a:pt x="286296" y="1206677"/>
                  <a:pt x="330741" y="1177047"/>
                </a:cubicBezTo>
                <a:cubicBezTo>
                  <a:pt x="337226" y="1157592"/>
                  <a:pt x="346824" y="1138910"/>
                  <a:pt x="350196" y="1118681"/>
                </a:cubicBezTo>
                <a:cubicBezTo>
                  <a:pt x="352159" y="1106901"/>
                  <a:pt x="358600" y="1049550"/>
                  <a:pt x="369651" y="1031132"/>
                </a:cubicBezTo>
                <a:cubicBezTo>
                  <a:pt x="374370" y="1023268"/>
                  <a:pt x="382622" y="1018162"/>
                  <a:pt x="389107" y="1011677"/>
                </a:cubicBezTo>
                <a:cubicBezTo>
                  <a:pt x="392225" y="999204"/>
                  <a:pt x="401582" y="957543"/>
                  <a:pt x="408562" y="943583"/>
                </a:cubicBezTo>
                <a:cubicBezTo>
                  <a:pt x="413790" y="933126"/>
                  <a:pt x="421532" y="924128"/>
                  <a:pt x="428017" y="914400"/>
                </a:cubicBezTo>
                <a:cubicBezTo>
                  <a:pt x="426461" y="858362"/>
                  <a:pt x="427378" y="589225"/>
                  <a:pt x="408562" y="466928"/>
                </a:cubicBezTo>
                <a:cubicBezTo>
                  <a:pt x="407003" y="456793"/>
                  <a:pt x="401651" y="447604"/>
                  <a:pt x="398834" y="437745"/>
                </a:cubicBezTo>
                <a:cubicBezTo>
                  <a:pt x="395161" y="424890"/>
                  <a:pt x="392349" y="411804"/>
                  <a:pt x="389107" y="398834"/>
                </a:cubicBezTo>
                <a:cubicBezTo>
                  <a:pt x="385864" y="366408"/>
                  <a:pt x="381978" y="334041"/>
                  <a:pt x="379379" y="301557"/>
                </a:cubicBezTo>
                <a:cubicBezTo>
                  <a:pt x="375492" y="252966"/>
                  <a:pt x="374501" y="204146"/>
                  <a:pt x="369651" y="155642"/>
                </a:cubicBezTo>
                <a:cubicBezTo>
                  <a:pt x="352929" y="-11577"/>
                  <a:pt x="359924" y="303899"/>
                  <a:pt x="35992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544352" y="983830"/>
            <a:ext cx="2502060" cy="249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4584" y="95677"/>
            <a:ext cx="3715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800" dirty="0" smtClean="0">
                <a:latin typeface="Amaranth" charset="0"/>
                <a:ea typeface="Amaranth" charset="0"/>
                <a:cs typeface="Amaranth" charset="0"/>
              </a:rPr>
              <a:t>The Experiment</a:t>
            </a:r>
            <a:endParaRPr lang="en-US" sz="28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325" y="480180"/>
            <a:ext cx="3654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Participants viewed a bistable image and reported its orientation.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Cube-shaped lever used for report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An additional exterior figure was provided to show the participant what was being reported.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Compatibility of lever with exterior cube was manipulated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95" y="2885679"/>
            <a:ext cx="28590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Disadvantage</a:t>
            </a:r>
            <a:r>
              <a:rPr lang="en-US" dirty="0">
                <a:latin typeface="Amaranth" charset="0"/>
                <a:ea typeface="Amaranth" charset="0"/>
                <a:cs typeface="Amaranth" charset="0"/>
              </a:rPr>
              <a:t>: Task no longer differentiates perception from action, stimulus from response, or attention from intention.</a:t>
            </a:r>
          </a:p>
          <a:p>
            <a:r>
              <a:rPr lang="en-US" u="sng" dirty="0" smtClean="0">
                <a:latin typeface="Amaranth" charset="0"/>
                <a:ea typeface="Amaranth" charset="0"/>
                <a:cs typeface="Amaranth" charset="0"/>
              </a:rPr>
              <a:t>Advantage</a:t>
            </a:r>
            <a:r>
              <a:rPr lang="en-US" dirty="0" smtClean="0">
                <a:latin typeface="Amaranth" charset="0"/>
                <a:ea typeface="Amaranth" charset="0"/>
                <a:cs typeface="Amaranth" charset="0"/>
              </a:rPr>
              <a:t>:      Task no longer differentiates perception from action, stimulus from response, or attention from intention.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51054" y="2340736"/>
            <a:ext cx="1455804" cy="1624618"/>
            <a:chOff x="2651054" y="1404980"/>
            <a:chExt cx="1455804" cy="1624618"/>
          </a:xfrm>
        </p:grpSpPr>
        <p:grpSp>
          <p:nvGrpSpPr>
            <p:cNvPr id="23" name="Group 22"/>
            <p:cNvGrpSpPr/>
            <p:nvPr/>
          </p:nvGrpSpPr>
          <p:grpSpPr>
            <a:xfrm>
              <a:off x="3655078" y="1693993"/>
              <a:ext cx="268150" cy="1195530"/>
              <a:chOff x="3655078" y="1693993"/>
              <a:chExt cx="268150" cy="119553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796400" y="1693993"/>
                <a:ext cx="126828" cy="119553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 rot="18459340">
                <a:off x="3460582" y="2272436"/>
                <a:ext cx="460168" cy="71176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51054" y="1675996"/>
              <a:ext cx="994330" cy="1353602"/>
              <a:chOff x="2651054" y="1675996"/>
              <a:chExt cx="994330" cy="135360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651054" y="2035801"/>
                <a:ext cx="604282" cy="913675"/>
                <a:chOff x="3413125" y="5254625"/>
                <a:chExt cx="835172" cy="126278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413125" y="5254625"/>
                  <a:ext cx="184150" cy="7625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3578156" y="6027262"/>
                  <a:ext cx="67014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359727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43446" y="6027262"/>
                  <a:ext cx="117474" cy="4901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 rot="387923">
                <a:off x="2972623" y="1675996"/>
                <a:ext cx="303588" cy="902716"/>
                <a:chOff x="1699197" y="4741144"/>
                <a:chExt cx="419586" cy="1247634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1762544" y="4741144"/>
                  <a:ext cx="356239" cy="459471"/>
                  <a:chOff x="3829154" y="682483"/>
                  <a:chExt cx="2198920" cy="3194206"/>
                </a:xfrm>
              </p:grpSpPr>
              <p:sp>
                <p:nvSpPr>
                  <p:cNvPr id="60" name="Teardrop 59"/>
                  <p:cNvSpPr/>
                  <p:nvPr/>
                </p:nvSpPr>
                <p:spPr>
                  <a:xfrm rot="5400000">
                    <a:off x="3829154" y="682483"/>
                    <a:ext cx="2198920" cy="2198920"/>
                  </a:xfrm>
                  <a:prstGeom prst="teardrop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4701891" y="2123089"/>
                    <a:ext cx="890191" cy="1213491"/>
                  </a:xfrm>
                  <a:prstGeom prst="round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3834297" y="1810284"/>
                    <a:ext cx="1438776" cy="206640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Oval 58"/>
                <p:cNvSpPr/>
                <p:nvPr/>
              </p:nvSpPr>
              <p:spPr>
                <a:xfrm>
                  <a:off x="1699197" y="5098367"/>
                  <a:ext cx="359912" cy="89041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 rot="1839889">
                <a:off x="3208887" y="2515010"/>
                <a:ext cx="115191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Chord 48"/>
              <p:cNvSpPr/>
              <p:nvPr/>
            </p:nvSpPr>
            <p:spPr>
              <a:xfrm rot="8307348">
                <a:off x="3164315" y="2816665"/>
                <a:ext cx="88313" cy="212933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 rot="16904255">
                <a:off x="3123063" y="2329975"/>
                <a:ext cx="126710" cy="44205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21083948">
                <a:off x="3578001" y="2229424"/>
                <a:ext cx="67383" cy="164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9437582">
                <a:off x="3217887" y="2045419"/>
                <a:ext cx="65021" cy="401867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 rot="2877266">
                <a:off x="3420892" y="2154627"/>
                <a:ext cx="61042" cy="31179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53404" y="1404980"/>
              <a:ext cx="553454" cy="685969"/>
              <a:chOff x="3553404" y="1404980"/>
              <a:chExt cx="553454" cy="685969"/>
            </a:xfrm>
          </p:grpSpPr>
          <p:sp>
            <p:nvSpPr>
              <p:cNvPr id="57" name="Trapezoid 56"/>
              <p:cNvSpPr/>
              <p:nvPr/>
            </p:nvSpPr>
            <p:spPr>
              <a:xfrm rot="16200000">
                <a:off x="3487146" y="1471238"/>
                <a:ext cx="685969" cy="553454"/>
              </a:xfrm>
              <a:prstGeom prst="trapezoid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24000">
                    <a:schemeClr val="bg1"/>
                  </a:gs>
                </a:gsLst>
                <a:lin ang="16200000" scaled="0"/>
                <a:tileRect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6438" y="1603054"/>
                <a:ext cx="282543" cy="289822"/>
              </a:xfrm>
              <a:prstGeom prst="rect">
                <a:avLst/>
              </a:prstGeom>
            </p:spPr>
          </p:pic>
        </p:grpSp>
      </p:grpSp>
      <p:sp>
        <p:nvSpPr>
          <p:cNvPr id="70" name="Rectangle 6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406296" y="3070381"/>
            <a:ext cx="367580" cy="367580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443739" y="2268689"/>
            <a:ext cx="2104920" cy="787940"/>
            <a:chOff x="3443739" y="2268689"/>
            <a:chExt cx="2104920" cy="787940"/>
          </a:xfrm>
        </p:grpSpPr>
        <p:sp>
          <p:nvSpPr>
            <p:cNvPr id="3" name="Oval 2"/>
            <p:cNvSpPr/>
            <p:nvPr/>
          </p:nvSpPr>
          <p:spPr>
            <a:xfrm>
              <a:off x="3443739" y="2268689"/>
              <a:ext cx="787940" cy="787940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3" idx="6"/>
            </p:cNvCxnSpPr>
            <p:nvPr/>
          </p:nvCxnSpPr>
          <p:spPr>
            <a:xfrm flipV="1">
              <a:off x="4231679" y="2548963"/>
              <a:ext cx="1316980" cy="113696"/>
            </a:xfrm>
            <a:prstGeom prst="straightConnector1">
              <a:avLst/>
            </a:prstGeom>
            <a:ln w="793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stCxn id="98" idx="5"/>
          </p:cNvCxnSpPr>
          <p:nvPr/>
        </p:nvCxnSpPr>
        <p:spPr>
          <a:xfrm>
            <a:off x="3720045" y="3384130"/>
            <a:ext cx="3477625" cy="1490966"/>
          </a:xfrm>
          <a:prstGeom prst="straightConnector1">
            <a:avLst/>
          </a:prstGeom>
          <a:ln w="793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062914" y="4252788"/>
            <a:ext cx="1290365" cy="1618280"/>
            <a:chOff x="7062914" y="4252788"/>
            <a:chExt cx="1290365" cy="1618280"/>
          </a:xfrm>
        </p:grpSpPr>
        <p:sp>
          <p:nvSpPr>
            <p:cNvPr id="104" name="Parallelogram 103"/>
            <p:cNvSpPr/>
            <p:nvPr/>
          </p:nvSpPr>
          <p:spPr>
            <a:xfrm flipH="1">
              <a:off x="7308680" y="5322942"/>
              <a:ext cx="1044599" cy="285847"/>
            </a:xfrm>
            <a:prstGeom prst="parallelogram">
              <a:avLst>
                <a:gd name="adj" fmla="val 7623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31787" y="4875283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141302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7291285" y="4589437"/>
              <a:ext cx="0" cy="74152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141303" y="4589437"/>
              <a:ext cx="190484" cy="2858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7291286" y="4589437"/>
              <a:ext cx="85001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62914" y="4252788"/>
              <a:ext cx="1149380" cy="1618280"/>
            </a:xfrm>
            <a:prstGeom prst="rect">
              <a:avLst/>
            </a:prstGeom>
          </p:spPr>
        </p:pic>
      </p:grpSp>
      <p:sp>
        <p:nvSpPr>
          <p:cNvPr id="110" name="TextBox 109"/>
          <p:cNvSpPr txBox="1"/>
          <p:nvPr/>
        </p:nvSpPr>
        <p:spPr>
          <a:xfrm>
            <a:off x="10628736" y="680135"/>
            <a:ext cx="136198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Outer figure </a:t>
            </a:r>
            <a:r>
              <a:rPr lang="en-US" sz="1600" dirty="0">
                <a:latin typeface="Amaranth" charset="0"/>
                <a:ea typeface="Amaranth" charset="0"/>
                <a:cs typeface="Amaranth" charset="0"/>
              </a:rPr>
              <a:t>controlled using </a:t>
            </a:r>
            <a:r>
              <a:rPr lang="en-US" sz="1600" dirty="0" smtClean="0">
                <a:latin typeface="Amaranth" charset="0"/>
                <a:ea typeface="Amaranth" charset="0"/>
                <a:cs typeface="Amaranth" charset="0"/>
              </a:rPr>
              <a:t>lever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8774350" y="901311"/>
            <a:ext cx="1862120" cy="365180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617356" y="1514417"/>
            <a:ext cx="13733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Inner figure (Necker cube) appears to change </a:t>
            </a:r>
            <a:r>
              <a:rPr lang="en-US" sz="1400" smtClean="0">
                <a:latin typeface="Amaranth" charset="0"/>
                <a:ea typeface="Amaranth" charset="0"/>
                <a:cs typeface="Amaranth" charset="0"/>
              </a:rPr>
              <a:t>orientations spontaneously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470721" y="3990041"/>
            <a:ext cx="251999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maranth" charset="0"/>
                <a:ea typeface="Amaranth" charset="0"/>
                <a:cs typeface="Amaranth" charset="0"/>
              </a:rPr>
              <a:t>Task: “Match the orientation of the outer figure to the apparent orientation of the inner figure using the controller”</a:t>
            </a:r>
            <a:endParaRPr lang="en-US" sz="1400" dirty="0">
              <a:latin typeface="Amaranth" charset="0"/>
              <a:ea typeface="Amaranth" charset="0"/>
              <a:cs typeface="Amaranth" charset="0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25" y="1704099"/>
            <a:ext cx="1061118" cy="1059041"/>
          </a:xfrm>
          <a:prstGeom prst="rect">
            <a:avLst/>
          </a:prstGeom>
        </p:spPr>
      </p:pic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8064230" y="2206915"/>
            <a:ext cx="2553126" cy="61774"/>
          </a:xfrm>
          <a:prstGeom prst="straightConnector1">
            <a:avLst/>
          </a:prstGeom>
          <a:ln w="476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464956" y="4735686"/>
            <a:ext cx="1216628" cy="1618280"/>
            <a:chOff x="3976750" y="4204167"/>
            <a:chExt cx="1216628" cy="1618280"/>
          </a:xfrm>
        </p:grpSpPr>
        <p:grpSp>
          <p:nvGrpSpPr>
            <p:cNvPr id="2" name="Group 1"/>
            <p:cNvGrpSpPr/>
            <p:nvPr/>
          </p:nvGrpSpPr>
          <p:grpSpPr>
            <a:xfrm flipH="1" flipV="1">
              <a:off x="3976750" y="4314936"/>
              <a:ext cx="1061994" cy="1027372"/>
              <a:chOff x="3976750" y="4314936"/>
              <a:chExt cx="1061994" cy="1027372"/>
            </a:xfrm>
          </p:grpSpPr>
          <p:sp>
            <p:nvSpPr>
              <p:cNvPr id="79" name="Parallelogram 78"/>
              <p:cNvSpPr/>
              <p:nvPr/>
            </p:nvSpPr>
            <p:spPr>
              <a:xfrm flipH="1">
                <a:off x="3994145" y="5048441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5017252" y="4600782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4826767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976750" y="4314936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826768" y="4314936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3976751" y="4314936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Picture 84" descr="hand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43998" y="4204167"/>
              <a:ext cx="1149380" cy="161828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5996763" y="180737"/>
            <a:ext cx="428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maranth" charset="0"/>
                <a:ea typeface="Amaranth" charset="0"/>
                <a:cs typeface="Amaranth" charset="0"/>
              </a:rPr>
              <a:t>Incompatible Condition</a:t>
            </a:r>
            <a:endParaRPr lang="en-US" sz="2400" dirty="0"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19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73244" y="1311740"/>
            <a:ext cx="1247733" cy="124529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023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141" y="235238"/>
            <a:ext cx="2418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maranth" charset="0"/>
                <a:ea typeface="Amaranth" charset="0"/>
                <a:cs typeface="Amaranth" charset="0"/>
              </a:rPr>
              <a:t>Training phase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55" name="Group 54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68" name="Teardrop 6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7" name="Rounded Rectangle 56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Chord 5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arallelogram 6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Trapezoid 6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7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4370117" y="40451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5665725" y="3764450"/>
            <a:ext cx="1390750" cy="1670335"/>
            <a:chOff x="5689113" y="3687547"/>
            <a:chExt cx="1390750" cy="1670335"/>
          </a:xfrm>
        </p:grpSpPr>
        <p:grpSp>
          <p:nvGrpSpPr>
            <p:cNvPr id="39" name="Group 38"/>
            <p:cNvGrpSpPr/>
            <p:nvPr/>
          </p:nvGrpSpPr>
          <p:grpSpPr>
            <a:xfrm>
              <a:off x="5859751" y="4024178"/>
              <a:ext cx="1061994" cy="1027372"/>
              <a:chOff x="6248830" y="4126734"/>
              <a:chExt cx="1061994" cy="1027372"/>
            </a:xfrm>
          </p:grpSpPr>
          <p:sp>
            <p:nvSpPr>
              <p:cNvPr id="44" name="Parallelogram 43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113" y="3687547"/>
              <a:ext cx="1390750" cy="1670335"/>
            </a:xfrm>
            <a:prstGeom prst="rect">
              <a:avLst/>
            </a:prstGeom>
          </p:spPr>
        </p:pic>
      </p:grpSp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65" name="Group 64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8" name="Teardrop 7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Chord 67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Parallelogram 71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Trapezoid 7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1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57" name="Group 56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70" name="Teardrop 69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69" name="Oval 68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59" name="Rounded Rectangle 58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Chord 59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arallelogram 63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Straight Connector 76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438525" y="200028"/>
            <a:ext cx="5538160" cy="33718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6" y="396495"/>
            <a:ext cx="3027493" cy="30215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273246" y="1312365"/>
            <a:ext cx="1247109" cy="12446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655" y="3871913"/>
            <a:ext cx="1283953" cy="128144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6896100" y="3607356"/>
            <a:ext cx="742950" cy="1278973"/>
          </a:xfrm>
          <a:custGeom>
            <a:avLst/>
            <a:gdLst>
              <a:gd name="connsiteX0" fmla="*/ 0 w 742950"/>
              <a:gd name="connsiteY0" fmla="*/ 928687 h 1100137"/>
              <a:gd name="connsiteX1" fmla="*/ 57150 w 742950"/>
              <a:gd name="connsiteY1" fmla="*/ 942975 h 1100137"/>
              <a:gd name="connsiteX2" fmla="*/ 200025 w 742950"/>
              <a:gd name="connsiteY2" fmla="*/ 957262 h 1100137"/>
              <a:gd name="connsiteX3" fmla="*/ 214313 w 742950"/>
              <a:gd name="connsiteY3" fmla="*/ 1000125 h 1100137"/>
              <a:gd name="connsiteX4" fmla="*/ 271463 w 742950"/>
              <a:gd name="connsiteY4" fmla="*/ 1085850 h 1100137"/>
              <a:gd name="connsiteX5" fmla="*/ 357188 w 742950"/>
              <a:gd name="connsiteY5" fmla="*/ 1100137 h 1100137"/>
              <a:gd name="connsiteX6" fmla="*/ 500063 w 742950"/>
              <a:gd name="connsiteY6" fmla="*/ 1085850 h 1100137"/>
              <a:gd name="connsiteX7" fmla="*/ 542925 w 742950"/>
              <a:gd name="connsiteY7" fmla="*/ 1071562 h 1100137"/>
              <a:gd name="connsiteX8" fmla="*/ 614363 w 742950"/>
              <a:gd name="connsiteY8" fmla="*/ 1085850 h 1100137"/>
              <a:gd name="connsiteX9" fmla="*/ 700088 w 742950"/>
              <a:gd name="connsiteY9" fmla="*/ 1071562 h 1100137"/>
              <a:gd name="connsiteX10" fmla="*/ 728663 w 742950"/>
              <a:gd name="connsiteY10" fmla="*/ 985837 h 1100137"/>
              <a:gd name="connsiteX11" fmla="*/ 742950 w 742950"/>
              <a:gd name="connsiteY11" fmla="*/ 942975 h 1100137"/>
              <a:gd name="connsiteX12" fmla="*/ 700088 w 742950"/>
              <a:gd name="connsiteY12" fmla="*/ 857250 h 1100137"/>
              <a:gd name="connsiteX13" fmla="*/ 657225 w 742950"/>
              <a:gd name="connsiteY13" fmla="*/ 828675 h 1100137"/>
              <a:gd name="connsiteX14" fmla="*/ 628650 w 742950"/>
              <a:gd name="connsiteY14" fmla="*/ 785812 h 1100137"/>
              <a:gd name="connsiteX15" fmla="*/ 542925 w 742950"/>
              <a:gd name="connsiteY15" fmla="*/ 742950 h 1100137"/>
              <a:gd name="connsiteX16" fmla="*/ 485775 w 742950"/>
              <a:gd name="connsiteY16" fmla="*/ 671512 h 1100137"/>
              <a:gd name="connsiteX17" fmla="*/ 400050 w 742950"/>
              <a:gd name="connsiteY17" fmla="*/ 642937 h 1100137"/>
              <a:gd name="connsiteX18" fmla="*/ 357188 w 742950"/>
              <a:gd name="connsiteY18" fmla="*/ 557212 h 1100137"/>
              <a:gd name="connsiteX19" fmla="*/ 328613 w 742950"/>
              <a:gd name="connsiteY19" fmla="*/ 514350 h 1100137"/>
              <a:gd name="connsiteX20" fmla="*/ 300038 w 742950"/>
              <a:gd name="connsiteY20" fmla="*/ 428625 h 1100137"/>
              <a:gd name="connsiteX21" fmla="*/ 242888 w 742950"/>
              <a:gd name="connsiteY21" fmla="*/ 300037 h 1100137"/>
              <a:gd name="connsiteX22" fmla="*/ 242888 w 742950"/>
              <a:gd name="connsiteY2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42950" h="1100137">
                <a:moveTo>
                  <a:pt x="0" y="928687"/>
                </a:moveTo>
                <a:cubicBezTo>
                  <a:pt x="19050" y="933450"/>
                  <a:pt x="37711" y="940198"/>
                  <a:pt x="57150" y="942975"/>
                </a:cubicBezTo>
                <a:cubicBezTo>
                  <a:pt x="104531" y="949744"/>
                  <a:pt x="155044" y="940905"/>
                  <a:pt x="200025" y="957262"/>
                </a:cubicBezTo>
                <a:cubicBezTo>
                  <a:pt x="214179" y="962409"/>
                  <a:pt x="206999" y="986960"/>
                  <a:pt x="214313" y="1000125"/>
                </a:cubicBezTo>
                <a:cubicBezTo>
                  <a:pt x="230991" y="1030146"/>
                  <a:pt x="237587" y="1080204"/>
                  <a:pt x="271463" y="1085850"/>
                </a:cubicBezTo>
                <a:lnTo>
                  <a:pt x="357188" y="1100137"/>
                </a:lnTo>
                <a:cubicBezTo>
                  <a:pt x="404813" y="1095375"/>
                  <a:pt x="452757" y="1093128"/>
                  <a:pt x="500063" y="1085850"/>
                </a:cubicBezTo>
                <a:cubicBezTo>
                  <a:pt x="514948" y="1083560"/>
                  <a:pt x="527865" y="1071562"/>
                  <a:pt x="542925" y="1071562"/>
                </a:cubicBezTo>
                <a:cubicBezTo>
                  <a:pt x="567209" y="1071562"/>
                  <a:pt x="590550" y="1081087"/>
                  <a:pt x="614363" y="1085850"/>
                </a:cubicBezTo>
                <a:cubicBezTo>
                  <a:pt x="642938" y="1081087"/>
                  <a:pt x="678287" y="1090638"/>
                  <a:pt x="700088" y="1071562"/>
                </a:cubicBezTo>
                <a:cubicBezTo>
                  <a:pt x="722756" y="1051727"/>
                  <a:pt x="719138" y="1014412"/>
                  <a:pt x="728663" y="985837"/>
                </a:cubicBezTo>
                <a:lnTo>
                  <a:pt x="742950" y="942975"/>
                </a:lnTo>
                <a:cubicBezTo>
                  <a:pt x="731330" y="908113"/>
                  <a:pt x="727786" y="884947"/>
                  <a:pt x="700088" y="857250"/>
                </a:cubicBezTo>
                <a:cubicBezTo>
                  <a:pt x="687946" y="845108"/>
                  <a:pt x="671513" y="838200"/>
                  <a:pt x="657225" y="828675"/>
                </a:cubicBezTo>
                <a:cubicBezTo>
                  <a:pt x="647700" y="814387"/>
                  <a:pt x="640792" y="797954"/>
                  <a:pt x="628650" y="785812"/>
                </a:cubicBezTo>
                <a:cubicBezTo>
                  <a:pt x="600953" y="758114"/>
                  <a:pt x="577787" y="754570"/>
                  <a:pt x="542925" y="742950"/>
                </a:cubicBezTo>
                <a:cubicBezTo>
                  <a:pt x="527432" y="696470"/>
                  <a:pt x="536353" y="693991"/>
                  <a:pt x="485775" y="671512"/>
                </a:cubicBezTo>
                <a:cubicBezTo>
                  <a:pt x="458250" y="659279"/>
                  <a:pt x="400050" y="642937"/>
                  <a:pt x="400050" y="642937"/>
                </a:cubicBezTo>
                <a:cubicBezTo>
                  <a:pt x="318159" y="520102"/>
                  <a:pt x="416340" y="675517"/>
                  <a:pt x="357188" y="557212"/>
                </a:cubicBezTo>
                <a:cubicBezTo>
                  <a:pt x="349509" y="541853"/>
                  <a:pt x="335587" y="530041"/>
                  <a:pt x="328613" y="514350"/>
                </a:cubicBezTo>
                <a:cubicBezTo>
                  <a:pt x="316380" y="486825"/>
                  <a:pt x="316746" y="453687"/>
                  <a:pt x="300038" y="428625"/>
                </a:cubicBezTo>
                <a:cubicBezTo>
                  <a:pt x="274141" y="389779"/>
                  <a:pt x="242888" y="351044"/>
                  <a:pt x="242888" y="300037"/>
                </a:cubicBezTo>
                <a:lnTo>
                  <a:pt x="242888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25235" y="3568509"/>
            <a:ext cx="16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viewed by participant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0297" y="132505"/>
            <a:ext cx="136198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Large cube is controlled using lever.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238993" y="600075"/>
            <a:ext cx="2014550" cy="242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2402" y="1295972"/>
            <a:ext cx="1535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 cube </a:t>
            </a:r>
            <a:r>
              <a:rPr lang="en-US" sz="1600"/>
              <a:t>spontaneously reorients every ~2 to 6 seconds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353176" y="1745759"/>
            <a:ext cx="2779226" cy="8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65235" y="5613688"/>
            <a:ext cx="26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Cube-shaped lever controlled by participant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7638" y="2662817"/>
            <a:ext cx="1535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Task: match the orientation of the large figure to the smaller figure.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829794" y="4057657"/>
            <a:ext cx="1412242" cy="1670335"/>
            <a:chOff x="7612623" y="3988543"/>
            <a:chExt cx="1412242" cy="1670335"/>
          </a:xfrm>
        </p:grpSpPr>
        <p:grpSp>
          <p:nvGrpSpPr>
            <p:cNvPr id="29" name="Group 28"/>
            <p:cNvGrpSpPr/>
            <p:nvPr/>
          </p:nvGrpSpPr>
          <p:grpSpPr>
            <a:xfrm flipH="1" flipV="1">
              <a:off x="7612623" y="4039327"/>
              <a:ext cx="1061994" cy="1027372"/>
              <a:chOff x="6248830" y="4126734"/>
              <a:chExt cx="1061994" cy="1027372"/>
            </a:xfrm>
          </p:grpSpPr>
          <p:sp>
            <p:nvSpPr>
              <p:cNvPr id="31" name="Parallelogram 30"/>
              <p:cNvSpPr/>
              <p:nvPr/>
            </p:nvSpPr>
            <p:spPr>
              <a:xfrm flipH="1">
                <a:off x="6266225" y="4860239"/>
                <a:ext cx="1044599" cy="285847"/>
              </a:xfrm>
              <a:prstGeom prst="parallelogram">
                <a:avLst>
                  <a:gd name="adj" fmla="val 76234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289332" y="4412580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98847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248830" y="4126734"/>
                <a:ext cx="0" cy="74152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98848" y="4126734"/>
                <a:ext cx="190484" cy="2858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6248831" y="4126734"/>
                <a:ext cx="85001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han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15" y="3988543"/>
              <a:ext cx="1390750" cy="167033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483149" y="132505"/>
            <a:ext cx="2418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>
                <a:latin typeface="Amaranth" charset="0"/>
                <a:ea typeface="Amaranth" charset="0"/>
                <a:cs typeface="Amaranth" charset="0"/>
              </a:rPr>
              <a:t>Training phase</a:t>
            </a:r>
            <a:endParaRPr lang="en-US" sz="1600" dirty="0">
              <a:latin typeface="Amaranth" charset="0"/>
              <a:ea typeface="Amaranth" charset="0"/>
              <a:cs typeface="Amaranth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32397" y="3976192"/>
            <a:ext cx="1662851" cy="1855675"/>
            <a:chOff x="2074282" y="4394209"/>
            <a:chExt cx="2012050" cy="2245366"/>
          </a:xfrm>
        </p:grpSpPr>
        <p:grpSp>
          <p:nvGrpSpPr>
            <p:cNvPr id="39" name="Group 38"/>
            <p:cNvGrpSpPr/>
            <p:nvPr/>
          </p:nvGrpSpPr>
          <p:grpSpPr>
            <a:xfrm>
              <a:off x="2074282" y="5266058"/>
              <a:ext cx="835172" cy="1262780"/>
              <a:chOff x="3413125" y="5254625"/>
              <a:chExt cx="835172" cy="126278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3413125" y="5254625"/>
                <a:ext cx="184150" cy="762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578156" y="6027262"/>
                <a:ext cx="6701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59727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043446" y="6027262"/>
                <a:ext cx="117474" cy="4901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rot="387923">
              <a:off x="2518719" y="4768776"/>
              <a:ext cx="419586" cy="1247634"/>
              <a:chOff x="1699197" y="4741144"/>
              <a:chExt cx="419586" cy="124763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62544" y="4741144"/>
                <a:ext cx="356239" cy="459471"/>
                <a:chOff x="3829154" y="682483"/>
                <a:chExt cx="2198920" cy="3194206"/>
              </a:xfrm>
            </p:grpSpPr>
            <p:sp>
              <p:nvSpPr>
                <p:cNvPr id="58" name="Teardrop 57"/>
                <p:cNvSpPr/>
                <p:nvPr/>
              </p:nvSpPr>
              <p:spPr>
                <a:xfrm rot="5400000">
                  <a:off x="3829154" y="682483"/>
                  <a:ext cx="2198920" cy="2198920"/>
                </a:xfrm>
                <a:prstGeom prst="teardrop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4701891" y="2123089"/>
                  <a:ext cx="890191" cy="1213491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834297" y="1810284"/>
                  <a:ext cx="1438776" cy="206640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1699197" y="5098367"/>
                <a:ext cx="359912" cy="8904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839889">
              <a:off x="2845257" y="5928368"/>
              <a:ext cx="15920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8307348">
              <a:off x="2783654" y="6345283"/>
              <a:ext cx="122056" cy="294292"/>
            </a:xfrm>
            <a:prstGeom prst="chor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rot="16904255">
              <a:off x="2726641" y="5672633"/>
              <a:ext cx="175124" cy="61095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57253" y="4793650"/>
              <a:ext cx="175288" cy="16523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21083948">
              <a:off x="3355406" y="5533663"/>
              <a:ext cx="93129" cy="2271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/>
            <p:cNvSpPr/>
            <p:nvPr/>
          </p:nvSpPr>
          <p:spPr>
            <a:xfrm rot="18459340">
              <a:off x="3193122" y="5593109"/>
              <a:ext cx="635993" cy="98372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rot="19437582">
              <a:off x="2857696" y="5279351"/>
              <a:ext cx="89865" cy="5554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877266">
              <a:off x="3138267" y="5430287"/>
              <a:ext cx="84365" cy="4309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Trapezoid 54"/>
            <p:cNvSpPr/>
            <p:nvPr/>
          </p:nvSpPr>
          <p:spPr>
            <a:xfrm rot="16200000">
              <a:off x="3229836" y="4485782"/>
              <a:ext cx="948070" cy="764923"/>
            </a:xfrm>
            <a:prstGeom prst="trapezoid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24000">
                  <a:schemeClr val="bg1"/>
                </a:gs>
              </a:gsLst>
              <a:lin ang="162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V="1">
            <a:off x="3495249" y="3607356"/>
            <a:ext cx="5481437" cy="1089373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902167" y="214316"/>
            <a:ext cx="536358" cy="3886764"/>
          </a:xfrm>
          <a:prstGeom prst="line">
            <a:avLst/>
          </a:prstGeom>
          <a:ln>
            <a:solidFill>
              <a:schemeClr val="accent1">
                <a:alpha val="4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33485" y="6070903"/>
            <a:ext cx="10958514" cy="215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" y="5751688"/>
            <a:ext cx="1111893" cy="99929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404851" y="6045865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Futura Medium" charset="0"/>
                <a:ea typeface="Futura Medium" charset="0"/>
                <a:cs typeface="Futura Medium" charset="0"/>
              </a:rPr>
              <a:t>ICPA 2017 | Seoul, Korea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20012" y="6040284"/>
            <a:ext cx="18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Futura Medium" charset="0"/>
                <a:ea typeface="Futura Medium" charset="0"/>
                <a:cs typeface="Futura Medium" charset="0"/>
              </a:rPr>
              <a:t>T. R. Brooks</a:t>
            </a:r>
            <a:endParaRPr lang="en-US" sz="1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5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41204</TotalTime>
  <Words>1782</Words>
  <Application>Microsoft Macintosh PowerPoint</Application>
  <PresentationFormat>Widescreen</PresentationFormat>
  <Paragraphs>294</Paragraphs>
  <Slides>25</Slides>
  <Notes>4</Notes>
  <HiddenSlides>15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Amaranth</vt:lpstr>
      <vt:lpstr>Ayuthaya</vt:lpstr>
      <vt:lpstr>Calibri</vt:lpstr>
      <vt:lpstr>Calibri Light</vt:lpstr>
      <vt:lpstr>Courier New</vt:lpstr>
      <vt:lpstr>Futura</vt:lpstr>
      <vt:lpstr>Futura Medium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Brooks</dc:creator>
  <cp:lastModifiedBy>TR Brooks</cp:lastModifiedBy>
  <cp:revision>133</cp:revision>
  <dcterms:created xsi:type="dcterms:W3CDTF">2017-06-02T18:06:10Z</dcterms:created>
  <dcterms:modified xsi:type="dcterms:W3CDTF">2017-07-07T14:10:13Z</dcterms:modified>
</cp:coreProperties>
</file>