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80" r:id="rId5"/>
    <p:sldId id="259" r:id="rId6"/>
    <p:sldId id="260" r:id="rId7"/>
    <p:sldId id="284" r:id="rId8"/>
    <p:sldId id="261" r:id="rId9"/>
    <p:sldId id="285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680732F-5A1A-F74A-B02B-56D13A275074}">
          <p14:sldIdLst>
            <p14:sldId id="256"/>
            <p14:sldId id="257"/>
            <p14:sldId id="263"/>
            <p14:sldId id="280"/>
            <p14:sldId id="259"/>
            <p14:sldId id="260"/>
            <p14:sldId id="284"/>
            <p14:sldId id="261"/>
            <p14:sldId id="285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3117"/>
    <a:srgbClr val="EEAFC0"/>
    <a:srgbClr val="CBF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63"/>
    <p:restoredTop sz="94536"/>
  </p:normalViewPr>
  <p:slideViewPr>
    <p:cSldViewPr snapToGrid="0" snapToObjects="1">
      <p:cViewPr>
        <p:scale>
          <a:sx n="100" d="100"/>
          <a:sy n="100" d="100"/>
        </p:scale>
        <p:origin x="-75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DBF00-DD35-4E41-A39E-9A9BEBDB174B}" type="datetimeFigureOut">
              <a:rPr lang="en-US" smtClean="0"/>
              <a:t>7/8/17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9D0B5-B81C-874E-875F-3FA6BDF4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part/whole</a:t>
            </a:r>
            <a:r>
              <a:rPr lang="en-US" baseline="0" dirty="0" smtClean="0"/>
              <a:t> image?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ellis</a:t>
            </a:r>
            <a:r>
              <a:rPr lang="en-US" baseline="0" dirty="0" smtClean="0"/>
              <a:t> &amp; tucker?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experiment schematic</a:t>
            </a:r>
            <a:r>
              <a:rPr lang="en-US" baseline="0" dirty="0" smtClean="0"/>
              <a:t> at bottom?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it</a:t>
            </a:r>
            <a:r>
              <a:rPr lang="en-US" baseline="0" dirty="0" smtClean="0"/>
              <a:t> back home to big picture</a:t>
            </a:r>
          </a:p>
          <a:p>
            <a:r>
              <a:rPr lang="en-US" baseline="0" dirty="0" smtClean="0"/>
              <a:t>Make better plots (colors, fewer,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7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it</a:t>
            </a:r>
            <a:r>
              <a:rPr lang="en-US" baseline="0" dirty="0" smtClean="0"/>
              <a:t> back home to big picture</a:t>
            </a:r>
          </a:p>
          <a:p>
            <a:r>
              <a:rPr lang="en-US" baseline="0" dirty="0" smtClean="0"/>
              <a:t>Make better plots (colors, fewer,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8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E591-30D5-994D-AF48-3750D0BA28CA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17639"/>
            <a:ext cx="12191999" cy="10539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0342" y="500674"/>
            <a:ext cx="116383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Compatibility Effects in Bistable Perception of the Necker Cube</a:t>
            </a:r>
          </a:p>
          <a:p>
            <a:pPr algn="ctr"/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pPr algn="ctr"/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T. R. Brooks | Till Frank | James Dixon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58" y="1849702"/>
            <a:ext cx="3204916" cy="767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16" y="1971569"/>
            <a:ext cx="2504695" cy="5236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5325" y="480180"/>
            <a:ext cx="365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Order: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Test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Training Phase (Compatible)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322429" y="1744718"/>
            <a:ext cx="936971" cy="9351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94" y="1741809"/>
            <a:ext cx="936971" cy="93513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9470721" y="3990041"/>
            <a:ext cx="251999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“Keep the outer figure matched to the inner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figure using the lever”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5325" y="480180"/>
            <a:ext cx="365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Order: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Test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8921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</a:t>
            </a:r>
            <a:r>
              <a:rPr lang="en-US" sz="1400" dirty="0" err="1" smtClean="0">
                <a:latin typeface="Amaranth" charset="0"/>
                <a:ea typeface="Amaranth" charset="0"/>
                <a:cs typeface="Amaranth" charset="0"/>
              </a:rPr>
              <a:t>disambiguatedcube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) changes orientation at random intervals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“Keep the outer figure matched to the inner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figure using the lever”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5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Training Phase (Incompatible)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322429" y="1744718"/>
            <a:ext cx="936971" cy="9351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94" y="1745809"/>
            <a:ext cx="936971" cy="9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56" y="364252"/>
            <a:ext cx="6921500" cy="513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2446" y="5125720"/>
            <a:ext cx="29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Time (Seconds)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6350" y="1481328"/>
            <a:ext cx="179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Mean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of running total of number of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switches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4" y="2925521"/>
            <a:ext cx="4100139" cy="28261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6890" y="604617"/>
            <a:ext cx="2605784" cy="2049607"/>
          </a:xfrm>
          <a:prstGeom prst="rect">
            <a:avLst/>
          </a:prstGeom>
        </p:spPr>
      </p:pic>
      <p:sp>
        <p:nvSpPr>
          <p:cNvPr id="33" name="Freeform 32"/>
          <p:cNvSpPr/>
          <p:nvPr/>
        </p:nvSpPr>
        <p:spPr>
          <a:xfrm rot="5400000" flipH="1">
            <a:off x="1678795" y="801346"/>
            <a:ext cx="507233" cy="777317"/>
          </a:xfrm>
          <a:custGeom>
            <a:avLst/>
            <a:gdLst>
              <a:gd name="connsiteX0" fmla="*/ 16933 w 778933"/>
              <a:gd name="connsiteY0" fmla="*/ 321733 h 1337733"/>
              <a:gd name="connsiteX1" fmla="*/ 67733 w 778933"/>
              <a:gd name="connsiteY1" fmla="*/ 186266 h 1337733"/>
              <a:gd name="connsiteX2" fmla="*/ 304800 w 778933"/>
              <a:gd name="connsiteY2" fmla="*/ 0 h 1337733"/>
              <a:gd name="connsiteX3" fmla="*/ 609600 w 778933"/>
              <a:gd name="connsiteY3" fmla="*/ 50800 h 1337733"/>
              <a:gd name="connsiteX4" fmla="*/ 762000 w 778933"/>
              <a:gd name="connsiteY4" fmla="*/ 372533 h 1337733"/>
              <a:gd name="connsiteX5" fmla="*/ 778933 w 778933"/>
              <a:gd name="connsiteY5" fmla="*/ 728133 h 1337733"/>
              <a:gd name="connsiteX6" fmla="*/ 745066 w 778933"/>
              <a:gd name="connsiteY6" fmla="*/ 982133 h 1337733"/>
              <a:gd name="connsiteX7" fmla="*/ 609600 w 778933"/>
              <a:gd name="connsiteY7" fmla="*/ 1253066 h 1337733"/>
              <a:gd name="connsiteX8" fmla="*/ 372533 w 778933"/>
              <a:gd name="connsiteY8" fmla="*/ 1337733 h 1337733"/>
              <a:gd name="connsiteX9" fmla="*/ 355600 w 778933"/>
              <a:gd name="connsiteY9" fmla="*/ 1151466 h 1337733"/>
              <a:gd name="connsiteX10" fmla="*/ 558800 w 778933"/>
              <a:gd name="connsiteY10" fmla="*/ 914400 h 1337733"/>
              <a:gd name="connsiteX11" fmla="*/ 558800 w 778933"/>
              <a:gd name="connsiteY11" fmla="*/ 558800 h 1337733"/>
              <a:gd name="connsiteX12" fmla="*/ 541866 w 778933"/>
              <a:gd name="connsiteY12" fmla="*/ 270933 h 1337733"/>
              <a:gd name="connsiteX13" fmla="*/ 406400 w 778933"/>
              <a:gd name="connsiteY13" fmla="*/ 203200 h 1337733"/>
              <a:gd name="connsiteX14" fmla="*/ 406400 w 778933"/>
              <a:gd name="connsiteY14" fmla="*/ 203200 h 1337733"/>
              <a:gd name="connsiteX15" fmla="*/ 220133 w 778933"/>
              <a:gd name="connsiteY15" fmla="*/ 372533 h 1337733"/>
              <a:gd name="connsiteX16" fmla="*/ 220133 w 778933"/>
              <a:gd name="connsiteY16" fmla="*/ 372533 h 1337733"/>
              <a:gd name="connsiteX17" fmla="*/ 0 w 778933"/>
              <a:gd name="connsiteY17" fmla="*/ 372533 h 1337733"/>
              <a:gd name="connsiteX18" fmla="*/ 16933 w 778933"/>
              <a:gd name="connsiteY18" fmla="*/ 321733 h 133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8933" h="1337733">
                <a:moveTo>
                  <a:pt x="16933" y="321733"/>
                </a:moveTo>
                <a:lnTo>
                  <a:pt x="67733" y="186266"/>
                </a:lnTo>
                <a:lnTo>
                  <a:pt x="304800" y="0"/>
                </a:lnTo>
                <a:lnTo>
                  <a:pt x="609600" y="50800"/>
                </a:lnTo>
                <a:lnTo>
                  <a:pt x="762000" y="372533"/>
                </a:lnTo>
                <a:lnTo>
                  <a:pt x="778933" y="728133"/>
                </a:lnTo>
                <a:lnTo>
                  <a:pt x="745066" y="982133"/>
                </a:lnTo>
                <a:lnTo>
                  <a:pt x="609600" y="1253066"/>
                </a:lnTo>
                <a:lnTo>
                  <a:pt x="372533" y="1337733"/>
                </a:lnTo>
                <a:lnTo>
                  <a:pt x="355600" y="1151466"/>
                </a:lnTo>
                <a:lnTo>
                  <a:pt x="558800" y="914400"/>
                </a:lnTo>
                <a:lnTo>
                  <a:pt x="558800" y="558800"/>
                </a:lnTo>
                <a:lnTo>
                  <a:pt x="541866" y="270933"/>
                </a:lnTo>
                <a:lnTo>
                  <a:pt x="406400" y="203200"/>
                </a:lnTo>
                <a:lnTo>
                  <a:pt x="406400" y="203200"/>
                </a:lnTo>
                <a:lnTo>
                  <a:pt x="220133" y="372533"/>
                </a:lnTo>
                <a:lnTo>
                  <a:pt x="220133" y="372533"/>
                </a:lnTo>
                <a:lnTo>
                  <a:pt x="0" y="372533"/>
                </a:lnTo>
                <a:lnTo>
                  <a:pt x="16933" y="32173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21292375">
            <a:off x="1740647" y="1749265"/>
            <a:ext cx="640154" cy="571468"/>
            <a:chOff x="1124772" y="2189945"/>
            <a:chExt cx="2674083" cy="2170155"/>
          </a:xfrm>
        </p:grpSpPr>
        <p:sp>
          <p:nvSpPr>
            <p:cNvPr id="17" name="Oval 16"/>
            <p:cNvSpPr/>
            <p:nvPr/>
          </p:nvSpPr>
          <p:spPr>
            <a:xfrm rot="5683259">
              <a:off x="1376736" y="1937981"/>
              <a:ext cx="2170155" cy="2674083"/>
            </a:xfrm>
            <a:prstGeom prst="ellipse">
              <a:avLst/>
            </a:prstGeom>
            <a:gradFill>
              <a:gsLst>
                <a:gs pos="23000">
                  <a:schemeClr val="bg1"/>
                </a:gs>
                <a:gs pos="0">
                  <a:srgbClr val="FF0000"/>
                </a:gs>
              </a:gsLst>
              <a:lin ang="162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707630">
              <a:off x="3246722" y="2860105"/>
              <a:ext cx="519585" cy="1230003"/>
            </a:xfrm>
            <a:prstGeom prst="ellipse">
              <a:avLst/>
            </a:prstGeom>
            <a:gradFill flip="none" rotWithShape="1">
              <a:gsLst>
                <a:gs pos="51000">
                  <a:schemeClr val="accent2">
                    <a:lumMod val="50000"/>
                  </a:schemeClr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833095">
              <a:off x="3549340" y="3311312"/>
              <a:ext cx="247526" cy="447455"/>
            </a:xfrm>
            <a:prstGeom prst="ellipse">
              <a:avLst/>
            </a:prstGeom>
            <a:gradFill flip="none" rotWithShape="1">
              <a:gsLst>
                <a:gs pos="42000">
                  <a:schemeClr val="tx1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61547" y="191408"/>
            <a:ext cx="3077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“Multisensory Integration”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Rules for combining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Information “boosts a signal”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1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85505" y="2077282"/>
            <a:ext cx="1188567" cy="627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2126214" y="970678"/>
            <a:ext cx="471405" cy="47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73597" y="1535659"/>
            <a:ext cx="1827511" cy="419793"/>
          </a:xfrm>
          <a:custGeom>
            <a:avLst/>
            <a:gdLst>
              <a:gd name="connsiteX0" fmla="*/ 0 w 2943225"/>
              <a:gd name="connsiteY0" fmla="*/ 614363 h 614618"/>
              <a:gd name="connsiteX1" fmla="*/ 1185862 w 2943225"/>
              <a:gd name="connsiteY1" fmla="*/ 514350 h 614618"/>
              <a:gd name="connsiteX2" fmla="*/ 2943225 w 2943225"/>
              <a:gd name="connsiteY2" fmla="*/ 0 h 61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225" h="614618">
                <a:moveTo>
                  <a:pt x="0" y="614363"/>
                </a:moveTo>
                <a:cubicBezTo>
                  <a:pt x="347662" y="615553"/>
                  <a:pt x="695325" y="616744"/>
                  <a:pt x="1185862" y="514350"/>
                </a:cubicBezTo>
                <a:cubicBezTo>
                  <a:pt x="1676400" y="411956"/>
                  <a:pt x="2624137" y="95250"/>
                  <a:pt x="2943225" y="0"/>
                </a:cubicBezTo>
              </a:path>
            </a:pathLst>
          </a:custGeom>
          <a:noFill/>
          <a:ln w="63500">
            <a:solidFill>
              <a:schemeClr val="accent1"/>
            </a:solidFill>
            <a:headEnd type="none" w="med" len="med"/>
            <a:tailEnd type="stealth" w="med" len="med"/>
          </a:ln>
          <a:effectLst>
            <a:glow rad="127000">
              <a:schemeClr val="accent2">
                <a:lumMod val="60000"/>
                <a:lumOff val="40000"/>
                <a:alpha val="2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465586">
            <a:off x="28465" y="426714"/>
            <a:ext cx="1959270" cy="757280"/>
          </a:xfrm>
          <a:custGeom>
            <a:avLst/>
            <a:gdLst>
              <a:gd name="connsiteX0" fmla="*/ 0 w 2370717"/>
              <a:gd name="connsiteY0" fmla="*/ 916309 h 916309"/>
              <a:gd name="connsiteX1" fmla="*/ 558800 w 2370717"/>
              <a:gd name="connsiteY1" fmla="*/ 255909 h 916309"/>
              <a:gd name="connsiteX2" fmla="*/ 1032933 w 2370717"/>
              <a:gd name="connsiteY2" fmla="*/ 35776 h 916309"/>
              <a:gd name="connsiteX3" fmla="*/ 1727200 w 2370717"/>
              <a:gd name="connsiteY3" fmla="*/ 18842 h 916309"/>
              <a:gd name="connsiteX4" fmla="*/ 2269066 w 2370717"/>
              <a:gd name="connsiteY4" fmla="*/ 222042 h 916309"/>
              <a:gd name="connsiteX5" fmla="*/ 2370666 w 2370717"/>
              <a:gd name="connsiteY5" fmla="*/ 306709 h 9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0717" h="916309">
                <a:moveTo>
                  <a:pt x="0" y="916309"/>
                </a:moveTo>
                <a:cubicBezTo>
                  <a:pt x="193322" y="659486"/>
                  <a:pt x="386645" y="402664"/>
                  <a:pt x="558800" y="255909"/>
                </a:cubicBezTo>
                <a:cubicBezTo>
                  <a:pt x="730955" y="109154"/>
                  <a:pt x="838200" y="75287"/>
                  <a:pt x="1032933" y="35776"/>
                </a:cubicBezTo>
                <a:cubicBezTo>
                  <a:pt x="1227666" y="-3735"/>
                  <a:pt x="1521178" y="-12202"/>
                  <a:pt x="1727200" y="18842"/>
                </a:cubicBezTo>
                <a:cubicBezTo>
                  <a:pt x="1933222" y="49886"/>
                  <a:pt x="2161822" y="174064"/>
                  <a:pt x="2269066" y="222042"/>
                </a:cubicBezTo>
                <a:cubicBezTo>
                  <a:pt x="2376310" y="270020"/>
                  <a:pt x="2370666" y="306709"/>
                  <a:pt x="2370666" y="306709"/>
                </a:cubicBezTo>
              </a:path>
            </a:pathLst>
          </a:custGeom>
          <a:noFill/>
          <a:ln w="63500">
            <a:solidFill>
              <a:srgbClr val="CBF205"/>
            </a:solidFill>
            <a:tailEnd type="stealth"/>
          </a:ln>
          <a:effectLst>
            <a:glow rad="63500">
              <a:schemeClr val="accent4">
                <a:lumMod val="60000"/>
                <a:lumOff val="40000"/>
                <a:alpha val="2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473742">
            <a:off x="511728" y="2020956"/>
            <a:ext cx="1195894" cy="305233"/>
          </a:xfrm>
          <a:prstGeom prst="rect">
            <a:avLst/>
          </a:prstGeom>
          <a:gradFill flip="none" rotWithShape="1">
            <a:gsLst>
              <a:gs pos="87000">
                <a:schemeClr val="accent1">
                  <a:lumMod val="5000"/>
                  <a:lumOff val="95000"/>
                </a:schemeClr>
              </a:gs>
              <a:gs pos="13000">
                <a:schemeClr val="accent1">
                  <a:lumMod val="45000"/>
                  <a:lumOff val="5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VENTRAL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510957">
            <a:off x="765044" y="-18191"/>
            <a:ext cx="1195894" cy="305233"/>
          </a:xfrm>
          <a:prstGeom prst="rect">
            <a:avLst/>
          </a:prstGeom>
          <a:gradFill flip="none" rotWithShape="1">
            <a:gsLst>
              <a:gs pos="89000">
                <a:schemeClr val="accent1">
                  <a:lumMod val="5000"/>
                  <a:lumOff val="95000"/>
                </a:schemeClr>
              </a:gs>
              <a:gs pos="900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DORSAL</a:t>
            </a:r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8740738" y="1582171"/>
            <a:ext cx="1562848" cy="432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0150603" y="201416"/>
            <a:ext cx="2208425" cy="3061500"/>
            <a:chOff x="10150603" y="201416"/>
            <a:chExt cx="2208425" cy="3061500"/>
          </a:xfrm>
        </p:grpSpPr>
        <p:grpSp>
          <p:nvGrpSpPr>
            <p:cNvPr id="35" name="Group 34"/>
            <p:cNvGrpSpPr/>
            <p:nvPr/>
          </p:nvGrpSpPr>
          <p:grpSpPr>
            <a:xfrm flipH="1">
              <a:off x="10150603" y="201416"/>
              <a:ext cx="2208425" cy="3061500"/>
              <a:chOff x="3829154" y="682483"/>
              <a:chExt cx="2198920" cy="3194206"/>
            </a:xfrm>
          </p:grpSpPr>
          <p:sp>
            <p:nvSpPr>
              <p:cNvPr id="36" name="Teardrop 35"/>
              <p:cNvSpPr/>
              <p:nvPr/>
            </p:nvSpPr>
            <p:spPr>
              <a:xfrm rot="5400000">
                <a:off x="3829154" y="682483"/>
                <a:ext cx="2198920" cy="2198920"/>
              </a:xfrm>
              <a:prstGeom prst="teardrop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701891" y="2123089"/>
                <a:ext cx="890191" cy="121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34297" y="1810284"/>
                <a:ext cx="1438776" cy="20664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1420245" y="1672338"/>
              <a:ext cx="611885" cy="539601"/>
              <a:chOff x="6422211" y="2162005"/>
              <a:chExt cx="582277" cy="543098"/>
            </a:xfrm>
          </p:grpSpPr>
          <p:sp>
            <p:nvSpPr>
              <p:cNvPr id="42" name="Chord 41"/>
              <p:cNvSpPr/>
              <p:nvPr/>
            </p:nvSpPr>
            <p:spPr>
              <a:xfrm rot="12249375">
                <a:off x="6422211" y="2162005"/>
                <a:ext cx="582277" cy="543098"/>
              </a:xfrm>
              <a:prstGeom prst="chor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710497" y="2265821"/>
                <a:ext cx="183665" cy="331404"/>
              </a:xfrm>
              <a:custGeom>
                <a:avLst/>
                <a:gdLst>
                  <a:gd name="connsiteX0" fmla="*/ 0 w 183665"/>
                  <a:gd name="connsiteY0" fmla="*/ 9120 h 331404"/>
                  <a:gd name="connsiteX1" fmla="*/ 56868 w 183665"/>
                  <a:gd name="connsiteY1" fmla="*/ 9120 h 331404"/>
                  <a:gd name="connsiteX2" fmla="*/ 170606 w 183665"/>
                  <a:gd name="connsiteY2" fmla="*/ 103909 h 331404"/>
                  <a:gd name="connsiteX3" fmla="*/ 170606 w 183665"/>
                  <a:gd name="connsiteY3" fmla="*/ 217657 h 331404"/>
                  <a:gd name="connsiteX4" fmla="*/ 75825 w 183665"/>
                  <a:gd name="connsiteY4" fmla="*/ 331404 h 33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665" h="331404">
                    <a:moveTo>
                      <a:pt x="0" y="9120"/>
                    </a:moveTo>
                    <a:cubicBezTo>
                      <a:pt x="14217" y="1221"/>
                      <a:pt x="28434" y="-6678"/>
                      <a:pt x="56868" y="9120"/>
                    </a:cubicBezTo>
                    <a:cubicBezTo>
                      <a:pt x="85302" y="24918"/>
                      <a:pt x="151650" y="69153"/>
                      <a:pt x="170606" y="103909"/>
                    </a:cubicBezTo>
                    <a:cubicBezTo>
                      <a:pt x="189562" y="138665"/>
                      <a:pt x="186403" y="179741"/>
                      <a:pt x="170606" y="217657"/>
                    </a:cubicBezTo>
                    <a:cubicBezTo>
                      <a:pt x="154809" y="255573"/>
                      <a:pt x="101100" y="318766"/>
                      <a:pt x="75825" y="331404"/>
                    </a:cubicBezTo>
                  </a:path>
                </a:pathLst>
              </a:cu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10364339" y="355561"/>
              <a:ext cx="1780951" cy="932525"/>
              <a:chOff x="1880701" y="1574243"/>
              <a:chExt cx="1819988" cy="952965"/>
            </a:xfrm>
          </p:grpSpPr>
          <p:sp>
            <p:nvSpPr>
              <p:cNvPr id="45" name="Teardrop 44"/>
              <p:cNvSpPr/>
              <p:nvPr/>
            </p:nvSpPr>
            <p:spPr>
              <a:xfrm rot="10800000">
                <a:off x="1880701" y="1574243"/>
                <a:ext cx="1819988" cy="952965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118452" y="2141726"/>
                <a:ext cx="886357" cy="366525"/>
              </a:xfrm>
              <a:custGeom>
                <a:avLst/>
                <a:gdLst>
                  <a:gd name="connsiteX0" fmla="*/ 0 w 2104139"/>
                  <a:gd name="connsiteY0" fmla="*/ 0 h 1383923"/>
                  <a:gd name="connsiteX1" fmla="*/ 1478584 w 2104139"/>
                  <a:gd name="connsiteY1" fmla="*/ 454988 h 1383923"/>
                  <a:gd name="connsiteX2" fmla="*/ 2104139 w 2104139"/>
                  <a:gd name="connsiteY2" fmla="*/ 1383923 h 1383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04139" h="1383923">
                    <a:moveTo>
                      <a:pt x="0" y="0"/>
                    </a:moveTo>
                    <a:cubicBezTo>
                      <a:pt x="563947" y="112167"/>
                      <a:pt x="1127894" y="224334"/>
                      <a:pt x="1478584" y="454988"/>
                    </a:cubicBezTo>
                    <a:cubicBezTo>
                      <a:pt x="1829274" y="685642"/>
                      <a:pt x="1996721" y="1232260"/>
                      <a:pt x="2104139" y="1383923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</p:grpSp>
        <p:sp>
          <p:nvSpPr>
            <p:cNvPr id="39" name="Oval 38"/>
            <p:cNvSpPr/>
            <p:nvPr/>
          </p:nvSpPr>
          <p:spPr>
            <a:xfrm rot="20839095" flipH="1">
              <a:off x="10307991" y="1357764"/>
              <a:ext cx="442433" cy="2677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20839095" flipH="1">
              <a:off x="10325448" y="1437135"/>
              <a:ext cx="201181" cy="174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613215" y="205189"/>
            <a:ext cx="3005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Ecological </a:t>
            </a:r>
            <a:r>
              <a:rPr lang="en-US" b="1" smtClean="0">
                <a:latin typeface="Amaranth" charset="0"/>
                <a:ea typeface="Amaranth" charset="0"/>
                <a:cs typeface="Amaranth" charset="0"/>
              </a:rPr>
              <a:t>(lazy) </a:t>
            </a:r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approach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Combined elements detected directly.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A “landscape” of perception/action space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2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75" y="145222"/>
            <a:ext cx="1300212" cy="1251957"/>
          </a:xfrm>
          <a:prstGeom prst="rect">
            <a:avLst/>
          </a:prstGeom>
          <a:solidFill>
            <a:schemeClr val="bg1">
              <a:alpha val="63000"/>
            </a:schemeClr>
          </a:solidFill>
        </p:spPr>
      </p:pic>
      <p:sp>
        <p:nvSpPr>
          <p:cNvPr id="9" name="TextBox 8"/>
          <p:cNvSpPr txBox="1"/>
          <p:nvPr/>
        </p:nvSpPr>
        <p:spPr>
          <a:xfrm>
            <a:off x="1391055" y="6332703"/>
            <a:ext cx="893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 smtClean="0"/>
              <a:t>Tong, </a:t>
            </a:r>
            <a:r>
              <a:rPr lang="en-US" sz="1200" dirty="0" err="1" smtClean="0"/>
              <a:t>Meng</a:t>
            </a:r>
            <a:r>
              <a:rPr lang="en-US" sz="1200" dirty="0" smtClean="0"/>
              <a:t>, </a:t>
            </a:r>
            <a:r>
              <a:rPr lang="en-US" sz="1200" dirty="0"/>
              <a:t>&amp; </a:t>
            </a:r>
            <a:r>
              <a:rPr lang="en-US" sz="1200" dirty="0" smtClean="0"/>
              <a:t>Blake, 2006</a:t>
            </a:r>
            <a:r>
              <a:rPr lang="en-US" sz="1200" dirty="0"/>
              <a:t>.</a:t>
            </a:r>
            <a:endParaRPr lang="en-US" sz="1200" dirty="0" smtClean="0"/>
          </a:p>
          <a:p>
            <a:r>
              <a:rPr lang="en-US" sz="1200" baseline="30000" dirty="0" smtClean="0"/>
              <a:t>2</a:t>
            </a:r>
            <a:r>
              <a:rPr lang="en-US" sz="1200" dirty="0" smtClean="0"/>
              <a:t>Stoffregen &amp; </a:t>
            </a:r>
            <a:r>
              <a:rPr lang="en-US" sz="1200" dirty="0" err="1" smtClean="0"/>
              <a:t>Bardy</a:t>
            </a:r>
            <a:r>
              <a:rPr lang="en-US" sz="1200" dirty="0" smtClean="0"/>
              <a:t>, 1997.</a:t>
            </a:r>
            <a:endParaRPr lang="en-US" sz="1200" baseline="30000" dirty="0"/>
          </a:p>
        </p:txBody>
      </p:sp>
      <p:sp>
        <p:nvSpPr>
          <p:cNvPr id="51" name="TextBox 50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75" y="1907386"/>
            <a:ext cx="1357029" cy="1798757"/>
          </a:xfrm>
          <a:prstGeom prst="rect">
            <a:avLst/>
          </a:prstGeom>
        </p:spPr>
      </p:pic>
      <p:sp>
        <p:nvSpPr>
          <p:cNvPr id="68" name="Freeform 67"/>
          <p:cNvSpPr/>
          <p:nvPr/>
        </p:nvSpPr>
        <p:spPr>
          <a:xfrm>
            <a:off x="1250027" y="2547794"/>
            <a:ext cx="1994644" cy="655972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flipH="1">
            <a:off x="9175942" y="2222058"/>
            <a:ext cx="1727759" cy="990476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7432" y="1905467"/>
            <a:ext cx="1357029" cy="179875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54" y="3740518"/>
            <a:ext cx="3627944" cy="212389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48433" y="3638249"/>
            <a:ext cx="1669491" cy="372411"/>
          </a:xfrm>
          <a:prstGeom prst="rect">
            <a:avLst/>
          </a:prstGeom>
          <a:solidFill>
            <a:schemeClr val="bg1">
              <a:alpha val="51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Bistable Perception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14268" y="2028630"/>
            <a:ext cx="33492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 What would an ecological version of these experiments look like?</a:t>
            </a:r>
            <a:endParaRPr lang="en-US" sz="1500" b="1" dirty="0"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Don’t try to separate perception from action.</a:t>
            </a:r>
            <a:b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</a:br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The report is the task.</a:t>
            </a:r>
            <a:b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</a:br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The action is the stimulus</a:t>
            </a:r>
          </a:p>
          <a:p>
            <a:pPr marL="342900" indent="-342900">
              <a:buAutoNum type="arabicPeriod"/>
            </a:pP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Should track development over time (perceptual learning).</a:t>
            </a:r>
          </a:p>
          <a:p>
            <a:pPr marL="342900" indent="-342900">
              <a:buAutoNum type="arabicPeriod"/>
            </a:pPr>
            <a:endParaRPr lang="en-US" sz="1500" dirty="0" smtClean="0">
              <a:latin typeface="Amaranth" charset="0"/>
              <a:ea typeface="Amaranth" charset="0"/>
              <a:cs typeface="Amaranth" charset="0"/>
              <a:sym typeface="Wingdings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68" y="4348513"/>
            <a:ext cx="550596" cy="564780"/>
          </a:xfrm>
          <a:prstGeom prst="rect">
            <a:avLst/>
          </a:prstGeom>
        </p:spPr>
      </p:pic>
      <p:pic>
        <p:nvPicPr>
          <p:cNvPr id="90" name="Picture 8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45399" y="3923023"/>
            <a:ext cx="1159260" cy="1030867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 rot="21236817">
            <a:off x="8993998" y="4485748"/>
            <a:ext cx="235365" cy="237541"/>
            <a:chOff x="1124777" y="2189949"/>
            <a:chExt cx="2674092" cy="2170156"/>
          </a:xfrm>
        </p:grpSpPr>
        <p:sp>
          <p:nvSpPr>
            <p:cNvPr id="95" name="Oval 94"/>
            <p:cNvSpPr/>
            <p:nvPr/>
          </p:nvSpPr>
          <p:spPr>
            <a:xfrm rot="5683259">
              <a:off x="1376745" y="1937981"/>
              <a:ext cx="2170156" cy="2674092"/>
            </a:xfrm>
            <a:prstGeom prst="ellipse">
              <a:avLst/>
            </a:prstGeom>
            <a:gradFill>
              <a:gsLst>
                <a:gs pos="23000">
                  <a:schemeClr val="bg1"/>
                </a:gs>
                <a:gs pos="0">
                  <a:srgbClr val="FF0000"/>
                </a:gs>
              </a:gsLst>
              <a:lin ang="162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707630">
              <a:off x="3246727" y="2860107"/>
              <a:ext cx="519585" cy="1230003"/>
            </a:xfrm>
            <a:prstGeom prst="ellipse">
              <a:avLst/>
            </a:prstGeom>
            <a:gradFill flip="none" rotWithShape="1">
              <a:gsLst>
                <a:gs pos="51000">
                  <a:schemeClr val="accent2">
                    <a:lumMod val="50000"/>
                  </a:schemeClr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833095">
              <a:off x="3549341" y="3311313"/>
              <a:ext cx="247525" cy="447456"/>
            </a:xfrm>
            <a:prstGeom prst="ellipse">
              <a:avLst/>
            </a:prstGeom>
            <a:gradFill flip="none" rotWithShape="1">
              <a:gsLst>
                <a:gs pos="42000">
                  <a:schemeClr val="tx1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55" y="4974936"/>
            <a:ext cx="501643" cy="678762"/>
          </a:xfrm>
          <a:prstGeom prst="rect">
            <a:avLst/>
          </a:prstGeom>
        </p:spPr>
      </p:pic>
      <p:sp>
        <p:nvSpPr>
          <p:cNvPr id="93" name="Freeform 92"/>
          <p:cNvSpPr/>
          <p:nvPr/>
        </p:nvSpPr>
        <p:spPr>
          <a:xfrm>
            <a:off x="8511470" y="4974936"/>
            <a:ext cx="693895" cy="660728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9304659" y="4604518"/>
            <a:ext cx="638209" cy="118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 rot="10800000">
            <a:off x="8912298" y="4822320"/>
            <a:ext cx="469231" cy="386575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3"/>
          </p:cNvCxnSpPr>
          <p:nvPr/>
        </p:nvCxnSpPr>
        <p:spPr>
          <a:xfrm>
            <a:off x="9819698" y="5314317"/>
            <a:ext cx="1033446" cy="9544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89834">
            <a:off x="9914720" y="5163232"/>
            <a:ext cx="851582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10835726" y="5025405"/>
            <a:ext cx="849100" cy="847760"/>
            <a:chOff x="10332747" y="1918858"/>
            <a:chExt cx="1243168" cy="1241207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0638963" y="1918858"/>
              <a:ext cx="0" cy="906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10634564" y="2825181"/>
              <a:ext cx="9368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10612530" y="2007755"/>
              <a:ext cx="963385" cy="763317"/>
            </a:xfrm>
            <a:custGeom>
              <a:avLst/>
              <a:gdLst>
                <a:gd name="connsiteX0" fmla="*/ 0 w 4151409"/>
                <a:gd name="connsiteY0" fmla="*/ 2938466 h 2938466"/>
                <a:gd name="connsiteX1" fmla="*/ 1194241 w 4151409"/>
                <a:gd name="connsiteY1" fmla="*/ 2824718 h 2938466"/>
                <a:gd name="connsiteX2" fmla="*/ 2312657 w 4151409"/>
                <a:gd name="connsiteY2" fmla="*/ 2559309 h 2938466"/>
                <a:gd name="connsiteX3" fmla="*/ 2938212 w 4151409"/>
                <a:gd name="connsiteY3" fmla="*/ 2218067 h 2938466"/>
                <a:gd name="connsiteX4" fmla="*/ 3468986 w 4151409"/>
                <a:gd name="connsiteY4" fmla="*/ 1763079 h 2938466"/>
                <a:gd name="connsiteX5" fmla="*/ 3829154 w 4151409"/>
                <a:gd name="connsiteY5" fmla="*/ 1023723 h 2938466"/>
                <a:gd name="connsiteX6" fmla="*/ 4151409 w 4151409"/>
                <a:gd name="connsiteY6" fmla="*/ 0 h 29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409" h="2938466">
                  <a:moveTo>
                    <a:pt x="0" y="2938466"/>
                  </a:moveTo>
                  <a:cubicBezTo>
                    <a:pt x="404399" y="2913188"/>
                    <a:pt x="808798" y="2887911"/>
                    <a:pt x="1194241" y="2824718"/>
                  </a:cubicBezTo>
                  <a:cubicBezTo>
                    <a:pt x="1579684" y="2761525"/>
                    <a:pt x="2021995" y="2660417"/>
                    <a:pt x="2312657" y="2559309"/>
                  </a:cubicBezTo>
                  <a:cubicBezTo>
                    <a:pt x="2603319" y="2458201"/>
                    <a:pt x="2745491" y="2350772"/>
                    <a:pt x="2938212" y="2218067"/>
                  </a:cubicBezTo>
                  <a:cubicBezTo>
                    <a:pt x="3130933" y="2085362"/>
                    <a:pt x="3320496" y="1962136"/>
                    <a:pt x="3468986" y="1763079"/>
                  </a:cubicBezTo>
                  <a:cubicBezTo>
                    <a:pt x="3617476" y="1564022"/>
                    <a:pt x="3715417" y="1317569"/>
                    <a:pt x="3829154" y="1023723"/>
                  </a:cubicBezTo>
                  <a:cubicBezTo>
                    <a:pt x="3942891" y="729876"/>
                    <a:pt x="4085062" y="183259"/>
                    <a:pt x="4151409" y="0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10127650" y="2175992"/>
              <a:ext cx="770686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latin typeface="Futura"/>
                  <a:cs typeface="Futura"/>
                </a:rPr>
                <a:t>State</a:t>
              </a:r>
              <a:endParaRPr lang="en-US" sz="1000" dirty="0">
                <a:latin typeface="Futura"/>
                <a:cs typeface="Futur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753619" y="2799572"/>
              <a:ext cx="670794" cy="36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Futura"/>
                  <a:cs typeface="Futura"/>
                </a:rPr>
                <a:t>Time</a:t>
              </a:r>
              <a:endParaRPr lang="en-US" sz="1000" dirty="0">
                <a:latin typeface="Futura"/>
                <a:cs typeface="Futur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 rot="198480">
            <a:off x="2661547" y="1866904"/>
            <a:ext cx="851087" cy="307777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Visual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589129">
            <a:off x="1714179" y="2878241"/>
            <a:ext cx="851087" cy="307777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Haptic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64256" y="6327677"/>
            <a:ext cx="47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3</a:t>
            </a:r>
            <a:r>
              <a:rPr lang="en-US" sz="1200" dirty="0" smtClean="0"/>
              <a:t>Ellis et al., 2007.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80463" y="4308289"/>
            <a:ext cx="1191526" cy="1526110"/>
            <a:chOff x="6023577" y="4308289"/>
            <a:chExt cx="1191526" cy="1526110"/>
          </a:xfrm>
        </p:grpSpPr>
        <p:sp>
          <p:nvSpPr>
            <p:cNvPr id="7" name="Can 6"/>
            <p:cNvSpPr/>
            <p:nvPr/>
          </p:nvSpPr>
          <p:spPr>
            <a:xfrm>
              <a:off x="6700844" y="4308289"/>
              <a:ext cx="514259" cy="1502096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reflection stA="82000" endPos="1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6023577" y="5527662"/>
              <a:ext cx="306224" cy="306737"/>
            </a:xfrm>
            <a:prstGeom prst="cube">
              <a:avLst/>
            </a:prstGeom>
            <a:solidFill>
              <a:srgbClr val="FFC000"/>
            </a:solidFill>
            <a:effectLst>
              <a:reflection stA="82000" endPos="6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93" y="4253427"/>
            <a:ext cx="1653217" cy="17450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81157" y="3956716"/>
            <a:ext cx="26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“Micro-affordance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3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”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2" grpId="0" animBg="1"/>
      <p:bldP spid="93" grpId="0" animBg="1"/>
      <p:bldP spid="98" grpId="0" animBg="1"/>
      <p:bldP spid="100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56991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4584" y="95677"/>
            <a:ext cx="371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>
                <a:latin typeface="Amaranth" charset="0"/>
                <a:ea typeface="Amaranth" charset="0"/>
                <a:cs typeface="Amaranth" charset="0"/>
              </a:rPr>
              <a:t>The Experiment</a:t>
            </a:r>
            <a:endParaRPr lang="en-US" sz="28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325" y="480180"/>
            <a:ext cx="3654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viewed a bistable image and reported its orientation.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Cube-shaped lever used for report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An additional exterior figure was provided to show the participant what was being reported.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Compatibility of lever with exterior cube was manipulated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perceived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25" y="1704099"/>
            <a:ext cx="1061118" cy="1059041"/>
          </a:xfrm>
          <a:prstGeom prst="rect">
            <a:avLst/>
          </a:prstGeom>
        </p:spPr>
      </p:pic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Compatible Condition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5" grpId="0" animBg="1"/>
      <p:bldP spid="98" grpId="0" animBg="1"/>
      <p:bldP spid="110" grpId="0" animBg="1"/>
      <p:bldP spid="112" grpId="0" animBg="1"/>
      <p:bldP spid="11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4584" y="95677"/>
            <a:ext cx="371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>
                <a:latin typeface="Amaranth" charset="0"/>
                <a:ea typeface="Amaranth" charset="0"/>
                <a:cs typeface="Amaranth" charset="0"/>
              </a:rPr>
              <a:t>The Experiment</a:t>
            </a:r>
            <a:endParaRPr lang="en-US" sz="28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325" y="480180"/>
            <a:ext cx="3654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viewed a bistable image and reported its orientation.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Cube-shaped lever used for report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An additional exterior figure was provided to show the participant what was being reported.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Compatibility of lever with exterior cube was manipulated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95" y="2885679"/>
            <a:ext cx="2859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maranth" charset="0"/>
                <a:ea typeface="Amaranth" charset="0"/>
                <a:cs typeface="Amaranth" charset="0"/>
              </a:rPr>
              <a:t>Disadvantage</a:t>
            </a:r>
            <a:r>
              <a:rPr lang="en-US" dirty="0">
                <a:latin typeface="Amaranth" charset="0"/>
                <a:ea typeface="Amaranth" charset="0"/>
                <a:cs typeface="Amaranth" charset="0"/>
              </a:rPr>
              <a:t>: Task no longer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differentiates, </a:t>
            </a:r>
            <a:r>
              <a:rPr lang="en-US" dirty="0">
                <a:latin typeface="Amaranth" charset="0"/>
                <a:ea typeface="Amaranth" charset="0"/>
                <a:cs typeface="Amaranth" charset="0"/>
              </a:rPr>
              <a:t>stimulus from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response.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  <a:p>
            <a:r>
              <a:rPr lang="en-US" u="sng" dirty="0" smtClean="0">
                <a:latin typeface="Amaranth" charset="0"/>
                <a:ea typeface="Amaranth" charset="0"/>
                <a:cs typeface="Amaranth" charset="0"/>
              </a:rPr>
              <a:t>Advantage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:      Task no longer differentiates stimulus from response.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perceived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25" y="1704099"/>
            <a:ext cx="1061118" cy="1059041"/>
          </a:xfrm>
          <a:prstGeom prst="rect">
            <a:avLst/>
          </a:prstGeom>
        </p:spPr>
      </p:pic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Incompatible Condition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32052" y="684642"/>
            <a:ext cx="44609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What should we expect according to MI?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Visual and haptic signals “boost” each other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H1: Fewer switches in the compatible condition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Also: Greater preference for one position over the other in the compatible condition (due to stabilizing influence.)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What should we expect according to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Ecological (lazy) theory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Visual and haptic information “warps” landscape of perception/action states 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H1: Same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as above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H2: Some (non-obvious) effect that is different from above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Also: influence of condition changes over time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413" y="95677"/>
            <a:ext cx="3715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Results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940" y="-26076"/>
            <a:ext cx="35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Did the signals “boost” each other?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08" y="497904"/>
            <a:ext cx="1909305" cy="25844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06900" y="3081122"/>
            <a:ext cx="10662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3575" y="3067266"/>
            <a:ext cx="10662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5458" y="788031"/>
            <a:ext cx="81403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Number of Switches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5225" y="-26076"/>
            <a:ext cx="35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preferences affected?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30" y="688097"/>
            <a:ext cx="3462110" cy="25110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8091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𝝰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94581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𝝱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62955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𝝰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41735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𝝱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32555" y="646451"/>
            <a:ext cx="6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𝝱 - </a:t>
            </a:r>
            <a:r>
              <a:rPr lang="en-US"/>
              <a:t>𝝰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06986" y="3019926"/>
            <a:ext cx="96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51182" y="3019925"/>
            <a:ext cx="1066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57934" y="3009859"/>
            <a:ext cx="96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35224" y="3009858"/>
            <a:ext cx="1066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50644" y="252808"/>
            <a:ext cx="16538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𝝰 = p (down-to-up)</a:t>
            </a:r>
          </a:p>
          <a:p>
            <a:pPr algn="ctr"/>
            <a:r>
              <a:rPr lang="en-US" sz="1200" dirty="0" smtClean="0"/>
              <a:t>𝝱 </a:t>
            </a:r>
            <a:r>
              <a:rPr lang="en-US" sz="1200" dirty="0"/>
              <a:t>= p </a:t>
            </a:r>
            <a:r>
              <a:rPr lang="en-US" sz="1200" dirty="0" smtClean="0"/>
              <a:t>(up-to-down)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19133" y="3728297"/>
            <a:ext cx="9460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Preference for </a:t>
            </a:r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down position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96522" y="6024667"/>
            <a:ext cx="182880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Time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27643" y="3792614"/>
            <a:ext cx="22962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preferred the “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down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” orientation</a:t>
            </a:r>
          </a:p>
          <a:p>
            <a:pPr marL="57150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Preference emerged sooner in incompatible condition 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85" y="3554305"/>
            <a:ext cx="4218085" cy="24447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0092" y="694066"/>
            <a:ext cx="1984042" cy="264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 flipH="1">
            <a:off x="6203070" y="4476725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 flipV="1">
            <a:off x="6203070" y="5421928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81419" y="4343852"/>
            <a:ext cx="628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↑</a:t>
            </a:r>
            <a:endParaRPr lang="en-US" sz="2000" dirty="0" smtClean="0"/>
          </a:p>
          <a:p>
            <a:pPr algn="ctr"/>
            <a:r>
              <a:rPr lang="en-US" sz="2000" dirty="0" smtClean="0"/>
              <a:t>+1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-1</a:t>
            </a:r>
          </a:p>
          <a:p>
            <a:pPr algn="ctr"/>
            <a:r>
              <a:rPr lang="en-US" sz="2000" dirty="0"/>
              <a:t>↓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52326" y="5244178"/>
            <a:ext cx="1005528" cy="43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080802" y="706417"/>
            <a:ext cx="939695" cy="286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92" y="207477"/>
            <a:ext cx="1741378" cy="59573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3" grpId="0"/>
      <p:bldP spid="14" grpId="0"/>
      <p:bldP spid="15" grpId="0" animBg="1"/>
      <p:bldP spid="16" grpId="0"/>
      <p:bldP spid="20" grpId="0"/>
      <p:bldP spid="21" grpId="0"/>
      <p:bldP spid="22" grpId="0"/>
      <p:bldP spid="23" grpId="0"/>
      <p:bldP spid="26" grpId="0"/>
      <p:bldP spid="27" grpId="0"/>
      <p:bldP spid="30" grpId="0"/>
      <p:bldP spid="33" grpId="0" animBg="1"/>
      <p:bldP spid="34" grpId="0" animBg="1"/>
      <p:bldP spid="7" grpId="0" animBg="1"/>
      <p:bldP spid="8" grpId="0" animBg="1"/>
      <p:bldP spid="32" grpId="0" animBg="1"/>
      <p:bldP spid="37" grpId="0"/>
      <p:bldP spid="37" grpId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613" y="-348376"/>
            <a:ext cx="5818909" cy="5818909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8741228" y="2561078"/>
            <a:ext cx="250372" cy="250372"/>
          </a:xfrm>
          <a:prstGeom prst="ellipse">
            <a:avLst/>
          </a:prstGeom>
          <a:gradFill flip="none" rotWithShape="0">
            <a:gsLst>
              <a:gs pos="8000">
                <a:schemeClr val="bg1">
                  <a:lumMod val="65000"/>
                </a:schemeClr>
              </a:gs>
              <a:gs pos="82000">
                <a:schemeClr val="bg2">
                  <a:lumMod val="42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2">
                <a:lumMod val="25000"/>
              </a:schemeClr>
            </a:solidFill>
          </a:ln>
          <a:effectLst>
            <a:outerShdw blurRad="50800" dist="50800" dir="4260000" sx="98000" sy="98000" algn="tl" rotWithShape="0">
              <a:prstClr val="black">
                <a:alpha val="70000"/>
              </a:prstClr>
            </a:outerShdw>
            <a:reflection stA="27000" endPos="61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582" y="95677"/>
            <a:ext cx="562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Conclusions (Final Slide!)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118" y="684642"/>
            <a:ext cx="6808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across modalities 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more (or different) than “boosting a signal”.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The landscape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model’s advantage 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what it does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not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 assume: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</a:t>
            </a:r>
            <a:r>
              <a:rPr lang="en-US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-</a:t>
            </a: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 action, stimulus – response separate processes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Influence constant over time (stationary)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84" y="2326818"/>
            <a:ext cx="443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Lazy Approach to the rescue?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Greater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noise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 in system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  <a:sym typeface="Wingding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96" y="4035965"/>
            <a:ext cx="2906409" cy="20391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" name="Cube 20"/>
          <p:cNvSpPr/>
          <p:nvPr/>
        </p:nvSpPr>
        <p:spPr>
          <a:xfrm flipH="1">
            <a:off x="4726935" y="4793754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 flipV="1">
            <a:off x="4734076" y="5527216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20148" y="5424413"/>
            <a:ext cx="914116" cy="396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23 L 0.02006 -0.00463 L 0.04232 0.00185 L 0.06289 0.02083 L 0.08789 0.0287 L 0.10664 -0.00602 L 0.10664 -0.00579 L 0.09597 0.04143 L 0.06641 0.05115 L 0.02813 0.04143 L 0.00131 0.03842 L -0.01302 0.02407 L -0.03437 0.00023 L -0.01836 0.03842 L 0.00131 0.06064 L 0.03073 0.05115 L 0.03972 0.04467 L 0.05482 0.05115 L 0.06472 0.075 L 0.08347 0.09861 L 0.10313 0.09861 L 0.12266 0.05115 L 0.12357 0.07963 L 0.10847 0.11458 L 0.08607 0.12106 L 0.04414 0.07338 L 0.02097 0.075 L -0.00234 0.08611 L -0.01744 0.07639 L 0.01823 0.12106 L 0.05391 0.12106 L 0.08607 0.14467 L 0.11472 0.15602 L 0.14063 0.11782 " pathEditMode="relative" rAng="0" ptsTypes="AAAAAAAAAAAAAAAAAAAAAAAAAAAAAAAAAA">
                                      <p:cBhvr>
                                        <p:cTn id="42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81" y="-375484"/>
            <a:ext cx="5865778" cy="58657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118" y="684642"/>
            <a:ext cx="6808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across modalities is more (or different) than “boosting a signal”.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The landscape model’s advantage is what it does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not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 assume: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perception - action, stimulus – response separate processes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Influence constant over time (stationary</a:t>
            </a:r>
            <a:r>
              <a:rPr lang="en-US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)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815943" y="892629"/>
            <a:ext cx="2569028" cy="1752600"/>
          </a:xfrm>
          <a:custGeom>
            <a:avLst/>
            <a:gdLst>
              <a:gd name="connsiteX0" fmla="*/ 0 w 2569028"/>
              <a:gd name="connsiteY0" fmla="*/ 0 h 1752600"/>
              <a:gd name="connsiteX1" fmla="*/ 163286 w 2569028"/>
              <a:gd name="connsiteY1" fmla="*/ 555171 h 1752600"/>
              <a:gd name="connsiteX2" fmla="*/ 413657 w 2569028"/>
              <a:gd name="connsiteY2" fmla="*/ 1240971 h 1752600"/>
              <a:gd name="connsiteX3" fmla="*/ 664028 w 2569028"/>
              <a:gd name="connsiteY3" fmla="*/ 1589314 h 1752600"/>
              <a:gd name="connsiteX4" fmla="*/ 794657 w 2569028"/>
              <a:gd name="connsiteY4" fmla="*/ 1719942 h 1752600"/>
              <a:gd name="connsiteX5" fmla="*/ 936171 w 2569028"/>
              <a:gd name="connsiteY5" fmla="*/ 1752600 h 1752600"/>
              <a:gd name="connsiteX6" fmla="*/ 1023257 w 2569028"/>
              <a:gd name="connsiteY6" fmla="*/ 1719942 h 1752600"/>
              <a:gd name="connsiteX7" fmla="*/ 1121228 w 2569028"/>
              <a:gd name="connsiteY7" fmla="*/ 1621971 h 1752600"/>
              <a:gd name="connsiteX8" fmla="*/ 1240971 w 2569028"/>
              <a:gd name="connsiteY8" fmla="*/ 1524000 h 1752600"/>
              <a:gd name="connsiteX9" fmla="*/ 1338943 w 2569028"/>
              <a:gd name="connsiteY9" fmla="*/ 1491342 h 1752600"/>
              <a:gd name="connsiteX10" fmla="*/ 1404257 w 2569028"/>
              <a:gd name="connsiteY10" fmla="*/ 1480457 h 1752600"/>
              <a:gd name="connsiteX11" fmla="*/ 1491343 w 2569028"/>
              <a:gd name="connsiteY11" fmla="*/ 1502228 h 1752600"/>
              <a:gd name="connsiteX12" fmla="*/ 1611086 w 2569028"/>
              <a:gd name="connsiteY12" fmla="*/ 1567542 h 1752600"/>
              <a:gd name="connsiteX13" fmla="*/ 1698171 w 2569028"/>
              <a:gd name="connsiteY13" fmla="*/ 1632857 h 1752600"/>
              <a:gd name="connsiteX14" fmla="*/ 1774371 w 2569028"/>
              <a:gd name="connsiteY14" fmla="*/ 1665514 h 1752600"/>
              <a:gd name="connsiteX15" fmla="*/ 1850571 w 2569028"/>
              <a:gd name="connsiteY15" fmla="*/ 1676400 h 1752600"/>
              <a:gd name="connsiteX16" fmla="*/ 1948543 w 2569028"/>
              <a:gd name="connsiteY16" fmla="*/ 1600200 h 1752600"/>
              <a:gd name="connsiteX17" fmla="*/ 2068286 w 2569028"/>
              <a:gd name="connsiteY17" fmla="*/ 1458685 h 1752600"/>
              <a:gd name="connsiteX18" fmla="*/ 2253343 w 2569028"/>
              <a:gd name="connsiteY18" fmla="*/ 1132114 h 1752600"/>
              <a:gd name="connsiteX19" fmla="*/ 2362200 w 2569028"/>
              <a:gd name="connsiteY19" fmla="*/ 816428 h 1752600"/>
              <a:gd name="connsiteX20" fmla="*/ 2471057 w 2569028"/>
              <a:gd name="connsiteY20" fmla="*/ 533400 h 1752600"/>
              <a:gd name="connsiteX21" fmla="*/ 2569028 w 2569028"/>
              <a:gd name="connsiteY21" fmla="*/ 141514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69028" h="1752600">
                <a:moveTo>
                  <a:pt x="0" y="0"/>
                </a:moveTo>
                <a:cubicBezTo>
                  <a:pt x="47171" y="174171"/>
                  <a:pt x="94343" y="348343"/>
                  <a:pt x="163286" y="555171"/>
                </a:cubicBezTo>
                <a:cubicBezTo>
                  <a:pt x="232229" y="761999"/>
                  <a:pt x="330200" y="1068614"/>
                  <a:pt x="413657" y="1240971"/>
                </a:cubicBezTo>
                <a:cubicBezTo>
                  <a:pt x="497114" y="1413328"/>
                  <a:pt x="600528" y="1509486"/>
                  <a:pt x="664028" y="1589314"/>
                </a:cubicBezTo>
                <a:cubicBezTo>
                  <a:pt x="727528" y="1669143"/>
                  <a:pt x="749300" y="1692728"/>
                  <a:pt x="794657" y="1719942"/>
                </a:cubicBezTo>
                <a:cubicBezTo>
                  <a:pt x="840014" y="1747156"/>
                  <a:pt x="898071" y="1752600"/>
                  <a:pt x="936171" y="1752600"/>
                </a:cubicBezTo>
                <a:cubicBezTo>
                  <a:pt x="974271" y="1752600"/>
                  <a:pt x="992414" y="1741713"/>
                  <a:pt x="1023257" y="1719942"/>
                </a:cubicBezTo>
                <a:cubicBezTo>
                  <a:pt x="1054100" y="1698171"/>
                  <a:pt x="1084942" y="1654628"/>
                  <a:pt x="1121228" y="1621971"/>
                </a:cubicBezTo>
                <a:cubicBezTo>
                  <a:pt x="1157514" y="1589314"/>
                  <a:pt x="1204685" y="1545772"/>
                  <a:pt x="1240971" y="1524000"/>
                </a:cubicBezTo>
                <a:cubicBezTo>
                  <a:pt x="1277257" y="1502229"/>
                  <a:pt x="1311729" y="1498599"/>
                  <a:pt x="1338943" y="1491342"/>
                </a:cubicBezTo>
                <a:cubicBezTo>
                  <a:pt x="1366157" y="1484085"/>
                  <a:pt x="1378857" y="1478643"/>
                  <a:pt x="1404257" y="1480457"/>
                </a:cubicBezTo>
                <a:cubicBezTo>
                  <a:pt x="1429657" y="1482271"/>
                  <a:pt x="1456871" y="1487714"/>
                  <a:pt x="1491343" y="1502228"/>
                </a:cubicBezTo>
                <a:cubicBezTo>
                  <a:pt x="1525815" y="1516742"/>
                  <a:pt x="1576615" y="1545771"/>
                  <a:pt x="1611086" y="1567542"/>
                </a:cubicBezTo>
                <a:cubicBezTo>
                  <a:pt x="1645557" y="1589313"/>
                  <a:pt x="1670957" y="1616528"/>
                  <a:pt x="1698171" y="1632857"/>
                </a:cubicBezTo>
                <a:cubicBezTo>
                  <a:pt x="1725385" y="1649186"/>
                  <a:pt x="1748971" y="1658257"/>
                  <a:pt x="1774371" y="1665514"/>
                </a:cubicBezTo>
                <a:cubicBezTo>
                  <a:pt x="1799771" y="1672771"/>
                  <a:pt x="1821542" y="1687286"/>
                  <a:pt x="1850571" y="1676400"/>
                </a:cubicBezTo>
                <a:cubicBezTo>
                  <a:pt x="1879600" y="1665514"/>
                  <a:pt x="1912257" y="1636486"/>
                  <a:pt x="1948543" y="1600200"/>
                </a:cubicBezTo>
                <a:cubicBezTo>
                  <a:pt x="1984829" y="1563914"/>
                  <a:pt x="2017486" y="1536699"/>
                  <a:pt x="2068286" y="1458685"/>
                </a:cubicBezTo>
                <a:cubicBezTo>
                  <a:pt x="2119086" y="1380671"/>
                  <a:pt x="2204357" y="1239157"/>
                  <a:pt x="2253343" y="1132114"/>
                </a:cubicBezTo>
                <a:cubicBezTo>
                  <a:pt x="2302329" y="1025071"/>
                  <a:pt x="2325914" y="916214"/>
                  <a:pt x="2362200" y="816428"/>
                </a:cubicBezTo>
                <a:cubicBezTo>
                  <a:pt x="2398486" y="716642"/>
                  <a:pt x="2436586" y="645886"/>
                  <a:pt x="2471057" y="533400"/>
                </a:cubicBezTo>
                <a:cubicBezTo>
                  <a:pt x="2505528" y="420914"/>
                  <a:pt x="2569028" y="141514"/>
                  <a:pt x="2569028" y="141514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728857" y="957943"/>
            <a:ext cx="3091543" cy="2237189"/>
          </a:xfrm>
          <a:custGeom>
            <a:avLst/>
            <a:gdLst>
              <a:gd name="connsiteX0" fmla="*/ 0 w 3091543"/>
              <a:gd name="connsiteY0" fmla="*/ 0 h 2237189"/>
              <a:gd name="connsiteX1" fmla="*/ 54429 w 3091543"/>
              <a:gd name="connsiteY1" fmla="*/ 413657 h 2237189"/>
              <a:gd name="connsiteX2" fmla="*/ 195943 w 3091543"/>
              <a:gd name="connsiteY2" fmla="*/ 816428 h 2237189"/>
              <a:gd name="connsiteX3" fmla="*/ 381000 w 3091543"/>
              <a:gd name="connsiteY3" fmla="*/ 1371600 h 2237189"/>
              <a:gd name="connsiteX4" fmla="*/ 631372 w 3091543"/>
              <a:gd name="connsiteY4" fmla="*/ 1730828 h 2237189"/>
              <a:gd name="connsiteX5" fmla="*/ 827314 w 3091543"/>
              <a:gd name="connsiteY5" fmla="*/ 1948543 h 2237189"/>
              <a:gd name="connsiteX6" fmla="*/ 968829 w 3091543"/>
              <a:gd name="connsiteY6" fmla="*/ 2100943 h 2237189"/>
              <a:gd name="connsiteX7" fmla="*/ 1077686 w 3091543"/>
              <a:gd name="connsiteY7" fmla="*/ 2155371 h 2237189"/>
              <a:gd name="connsiteX8" fmla="*/ 1110343 w 3091543"/>
              <a:gd name="connsiteY8" fmla="*/ 2155371 h 2237189"/>
              <a:gd name="connsiteX9" fmla="*/ 1262743 w 3091543"/>
              <a:gd name="connsiteY9" fmla="*/ 2068286 h 2237189"/>
              <a:gd name="connsiteX10" fmla="*/ 1415143 w 3091543"/>
              <a:gd name="connsiteY10" fmla="*/ 1926771 h 2237189"/>
              <a:gd name="connsiteX11" fmla="*/ 1524000 w 3091543"/>
              <a:gd name="connsiteY11" fmla="*/ 1905000 h 2237189"/>
              <a:gd name="connsiteX12" fmla="*/ 1621972 w 3091543"/>
              <a:gd name="connsiteY12" fmla="*/ 1905000 h 2237189"/>
              <a:gd name="connsiteX13" fmla="*/ 1687286 w 3091543"/>
              <a:gd name="connsiteY13" fmla="*/ 1937657 h 2237189"/>
              <a:gd name="connsiteX14" fmla="*/ 1807029 w 3091543"/>
              <a:gd name="connsiteY14" fmla="*/ 2046514 h 2237189"/>
              <a:gd name="connsiteX15" fmla="*/ 1970314 w 3091543"/>
              <a:gd name="connsiteY15" fmla="*/ 2177143 h 2237189"/>
              <a:gd name="connsiteX16" fmla="*/ 2090057 w 3091543"/>
              <a:gd name="connsiteY16" fmla="*/ 2231571 h 2237189"/>
              <a:gd name="connsiteX17" fmla="*/ 2209800 w 3091543"/>
              <a:gd name="connsiteY17" fmla="*/ 2220686 h 2237189"/>
              <a:gd name="connsiteX18" fmla="*/ 2318657 w 3091543"/>
              <a:gd name="connsiteY18" fmla="*/ 2100943 h 2237189"/>
              <a:gd name="connsiteX19" fmla="*/ 2492829 w 3091543"/>
              <a:gd name="connsiteY19" fmla="*/ 1828800 h 2237189"/>
              <a:gd name="connsiteX20" fmla="*/ 2710543 w 3091543"/>
              <a:gd name="connsiteY20" fmla="*/ 1415143 h 2237189"/>
              <a:gd name="connsiteX21" fmla="*/ 2797629 w 3091543"/>
              <a:gd name="connsiteY21" fmla="*/ 1132114 h 2237189"/>
              <a:gd name="connsiteX22" fmla="*/ 2993572 w 3091543"/>
              <a:gd name="connsiteY22" fmla="*/ 827314 h 2237189"/>
              <a:gd name="connsiteX23" fmla="*/ 3091543 w 3091543"/>
              <a:gd name="connsiteY23" fmla="*/ 522514 h 223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91543" h="2237189">
                <a:moveTo>
                  <a:pt x="0" y="0"/>
                </a:moveTo>
                <a:cubicBezTo>
                  <a:pt x="10886" y="138793"/>
                  <a:pt x="21772" y="277586"/>
                  <a:pt x="54429" y="413657"/>
                </a:cubicBezTo>
                <a:cubicBezTo>
                  <a:pt x="87086" y="549728"/>
                  <a:pt x="141515" y="656771"/>
                  <a:pt x="195943" y="816428"/>
                </a:cubicBezTo>
                <a:cubicBezTo>
                  <a:pt x="250371" y="976085"/>
                  <a:pt x="308429" y="1219200"/>
                  <a:pt x="381000" y="1371600"/>
                </a:cubicBezTo>
                <a:cubicBezTo>
                  <a:pt x="453571" y="1524000"/>
                  <a:pt x="556986" y="1634671"/>
                  <a:pt x="631372" y="1730828"/>
                </a:cubicBezTo>
                <a:cubicBezTo>
                  <a:pt x="705758" y="1826985"/>
                  <a:pt x="771071" y="1886857"/>
                  <a:pt x="827314" y="1948543"/>
                </a:cubicBezTo>
                <a:cubicBezTo>
                  <a:pt x="883557" y="2010229"/>
                  <a:pt x="927100" y="2066472"/>
                  <a:pt x="968829" y="2100943"/>
                </a:cubicBezTo>
                <a:cubicBezTo>
                  <a:pt x="1010558" y="2135414"/>
                  <a:pt x="1054100" y="2146300"/>
                  <a:pt x="1077686" y="2155371"/>
                </a:cubicBezTo>
                <a:cubicBezTo>
                  <a:pt x="1101272" y="2164442"/>
                  <a:pt x="1079500" y="2169885"/>
                  <a:pt x="1110343" y="2155371"/>
                </a:cubicBezTo>
                <a:cubicBezTo>
                  <a:pt x="1141186" y="2140857"/>
                  <a:pt x="1211943" y="2106386"/>
                  <a:pt x="1262743" y="2068286"/>
                </a:cubicBezTo>
                <a:cubicBezTo>
                  <a:pt x="1313543" y="2030186"/>
                  <a:pt x="1371600" y="1953985"/>
                  <a:pt x="1415143" y="1926771"/>
                </a:cubicBezTo>
                <a:cubicBezTo>
                  <a:pt x="1458686" y="1899557"/>
                  <a:pt x="1489529" y="1908628"/>
                  <a:pt x="1524000" y="1905000"/>
                </a:cubicBezTo>
                <a:cubicBezTo>
                  <a:pt x="1558471" y="1901372"/>
                  <a:pt x="1594758" y="1899557"/>
                  <a:pt x="1621972" y="1905000"/>
                </a:cubicBezTo>
                <a:cubicBezTo>
                  <a:pt x="1649186" y="1910443"/>
                  <a:pt x="1656443" y="1914071"/>
                  <a:pt x="1687286" y="1937657"/>
                </a:cubicBezTo>
                <a:cubicBezTo>
                  <a:pt x="1718129" y="1961243"/>
                  <a:pt x="1759858" y="2006600"/>
                  <a:pt x="1807029" y="2046514"/>
                </a:cubicBezTo>
                <a:cubicBezTo>
                  <a:pt x="1854200" y="2086428"/>
                  <a:pt x="1923143" y="2146300"/>
                  <a:pt x="1970314" y="2177143"/>
                </a:cubicBezTo>
                <a:cubicBezTo>
                  <a:pt x="2017485" y="2207986"/>
                  <a:pt x="2050143" y="2224314"/>
                  <a:pt x="2090057" y="2231571"/>
                </a:cubicBezTo>
                <a:cubicBezTo>
                  <a:pt x="2129971" y="2238828"/>
                  <a:pt x="2171700" y="2242457"/>
                  <a:pt x="2209800" y="2220686"/>
                </a:cubicBezTo>
                <a:cubicBezTo>
                  <a:pt x="2247900" y="2198915"/>
                  <a:pt x="2271486" y="2166257"/>
                  <a:pt x="2318657" y="2100943"/>
                </a:cubicBezTo>
                <a:cubicBezTo>
                  <a:pt x="2365828" y="2035629"/>
                  <a:pt x="2427515" y="1943100"/>
                  <a:pt x="2492829" y="1828800"/>
                </a:cubicBezTo>
                <a:cubicBezTo>
                  <a:pt x="2558143" y="1714500"/>
                  <a:pt x="2659743" y="1531257"/>
                  <a:pt x="2710543" y="1415143"/>
                </a:cubicBezTo>
                <a:cubicBezTo>
                  <a:pt x="2761343" y="1299029"/>
                  <a:pt x="2750458" y="1230085"/>
                  <a:pt x="2797629" y="1132114"/>
                </a:cubicBezTo>
                <a:cubicBezTo>
                  <a:pt x="2844800" y="1034143"/>
                  <a:pt x="2944586" y="928914"/>
                  <a:pt x="2993572" y="827314"/>
                </a:cubicBezTo>
                <a:cubicBezTo>
                  <a:pt x="3042558" y="725714"/>
                  <a:pt x="3091543" y="522514"/>
                  <a:pt x="3091543" y="522514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750629" y="1012371"/>
            <a:ext cx="3374974" cy="2710694"/>
          </a:xfrm>
          <a:custGeom>
            <a:avLst/>
            <a:gdLst>
              <a:gd name="connsiteX0" fmla="*/ 0 w 3374974"/>
              <a:gd name="connsiteY0" fmla="*/ 0 h 2710694"/>
              <a:gd name="connsiteX1" fmla="*/ 43542 w 3374974"/>
              <a:gd name="connsiteY1" fmla="*/ 381000 h 2710694"/>
              <a:gd name="connsiteX2" fmla="*/ 239485 w 3374974"/>
              <a:gd name="connsiteY2" fmla="*/ 762000 h 2710694"/>
              <a:gd name="connsiteX3" fmla="*/ 359228 w 3374974"/>
              <a:gd name="connsiteY3" fmla="*/ 1219200 h 2710694"/>
              <a:gd name="connsiteX4" fmla="*/ 533400 w 3374974"/>
              <a:gd name="connsiteY4" fmla="*/ 1524000 h 2710694"/>
              <a:gd name="connsiteX5" fmla="*/ 794657 w 3374974"/>
              <a:gd name="connsiteY5" fmla="*/ 2035629 h 2710694"/>
              <a:gd name="connsiteX6" fmla="*/ 990600 w 3374974"/>
              <a:gd name="connsiteY6" fmla="*/ 2253343 h 2710694"/>
              <a:gd name="connsiteX7" fmla="*/ 1197428 w 3374974"/>
              <a:gd name="connsiteY7" fmla="*/ 2329543 h 2710694"/>
              <a:gd name="connsiteX8" fmla="*/ 1317171 w 3374974"/>
              <a:gd name="connsiteY8" fmla="*/ 2307772 h 2710694"/>
              <a:gd name="connsiteX9" fmla="*/ 1447800 w 3374974"/>
              <a:gd name="connsiteY9" fmla="*/ 2188029 h 2710694"/>
              <a:gd name="connsiteX10" fmla="*/ 1611085 w 3374974"/>
              <a:gd name="connsiteY10" fmla="*/ 2133600 h 2710694"/>
              <a:gd name="connsiteX11" fmla="*/ 1752600 w 3374974"/>
              <a:gd name="connsiteY11" fmla="*/ 2133600 h 2710694"/>
              <a:gd name="connsiteX12" fmla="*/ 1872342 w 3374974"/>
              <a:gd name="connsiteY12" fmla="*/ 2198915 h 2710694"/>
              <a:gd name="connsiteX13" fmla="*/ 2002971 w 3374974"/>
              <a:gd name="connsiteY13" fmla="*/ 2307772 h 2710694"/>
              <a:gd name="connsiteX14" fmla="*/ 2068285 w 3374974"/>
              <a:gd name="connsiteY14" fmla="*/ 2394858 h 2710694"/>
              <a:gd name="connsiteX15" fmla="*/ 2188028 w 3374974"/>
              <a:gd name="connsiteY15" fmla="*/ 2525486 h 2710694"/>
              <a:gd name="connsiteX16" fmla="*/ 2373085 w 3374974"/>
              <a:gd name="connsiteY16" fmla="*/ 2667000 h 2710694"/>
              <a:gd name="connsiteX17" fmla="*/ 2481942 w 3374974"/>
              <a:gd name="connsiteY17" fmla="*/ 2710543 h 2710694"/>
              <a:gd name="connsiteX18" fmla="*/ 2667000 w 3374974"/>
              <a:gd name="connsiteY18" fmla="*/ 2656115 h 2710694"/>
              <a:gd name="connsiteX19" fmla="*/ 2764971 w 3374974"/>
              <a:gd name="connsiteY19" fmla="*/ 2525486 h 2710694"/>
              <a:gd name="connsiteX20" fmla="*/ 2852057 w 3374974"/>
              <a:gd name="connsiteY20" fmla="*/ 2296886 h 2710694"/>
              <a:gd name="connsiteX21" fmla="*/ 3015342 w 3374974"/>
              <a:gd name="connsiteY21" fmla="*/ 1981200 h 2710694"/>
              <a:gd name="connsiteX22" fmla="*/ 3167742 w 3374974"/>
              <a:gd name="connsiteY22" fmla="*/ 1524000 h 2710694"/>
              <a:gd name="connsiteX23" fmla="*/ 3287485 w 3374974"/>
              <a:gd name="connsiteY23" fmla="*/ 1175658 h 2710694"/>
              <a:gd name="connsiteX24" fmla="*/ 3363685 w 3374974"/>
              <a:gd name="connsiteY24" fmla="*/ 892629 h 2710694"/>
              <a:gd name="connsiteX25" fmla="*/ 3374571 w 3374974"/>
              <a:gd name="connsiteY25" fmla="*/ 859972 h 271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74974" h="2710694">
                <a:moveTo>
                  <a:pt x="0" y="0"/>
                </a:moveTo>
                <a:cubicBezTo>
                  <a:pt x="1814" y="127000"/>
                  <a:pt x="3628" y="254000"/>
                  <a:pt x="43542" y="381000"/>
                </a:cubicBezTo>
                <a:cubicBezTo>
                  <a:pt x="83456" y="508000"/>
                  <a:pt x="186871" y="622300"/>
                  <a:pt x="239485" y="762000"/>
                </a:cubicBezTo>
                <a:cubicBezTo>
                  <a:pt x="292099" y="901700"/>
                  <a:pt x="310242" y="1092200"/>
                  <a:pt x="359228" y="1219200"/>
                </a:cubicBezTo>
                <a:cubicBezTo>
                  <a:pt x="408214" y="1346200"/>
                  <a:pt x="460828" y="1387928"/>
                  <a:pt x="533400" y="1524000"/>
                </a:cubicBezTo>
                <a:cubicBezTo>
                  <a:pt x="605972" y="1660072"/>
                  <a:pt x="718457" y="1914072"/>
                  <a:pt x="794657" y="2035629"/>
                </a:cubicBezTo>
                <a:cubicBezTo>
                  <a:pt x="870857" y="2157186"/>
                  <a:pt x="923472" y="2204357"/>
                  <a:pt x="990600" y="2253343"/>
                </a:cubicBezTo>
                <a:cubicBezTo>
                  <a:pt x="1057728" y="2302329"/>
                  <a:pt x="1143000" y="2320472"/>
                  <a:pt x="1197428" y="2329543"/>
                </a:cubicBezTo>
                <a:cubicBezTo>
                  <a:pt x="1251857" y="2338615"/>
                  <a:pt x="1275443" y="2331358"/>
                  <a:pt x="1317171" y="2307772"/>
                </a:cubicBezTo>
                <a:cubicBezTo>
                  <a:pt x="1358899" y="2284186"/>
                  <a:pt x="1398814" y="2217058"/>
                  <a:pt x="1447800" y="2188029"/>
                </a:cubicBezTo>
                <a:cubicBezTo>
                  <a:pt x="1496786" y="2159000"/>
                  <a:pt x="1560285" y="2142671"/>
                  <a:pt x="1611085" y="2133600"/>
                </a:cubicBezTo>
                <a:cubicBezTo>
                  <a:pt x="1661885" y="2124529"/>
                  <a:pt x="1709057" y="2122714"/>
                  <a:pt x="1752600" y="2133600"/>
                </a:cubicBezTo>
                <a:cubicBezTo>
                  <a:pt x="1796143" y="2144486"/>
                  <a:pt x="1830614" y="2169886"/>
                  <a:pt x="1872342" y="2198915"/>
                </a:cubicBezTo>
                <a:cubicBezTo>
                  <a:pt x="1914071" y="2227944"/>
                  <a:pt x="1970314" y="2275115"/>
                  <a:pt x="2002971" y="2307772"/>
                </a:cubicBezTo>
                <a:cubicBezTo>
                  <a:pt x="2035628" y="2340429"/>
                  <a:pt x="2037442" y="2358572"/>
                  <a:pt x="2068285" y="2394858"/>
                </a:cubicBezTo>
                <a:cubicBezTo>
                  <a:pt x="2099128" y="2431144"/>
                  <a:pt x="2137228" y="2480129"/>
                  <a:pt x="2188028" y="2525486"/>
                </a:cubicBezTo>
                <a:cubicBezTo>
                  <a:pt x="2238828" y="2570843"/>
                  <a:pt x="2324099" y="2636157"/>
                  <a:pt x="2373085" y="2667000"/>
                </a:cubicBezTo>
                <a:cubicBezTo>
                  <a:pt x="2422071" y="2697843"/>
                  <a:pt x="2432956" y="2712357"/>
                  <a:pt x="2481942" y="2710543"/>
                </a:cubicBezTo>
                <a:cubicBezTo>
                  <a:pt x="2530928" y="2708729"/>
                  <a:pt x="2619829" y="2686958"/>
                  <a:pt x="2667000" y="2656115"/>
                </a:cubicBezTo>
                <a:cubicBezTo>
                  <a:pt x="2714171" y="2625272"/>
                  <a:pt x="2734128" y="2585358"/>
                  <a:pt x="2764971" y="2525486"/>
                </a:cubicBezTo>
                <a:cubicBezTo>
                  <a:pt x="2795814" y="2465615"/>
                  <a:pt x="2810329" y="2387600"/>
                  <a:pt x="2852057" y="2296886"/>
                </a:cubicBezTo>
                <a:cubicBezTo>
                  <a:pt x="2893785" y="2206172"/>
                  <a:pt x="2962728" y="2110014"/>
                  <a:pt x="3015342" y="1981200"/>
                </a:cubicBezTo>
                <a:cubicBezTo>
                  <a:pt x="3067956" y="1852386"/>
                  <a:pt x="3122385" y="1658257"/>
                  <a:pt x="3167742" y="1524000"/>
                </a:cubicBezTo>
                <a:cubicBezTo>
                  <a:pt x="3213099" y="1389743"/>
                  <a:pt x="3254828" y="1280886"/>
                  <a:pt x="3287485" y="1175658"/>
                </a:cubicBezTo>
                <a:cubicBezTo>
                  <a:pt x="3320142" y="1070430"/>
                  <a:pt x="3349171" y="945243"/>
                  <a:pt x="3363685" y="892629"/>
                </a:cubicBezTo>
                <a:cubicBezTo>
                  <a:pt x="3378199" y="840015"/>
                  <a:pt x="3374571" y="859972"/>
                  <a:pt x="3374571" y="859972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98229" y="1012371"/>
            <a:ext cx="3940628" cy="3167994"/>
          </a:xfrm>
          <a:custGeom>
            <a:avLst/>
            <a:gdLst>
              <a:gd name="connsiteX0" fmla="*/ 0 w 3940628"/>
              <a:gd name="connsiteY0" fmla="*/ 0 h 3167994"/>
              <a:gd name="connsiteX1" fmla="*/ 141514 w 3940628"/>
              <a:gd name="connsiteY1" fmla="*/ 424543 h 3167994"/>
              <a:gd name="connsiteX2" fmla="*/ 293914 w 3940628"/>
              <a:gd name="connsiteY2" fmla="*/ 914400 h 3167994"/>
              <a:gd name="connsiteX3" fmla="*/ 533400 w 3940628"/>
              <a:gd name="connsiteY3" fmla="*/ 1491343 h 3167994"/>
              <a:gd name="connsiteX4" fmla="*/ 729342 w 3940628"/>
              <a:gd name="connsiteY4" fmla="*/ 1915886 h 3167994"/>
              <a:gd name="connsiteX5" fmla="*/ 1012371 w 3940628"/>
              <a:gd name="connsiteY5" fmla="*/ 2275115 h 3167994"/>
              <a:gd name="connsiteX6" fmla="*/ 1208314 w 3940628"/>
              <a:gd name="connsiteY6" fmla="*/ 2525486 h 3167994"/>
              <a:gd name="connsiteX7" fmla="*/ 1480457 w 3940628"/>
              <a:gd name="connsiteY7" fmla="*/ 2601686 h 3167994"/>
              <a:gd name="connsiteX8" fmla="*/ 1676400 w 3940628"/>
              <a:gd name="connsiteY8" fmla="*/ 2558143 h 3167994"/>
              <a:gd name="connsiteX9" fmla="*/ 1839685 w 3940628"/>
              <a:gd name="connsiteY9" fmla="*/ 2503715 h 3167994"/>
              <a:gd name="connsiteX10" fmla="*/ 1970314 w 3940628"/>
              <a:gd name="connsiteY10" fmla="*/ 2471058 h 3167994"/>
              <a:gd name="connsiteX11" fmla="*/ 2100942 w 3940628"/>
              <a:gd name="connsiteY11" fmla="*/ 2492829 h 3167994"/>
              <a:gd name="connsiteX12" fmla="*/ 2177142 w 3940628"/>
              <a:gd name="connsiteY12" fmla="*/ 2579915 h 3167994"/>
              <a:gd name="connsiteX13" fmla="*/ 2416628 w 3940628"/>
              <a:gd name="connsiteY13" fmla="*/ 2786743 h 3167994"/>
              <a:gd name="connsiteX14" fmla="*/ 2547257 w 3940628"/>
              <a:gd name="connsiteY14" fmla="*/ 2939143 h 3167994"/>
              <a:gd name="connsiteX15" fmla="*/ 2677885 w 3940628"/>
              <a:gd name="connsiteY15" fmla="*/ 3080658 h 3167994"/>
              <a:gd name="connsiteX16" fmla="*/ 2852057 w 3940628"/>
              <a:gd name="connsiteY16" fmla="*/ 3167743 h 3167994"/>
              <a:gd name="connsiteX17" fmla="*/ 3015342 w 3940628"/>
              <a:gd name="connsiteY17" fmla="*/ 3102429 h 3167994"/>
              <a:gd name="connsiteX18" fmla="*/ 3211285 w 3940628"/>
              <a:gd name="connsiteY18" fmla="*/ 2971800 h 3167994"/>
              <a:gd name="connsiteX19" fmla="*/ 3429000 w 3940628"/>
              <a:gd name="connsiteY19" fmla="*/ 2721429 h 3167994"/>
              <a:gd name="connsiteX20" fmla="*/ 3635828 w 3940628"/>
              <a:gd name="connsiteY20" fmla="*/ 2318658 h 3167994"/>
              <a:gd name="connsiteX21" fmla="*/ 3810000 w 3940628"/>
              <a:gd name="connsiteY21" fmla="*/ 1959429 h 3167994"/>
              <a:gd name="connsiteX22" fmla="*/ 3940628 w 3940628"/>
              <a:gd name="connsiteY22" fmla="*/ 1621972 h 316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40628" h="3167994">
                <a:moveTo>
                  <a:pt x="0" y="0"/>
                </a:moveTo>
                <a:cubicBezTo>
                  <a:pt x="46264" y="136071"/>
                  <a:pt x="92528" y="272143"/>
                  <a:pt x="141514" y="424543"/>
                </a:cubicBezTo>
                <a:cubicBezTo>
                  <a:pt x="190500" y="576943"/>
                  <a:pt x="228600" y="736600"/>
                  <a:pt x="293914" y="914400"/>
                </a:cubicBezTo>
                <a:cubicBezTo>
                  <a:pt x="359228" y="1092200"/>
                  <a:pt x="460829" y="1324429"/>
                  <a:pt x="533400" y="1491343"/>
                </a:cubicBezTo>
                <a:cubicBezTo>
                  <a:pt x="605971" y="1658257"/>
                  <a:pt x="649514" y="1785257"/>
                  <a:pt x="729342" y="1915886"/>
                </a:cubicBezTo>
                <a:cubicBezTo>
                  <a:pt x="809171" y="2046515"/>
                  <a:pt x="1012371" y="2275115"/>
                  <a:pt x="1012371" y="2275115"/>
                </a:cubicBezTo>
                <a:cubicBezTo>
                  <a:pt x="1092200" y="2376715"/>
                  <a:pt x="1130300" y="2471058"/>
                  <a:pt x="1208314" y="2525486"/>
                </a:cubicBezTo>
                <a:cubicBezTo>
                  <a:pt x="1286328" y="2579914"/>
                  <a:pt x="1402443" y="2596243"/>
                  <a:pt x="1480457" y="2601686"/>
                </a:cubicBezTo>
                <a:cubicBezTo>
                  <a:pt x="1558471" y="2607129"/>
                  <a:pt x="1616529" y="2574471"/>
                  <a:pt x="1676400" y="2558143"/>
                </a:cubicBezTo>
                <a:cubicBezTo>
                  <a:pt x="1736271" y="2541815"/>
                  <a:pt x="1790699" y="2518229"/>
                  <a:pt x="1839685" y="2503715"/>
                </a:cubicBezTo>
                <a:cubicBezTo>
                  <a:pt x="1888671" y="2489201"/>
                  <a:pt x="1926771" y="2472872"/>
                  <a:pt x="1970314" y="2471058"/>
                </a:cubicBezTo>
                <a:cubicBezTo>
                  <a:pt x="2013857" y="2469244"/>
                  <a:pt x="2066471" y="2474686"/>
                  <a:pt x="2100942" y="2492829"/>
                </a:cubicBezTo>
                <a:cubicBezTo>
                  <a:pt x="2135413" y="2510972"/>
                  <a:pt x="2124528" y="2530929"/>
                  <a:pt x="2177142" y="2579915"/>
                </a:cubicBezTo>
                <a:cubicBezTo>
                  <a:pt x="2229756" y="2628901"/>
                  <a:pt x="2354942" y="2726872"/>
                  <a:pt x="2416628" y="2786743"/>
                </a:cubicBezTo>
                <a:cubicBezTo>
                  <a:pt x="2478314" y="2846614"/>
                  <a:pt x="2503714" y="2890157"/>
                  <a:pt x="2547257" y="2939143"/>
                </a:cubicBezTo>
                <a:cubicBezTo>
                  <a:pt x="2590800" y="2988129"/>
                  <a:pt x="2627085" y="3042558"/>
                  <a:pt x="2677885" y="3080658"/>
                </a:cubicBezTo>
                <a:cubicBezTo>
                  <a:pt x="2728685" y="3118758"/>
                  <a:pt x="2795814" y="3164115"/>
                  <a:pt x="2852057" y="3167743"/>
                </a:cubicBezTo>
                <a:cubicBezTo>
                  <a:pt x="2908300" y="3171372"/>
                  <a:pt x="2955471" y="3135086"/>
                  <a:pt x="3015342" y="3102429"/>
                </a:cubicBezTo>
                <a:cubicBezTo>
                  <a:pt x="3075213" y="3069772"/>
                  <a:pt x="3142342" y="3035300"/>
                  <a:pt x="3211285" y="2971800"/>
                </a:cubicBezTo>
                <a:cubicBezTo>
                  <a:pt x="3280228" y="2908300"/>
                  <a:pt x="3358243" y="2830286"/>
                  <a:pt x="3429000" y="2721429"/>
                </a:cubicBezTo>
                <a:cubicBezTo>
                  <a:pt x="3499757" y="2612572"/>
                  <a:pt x="3572328" y="2445658"/>
                  <a:pt x="3635828" y="2318658"/>
                </a:cubicBezTo>
                <a:cubicBezTo>
                  <a:pt x="3699328" y="2191658"/>
                  <a:pt x="3759200" y="2075543"/>
                  <a:pt x="3810000" y="1959429"/>
                </a:cubicBezTo>
                <a:cubicBezTo>
                  <a:pt x="3860800" y="1843315"/>
                  <a:pt x="3940628" y="1621972"/>
                  <a:pt x="3940628" y="1621972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96" y="4035965"/>
            <a:ext cx="2906409" cy="20391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" name="Cube 20"/>
          <p:cNvSpPr/>
          <p:nvPr/>
        </p:nvSpPr>
        <p:spPr>
          <a:xfrm flipH="1">
            <a:off x="4726935" y="4793754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 flipV="1">
            <a:off x="4734076" y="5527216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20148" y="5424413"/>
            <a:ext cx="914116" cy="396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4584" y="2326818"/>
            <a:ext cx="4432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Lazy Approach to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rescue?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Greater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noise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in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system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Change in attractor strength over time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Compatibility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as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an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initial condition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aranth" charset="0"/>
                <a:ea typeface="Amaranth" charset="0"/>
                <a:cs typeface="Amaranth" charset="0"/>
                <a:sym typeface="Wingdings"/>
              </a:rPr>
              <a:t>Perceptual learning as end-directed development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582" y="95677"/>
            <a:ext cx="562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Conclusions (Final Slide!)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582" y="4793754"/>
            <a:ext cx="3809918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43117"/>
                </a:solidFill>
                <a:latin typeface="Amaranth" charset="0"/>
                <a:ea typeface="Amaranth" charset="0"/>
                <a:cs typeface="Amaranth" charset="0"/>
              </a:rPr>
              <a:t>Compatibility effects may be merely an accident of the complexities of the perception-action landscape</a:t>
            </a:r>
            <a:endParaRPr lang="en-US" b="1" dirty="0">
              <a:solidFill>
                <a:srgbClr val="A43117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8989" y="162877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file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be downloaded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github.com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/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trbrooks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/ICPA19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19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91" y="1940791"/>
            <a:ext cx="6756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42042</TotalTime>
  <Words>858</Words>
  <Application>Microsoft Macintosh PowerPoint</Application>
  <PresentationFormat>Widescreen</PresentationFormat>
  <Paragraphs>150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Amaranth</vt:lpstr>
      <vt:lpstr>Ayuthaya</vt:lpstr>
      <vt:lpstr>Calibri</vt:lpstr>
      <vt:lpstr>Calibri Light</vt:lpstr>
      <vt:lpstr>Courier New</vt:lpstr>
      <vt:lpstr>Futura</vt:lpstr>
      <vt:lpstr>Futura Medium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 Brooks</dc:creator>
  <cp:lastModifiedBy>TR Brooks</cp:lastModifiedBy>
  <cp:revision>158</cp:revision>
  <dcterms:created xsi:type="dcterms:W3CDTF">2017-06-02T18:06:10Z</dcterms:created>
  <dcterms:modified xsi:type="dcterms:W3CDTF">2017-07-08T04:55:22Z</dcterms:modified>
</cp:coreProperties>
</file>