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66" r:id="rId2"/>
    <p:sldId id="274" r:id="rId3"/>
    <p:sldId id="277" r:id="rId4"/>
    <p:sldId id="279" r:id="rId5"/>
    <p:sldId id="278" r:id="rId6"/>
    <p:sldId id="280" r:id="rId7"/>
    <p:sldId id="282" r:id="rId8"/>
    <p:sldId id="283" r:id="rId9"/>
    <p:sldId id="281" r:id="rId10"/>
    <p:sldId id="284" r:id="rId11"/>
    <p:sldId id="285" r:id="rId12"/>
    <p:sldId id="286" r:id="rId13"/>
    <p:sldId id="287" r:id="rId14"/>
    <p:sldId id="28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FE0DC-517A-40C1-B3B1-8C641051689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C6B32-39C9-4BCB-9AB2-548AC261B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7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3D09F-C647-4A12-B3E3-C6B4C74488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82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tr-electronics.com/downloads/api/java/html/classcom_1_1ctre_1_1phoenix_1_1music_1_1_orchestra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5F47-E629-41AC-B006-ACBA95A83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675" y="2198464"/>
            <a:ext cx="9893347" cy="1230536"/>
          </a:xfrm>
        </p:spPr>
        <p:txBody>
          <a:bodyPr/>
          <a:lstStyle/>
          <a:p>
            <a:r>
              <a:rPr lang="en-US" sz="3600" b="1" dirty="0"/>
              <a:t>Advanced Robotics Programming Class</a:t>
            </a:r>
            <a:br>
              <a:rPr lang="en-US" dirty="0"/>
            </a:br>
            <a:r>
              <a:rPr lang="en-US" sz="2800" dirty="0"/>
              <a:t>Lesson 6: Robot Indicators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98C4B-D7FC-4B2C-A8B8-5B96D9ABD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95136"/>
            <a:ext cx="8825658" cy="861420"/>
          </a:xfrm>
        </p:spPr>
        <p:txBody>
          <a:bodyPr/>
          <a:lstStyle/>
          <a:p>
            <a:r>
              <a:rPr lang="en-US" dirty="0"/>
              <a:t>Titan Robotics Club FRC492</a:t>
            </a:r>
          </a:p>
          <a:p>
            <a:r>
              <a:rPr lang="en-US" dirty="0"/>
              <a:t>Michael Tsang (Programming Mentor)</a:t>
            </a:r>
          </a:p>
        </p:txBody>
      </p:sp>
    </p:spTree>
    <p:extLst>
      <p:ext uri="{BB962C8B-B14F-4D97-AF65-F5344CB8AC3E}">
        <p14:creationId xmlns:p14="http://schemas.microsoft.com/office/powerpoint/2010/main" val="102437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390D-3BFD-4233-ABD6-147E253E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86" y="973668"/>
            <a:ext cx="9940954" cy="706964"/>
          </a:xfrm>
        </p:spPr>
        <p:txBody>
          <a:bodyPr/>
          <a:lstStyle/>
          <a:p>
            <a:r>
              <a:rPr lang="en-US" dirty="0"/>
              <a:t>Exercise 4: Control an RGB LED Matrix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B54C5-5556-4DA6-8E0E-8EADBD95B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an RGB LED matrix panel using 4 joystick buttons each of which displays a different text message on the panel.</a:t>
            </a:r>
          </a:p>
          <a:p>
            <a:pPr lvl="1"/>
            <a:r>
              <a:rPr lang="en-US" dirty="0"/>
              <a:t>Create and configure a game controller and hook a button event handler to it.</a:t>
            </a:r>
          </a:p>
          <a:p>
            <a:pPr lvl="1"/>
            <a:r>
              <a:rPr lang="en-US" dirty="0"/>
              <a:t>Create and configure a FrcI2cLEDPanel object.</a:t>
            </a:r>
          </a:p>
          <a:p>
            <a:pPr lvl="1"/>
            <a:r>
              <a:rPr lang="en-US" dirty="0"/>
              <a:t>Add code to the button event handler so that 4 different buttons will send 4 different messages to the LED panel. The text message will scroll left continuously.</a:t>
            </a:r>
          </a:p>
          <a:p>
            <a:pPr lvl="1"/>
            <a:r>
              <a:rPr lang="en-US" dirty="0"/>
              <a:t>Extra credit: Add code to the button event handler so that pressing another button will cause the text message to reverse the scroll direction.</a:t>
            </a:r>
          </a:p>
        </p:txBody>
      </p:sp>
    </p:spTree>
    <p:extLst>
      <p:ext uri="{BB962C8B-B14F-4D97-AF65-F5344CB8AC3E}">
        <p14:creationId xmlns:p14="http://schemas.microsoft.com/office/powerpoint/2010/main" val="671454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C69AE-8888-460A-9C25-3C0B9C277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440341" cy="706964"/>
          </a:xfrm>
        </p:spPr>
        <p:txBody>
          <a:bodyPr/>
          <a:lstStyle/>
          <a:p>
            <a:r>
              <a:rPr lang="en-US" dirty="0"/>
              <a:t>Playing Music Using Talon FX (Falcon 500)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38F20-2E17-41D8-8A5C-3250B3166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74" y="2231472"/>
            <a:ext cx="10771465" cy="4387442"/>
          </a:xfrm>
        </p:spPr>
        <p:txBody>
          <a:bodyPr>
            <a:normAutofit/>
          </a:bodyPr>
          <a:lstStyle/>
          <a:p>
            <a:r>
              <a:rPr lang="en-US" dirty="0"/>
              <a:t>Talon FX is a motor controller. It can play music! What?! Really?! Yes, it can play “Chirp” music files (generated from MIDI), one motor per track.</a:t>
            </a:r>
          </a:p>
          <a:p>
            <a:pPr lvl="1"/>
            <a:r>
              <a:rPr lang="en-US" dirty="0"/>
              <a:t>Constructor of Orchestra object: Collection of </a:t>
            </a:r>
            <a:r>
              <a:rPr lang="en-US" dirty="0" err="1"/>
              <a:t>TalonFX</a:t>
            </a:r>
            <a:r>
              <a:rPr lang="en-US" dirty="0"/>
              <a:t> motor controllers, Music .</a:t>
            </a:r>
            <a:r>
              <a:rPr lang="en-US" dirty="0" err="1"/>
              <a:t>chrp</a:t>
            </a:r>
            <a:r>
              <a:rPr lang="en-US" dirty="0"/>
              <a:t> file.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>
                <a:hlinkClick r:id="rId2"/>
              </a:rPr>
              <a:t>CTRE_Phoenix</a:t>
            </a:r>
            <a:r>
              <a:rPr lang="en-US" dirty="0">
                <a:hlinkClick r:id="rId2"/>
              </a:rPr>
              <a:t>: </a:t>
            </a:r>
            <a:r>
              <a:rPr lang="en-US" dirty="0" err="1">
                <a:hlinkClick r:id="rId2"/>
              </a:rPr>
              <a:t>com.ctre.phoenix.music.Orchestra</a:t>
            </a:r>
            <a:r>
              <a:rPr lang="en-US" dirty="0">
                <a:hlinkClick r:id="rId2"/>
              </a:rPr>
              <a:t> Class Reference (ctr-electronics.com)</a:t>
            </a:r>
            <a:endParaRPr lang="en-US" dirty="0"/>
          </a:p>
          <a:p>
            <a:pPr lvl="1"/>
            <a:r>
              <a:rPr lang="en-US" dirty="0"/>
              <a:t>Methods:</a:t>
            </a:r>
          </a:p>
          <a:p>
            <a:pPr lvl="2"/>
            <a:r>
              <a:rPr lang="en-US" dirty="0" err="1"/>
              <a:t>addInstrument</a:t>
            </a:r>
            <a:r>
              <a:rPr lang="en-US" dirty="0"/>
              <a:t> – Add a motor to the list.</a:t>
            </a:r>
          </a:p>
          <a:p>
            <a:pPr lvl="2"/>
            <a:r>
              <a:rPr lang="en-US" dirty="0" err="1"/>
              <a:t>clearInstruments</a:t>
            </a:r>
            <a:r>
              <a:rPr lang="en-US" dirty="0"/>
              <a:t> – Clears the motor list.</a:t>
            </a:r>
          </a:p>
          <a:p>
            <a:pPr lvl="2"/>
            <a:r>
              <a:rPr lang="en-US" dirty="0" err="1"/>
              <a:t>loadMusic</a:t>
            </a:r>
            <a:r>
              <a:rPr lang="en-US" dirty="0"/>
              <a:t> – Loads a chirp file.</a:t>
            </a:r>
          </a:p>
          <a:p>
            <a:pPr lvl="2"/>
            <a:r>
              <a:rPr lang="en-US" dirty="0"/>
              <a:t>play – Plays the music file.</a:t>
            </a:r>
          </a:p>
          <a:p>
            <a:pPr lvl="2"/>
            <a:r>
              <a:rPr lang="en-US" dirty="0"/>
              <a:t>stop – Stop playing music.</a:t>
            </a:r>
          </a:p>
          <a:p>
            <a:pPr lvl="2"/>
            <a:r>
              <a:rPr lang="en-US" dirty="0"/>
              <a:t>pause – Pause playing music.</a:t>
            </a:r>
          </a:p>
          <a:p>
            <a:pPr lvl="2"/>
            <a:r>
              <a:rPr lang="en-US" dirty="0" err="1"/>
              <a:t>isPlaying</a:t>
            </a:r>
            <a:r>
              <a:rPr lang="en-US" dirty="0"/>
              <a:t> – Checks if music is playing.</a:t>
            </a:r>
          </a:p>
        </p:txBody>
      </p:sp>
    </p:spTree>
    <p:extLst>
      <p:ext uri="{BB962C8B-B14F-4D97-AF65-F5344CB8AC3E}">
        <p14:creationId xmlns:p14="http://schemas.microsoft.com/office/powerpoint/2010/main" val="2637508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390D-3BFD-4233-ABD6-147E253E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72" y="973668"/>
            <a:ext cx="11174136" cy="706964"/>
          </a:xfrm>
        </p:spPr>
        <p:txBody>
          <a:bodyPr/>
          <a:lstStyle/>
          <a:p>
            <a:r>
              <a:rPr lang="en-US" dirty="0"/>
              <a:t>Exercise 5: Start/Pause Playing Song Using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B54C5-5556-4DA6-8E0E-8EADBD95B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4 Talon FX motors to play 4 tracks of music from a chirp file using one joystick button to start/pause music and another button to stop music.</a:t>
            </a:r>
          </a:p>
          <a:p>
            <a:pPr lvl="1"/>
            <a:r>
              <a:rPr lang="en-US" dirty="0"/>
              <a:t>Create and configure a game controller and hook a button event handler to it.</a:t>
            </a:r>
          </a:p>
          <a:p>
            <a:pPr lvl="1"/>
            <a:r>
              <a:rPr lang="en-US" dirty="0"/>
              <a:t>Create and configure 4 Talon FX motor controllers.</a:t>
            </a:r>
          </a:p>
          <a:p>
            <a:pPr lvl="1"/>
            <a:r>
              <a:rPr lang="en-US" dirty="0"/>
              <a:t>Create and configure an Orchestra object (</a:t>
            </a:r>
            <a:r>
              <a:rPr lang="en-US" dirty="0" err="1"/>
              <a:t>com.ctre.phoenix.music.Orchestra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Load a chirp music file (e.g. </a:t>
            </a:r>
            <a:r>
              <a:rPr lang="en-US" dirty="0" err="1"/>
              <a:t>BumbleBee.chrp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Add code to the button event handler so that one button toggles play/pause music and another button stops the music.</a:t>
            </a:r>
          </a:p>
        </p:txBody>
      </p:sp>
    </p:spTree>
    <p:extLst>
      <p:ext uri="{BB962C8B-B14F-4D97-AF65-F5344CB8AC3E}">
        <p14:creationId xmlns:p14="http://schemas.microsoft.com/office/powerpoint/2010/main" val="1562590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C69AE-8888-460A-9C25-3C0B9C277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440341" cy="706964"/>
          </a:xfrm>
        </p:spPr>
        <p:txBody>
          <a:bodyPr/>
          <a:lstStyle/>
          <a:p>
            <a:r>
              <a:rPr lang="en-US" dirty="0"/>
              <a:t>Input/Output on the Driver Station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38F20-2E17-41D8-8A5C-3250B3166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74" y="2231472"/>
            <a:ext cx="10771465" cy="4626528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HalDashboard</a:t>
            </a:r>
            <a:r>
              <a:rPr lang="en-US" dirty="0"/>
              <a:t> can be used to display information on the Driver Station.</a:t>
            </a:r>
          </a:p>
          <a:p>
            <a:pPr lvl="1"/>
            <a:r>
              <a:rPr lang="en-US" dirty="0"/>
              <a:t>Constructor: No need to instantiate it because </a:t>
            </a:r>
            <a:r>
              <a:rPr lang="en-US" dirty="0" err="1"/>
              <a:t>HalDashboard</a:t>
            </a:r>
            <a:r>
              <a:rPr lang="en-US" dirty="0"/>
              <a:t> always exists when the robot program is loaded. Just need to call </a:t>
            </a:r>
            <a:r>
              <a:rPr lang="en-US" dirty="0" err="1"/>
              <a:t>HalDashboard.getInstance</a:t>
            </a:r>
            <a:r>
              <a:rPr lang="en-US" dirty="0"/>
              <a:t>().</a:t>
            </a:r>
          </a:p>
          <a:p>
            <a:pPr lvl="1"/>
            <a:r>
              <a:rPr lang="en-US" dirty="0"/>
              <a:t>Methods:</a:t>
            </a:r>
          </a:p>
          <a:p>
            <a:pPr lvl="2"/>
            <a:r>
              <a:rPr lang="en-US" dirty="0" err="1"/>
              <a:t>displayPrintf</a:t>
            </a:r>
            <a:r>
              <a:rPr lang="en-US" dirty="0"/>
              <a:t> – Displays information on the “display panel” of lines.</a:t>
            </a:r>
          </a:p>
          <a:p>
            <a:pPr lvl="2"/>
            <a:r>
              <a:rPr lang="en-US" dirty="0" err="1"/>
              <a:t>clearDisplay</a:t>
            </a:r>
            <a:r>
              <a:rPr lang="en-US" dirty="0"/>
              <a:t> – Clears the display panel.</a:t>
            </a:r>
          </a:p>
          <a:p>
            <a:pPr lvl="2"/>
            <a:r>
              <a:rPr lang="en-US" dirty="0" err="1"/>
              <a:t>putNumber</a:t>
            </a:r>
            <a:r>
              <a:rPr lang="en-US" dirty="0"/>
              <a:t> – Stores a number associated with the given key.</a:t>
            </a:r>
          </a:p>
          <a:p>
            <a:pPr lvl="2"/>
            <a:r>
              <a:rPr lang="en-US" dirty="0" err="1"/>
              <a:t>putString</a:t>
            </a:r>
            <a:r>
              <a:rPr lang="en-US" dirty="0"/>
              <a:t> – Stores a string associated with the given key.</a:t>
            </a:r>
          </a:p>
          <a:p>
            <a:pPr lvl="2"/>
            <a:r>
              <a:rPr lang="en-US" dirty="0" err="1"/>
              <a:t>putBoolean</a:t>
            </a:r>
            <a:r>
              <a:rPr lang="en-US" dirty="0"/>
              <a:t> – Stores a Boolean state associated with the given key.</a:t>
            </a:r>
          </a:p>
          <a:p>
            <a:pPr lvl="2"/>
            <a:r>
              <a:rPr lang="en-US" dirty="0" err="1"/>
              <a:t>putData</a:t>
            </a:r>
            <a:r>
              <a:rPr lang="en-US" dirty="0"/>
              <a:t> – Stores a data object associated with the given key.</a:t>
            </a:r>
          </a:p>
          <a:p>
            <a:pPr lvl="2"/>
            <a:r>
              <a:rPr lang="en-US" dirty="0"/>
              <a:t>get* - get data associated with the given key from the Driver Station.</a:t>
            </a:r>
          </a:p>
          <a:p>
            <a:r>
              <a:rPr lang="en-US" dirty="0" err="1"/>
              <a:t>FrcChoiceMenu</a:t>
            </a:r>
            <a:r>
              <a:rPr lang="en-US" dirty="0"/>
              <a:t> is used to present choices to the drivers to select match options on the Driver Station.</a:t>
            </a:r>
          </a:p>
          <a:p>
            <a:pPr lvl="1"/>
            <a:r>
              <a:rPr lang="en-US" dirty="0"/>
              <a:t>Constructor: menu title.</a:t>
            </a:r>
          </a:p>
          <a:p>
            <a:pPr lvl="1"/>
            <a:r>
              <a:rPr lang="en-US" dirty="0"/>
              <a:t>Methods:</a:t>
            </a:r>
          </a:p>
          <a:p>
            <a:pPr lvl="2"/>
            <a:r>
              <a:rPr lang="en-US" dirty="0" err="1"/>
              <a:t>addChoice</a:t>
            </a:r>
            <a:r>
              <a:rPr lang="en-US" dirty="0"/>
              <a:t> – Adds a choice to the choice menu.</a:t>
            </a:r>
          </a:p>
          <a:p>
            <a:pPr lvl="2"/>
            <a:r>
              <a:rPr lang="en-US" dirty="0" err="1"/>
              <a:t>getCurrentChoiceObject</a:t>
            </a:r>
            <a:r>
              <a:rPr lang="en-US" dirty="0"/>
              <a:t> – Gets the current choice data object.</a:t>
            </a:r>
          </a:p>
          <a:p>
            <a:pPr lvl="2"/>
            <a:r>
              <a:rPr lang="en-US" dirty="0" err="1"/>
              <a:t>getCurrentChoiceText</a:t>
            </a:r>
            <a:r>
              <a:rPr lang="en-US" dirty="0"/>
              <a:t> – Gets the current choice text.</a:t>
            </a:r>
          </a:p>
          <a:p>
            <a:pPr lvl="2"/>
            <a:r>
              <a:rPr lang="en-US" dirty="0" err="1"/>
              <a:t>getTitle</a:t>
            </a:r>
            <a:r>
              <a:rPr lang="en-US" dirty="0"/>
              <a:t> – Gets the menu title</a:t>
            </a:r>
          </a:p>
        </p:txBody>
      </p:sp>
    </p:spTree>
    <p:extLst>
      <p:ext uri="{BB962C8B-B14F-4D97-AF65-F5344CB8AC3E}">
        <p14:creationId xmlns:p14="http://schemas.microsoft.com/office/powerpoint/2010/main" val="892151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390D-3BFD-4233-ABD6-147E253E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72" y="973668"/>
            <a:ext cx="11174136" cy="706964"/>
          </a:xfrm>
        </p:spPr>
        <p:txBody>
          <a:bodyPr/>
          <a:lstStyle/>
          <a:p>
            <a:r>
              <a:rPr lang="en-US" dirty="0"/>
              <a:t>Exercise 6: Create a Choice Menu for Robot Movements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B54C5-5556-4DA6-8E0E-8EADBD95B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Similar to the exercise in robot drive base where we drive the robot forward/backward/strafe/turn using PID control but instead of using joystick buttons, we use choice menu.</a:t>
            </a:r>
          </a:p>
          <a:p>
            <a:pPr lvl="1"/>
            <a:r>
              <a:rPr lang="en-US" dirty="0"/>
              <a:t>Create and configure 4 motors for a </a:t>
            </a:r>
            <a:r>
              <a:rPr lang="en-US" dirty="0" err="1"/>
              <a:t>mecanum</a:t>
            </a:r>
            <a:r>
              <a:rPr lang="en-US" dirty="0"/>
              <a:t> drive base.</a:t>
            </a:r>
          </a:p>
          <a:p>
            <a:pPr lvl="1"/>
            <a:r>
              <a:rPr lang="en-US" dirty="0"/>
              <a:t>Create and configure an IMU (i.e. gyro among other things).</a:t>
            </a:r>
          </a:p>
          <a:p>
            <a:pPr lvl="1"/>
            <a:r>
              <a:rPr lang="en-US" dirty="0"/>
              <a:t>Create and configure a </a:t>
            </a:r>
            <a:r>
              <a:rPr lang="en-US" dirty="0" err="1"/>
              <a:t>mecanum</a:t>
            </a:r>
            <a:r>
              <a:rPr lang="en-US" dirty="0"/>
              <a:t> drive base.</a:t>
            </a:r>
          </a:p>
          <a:p>
            <a:pPr lvl="1"/>
            <a:r>
              <a:rPr lang="en-US" dirty="0"/>
              <a:t>Create and configure 3 PID controllers.</a:t>
            </a:r>
          </a:p>
          <a:p>
            <a:pPr lvl="1"/>
            <a:r>
              <a:rPr lang="en-US" dirty="0"/>
              <a:t>Create and configure a PID Drive object with the drive base and 3 PID controllers.</a:t>
            </a:r>
          </a:p>
          <a:p>
            <a:pPr lvl="1"/>
            <a:r>
              <a:rPr lang="en-US" dirty="0"/>
              <a:t>Create and configure a choice menu with 4 choices: drive forward 10 feet, strafe left 5 feet, drive backward 7 feet, turn left 90 degrees.</a:t>
            </a:r>
          </a:p>
          <a:p>
            <a:pPr lvl="1"/>
            <a:r>
              <a:rPr lang="en-US" dirty="0"/>
              <a:t>Add code in </a:t>
            </a:r>
            <a:r>
              <a:rPr lang="en-US" dirty="0" err="1"/>
              <a:t>TeleOp</a:t>
            </a:r>
            <a:r>
              <a:rPr lang="en-US" dirty="0"/>
              <a:t> to read the choice entered and execute the action chose.</a:t>
            </a:r>
          </a:p>
        </p:txBody>
      </p:sp>
    </p:spTree>
    <p:extLst>
      <p:ext uri="{BB962C8B-B14F-4D97-AF65-F5344CB8AC3E}">
        <p14:creationId xmlns:p14="http://schemas.microsoft.com/office/powerpoint/2010/main" val="3047232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1563-5DA2-4D1A-9B71-C2FACCB3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3D70-0A11-43A1-BECC-415FC19A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23750"/>
            <a:ext cx="8825659" cy="43287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this lesson, you will learn different types of LED Indicators:</a:t>
            </a:r>
          </a:p>
          <a:p>
            <a:pPr lvl="1"/>
            <a:r>
              <a:rPr lang="en-US" dirty="0"/>
              <a:t>12V single color LED connected to some sort of ON/OFF digital switch (e.g. Relay, </a:t>
            </a:r>
            <a:r>
              <a:rPr lang="en-US" dirty="0" err="1"/>
              <a:t>FrcDigitalOutput</a:t>
            </a:r>
            <a:r>
              <a:rPr lang="en-US" dirty="0"/>
              <a:t>, </a:t>
            </a:r>
            <a:r>
              <a:rPr lang="en-US" dirty="0" err="1"/>
              <a:t>FrcPneumatic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12V RGB LED strip connected to 3 ON/OFF digital switches displaying 7 possible colors (e.g. 3 channels of </a:t>
            </a:r>
            <a:r>
              <a:rPr lang="en-US" dirty="0" err="1"/>
              <a:t>FrcPneumatic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12V RGB LED strip connected to 3 motor controllers on 3 PWM channels displaying continuous spectrum of colors.</a:t>
            </a:r>
          </a:p>
          <a:p>
            <a:pPr lvl="1"/>
            <a:r>
              <a:rPr lang="en-US" dirty="0"/>
              <a:t>5V Addressable LED strip connected to one PWM channel displaying different color patterns.</a:t>
            </a:r>
          </a:p>
          <a:p>
            <a:pPr lvl="1"/>
            <a:r>
              <a:rPr lang="en-US" dirty="0"/>
              <a:t>5V Addressable LED strip connected to a REV </a:t>
            </a:r>
            <a:r>
              <a:rPr lang="en-US" dirty="0" err="1"/>
              <a:t>Blinkin</a:t>
            </a:r>
            <a:r>
              <a:rPr lang="en-US" dirty="0"/>
              <a:t> LED controller using one PWM channel.</a:t>
            </a:r>
          </a:p>
          <a:p>
            <a:pPr lvl="1"/>
            <a:r>
              <a:rPr lang="en-US" dirty="0"/>
              <a:t>I2c RGB LED Matrix panel connected to the I2c bus (FrcI2cLEDPanel).</a:t>
            </a:r>
          </a:p>
          <a:p>
            <a:r>
              <a:rPr lang="en-US" dirty="0"/>
              <a:t>Playing music on Talon FX motor controllers.</a:t>
            </a:r>
          </a:p>
          <a:p>
            <a:r>
              <a:rPr lang="en-US" dirty="0"/>
              <a:t>Doing input/output on the Driver Station.</a:t>
            </a:r>
          </a:p>
        </p:txBody>
      </p:sp>
    </p:spTree>
    <p:extLst>
      <p:ext uri="{BB962C8B-B14F-4D97-AF65-F5344CB8AC3E}">
        <p14:creationId xmlns:p14="http://schemas.microsoft.com/office/powerpoint/2010/main" val="87398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8552-436C-4815-9CBA-B4118F070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3DF74-C0D7-445E-8667-A5A98ACF0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785" y="2265027"/>
            <a:ext cx="10981189" cy="44964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12V single color LED can be powered and controlled by many different components:</a:t>
            </a:r>
          </a:p>
          <a:p>
            <a:pPr lvl="1"/>
            <a:r>
              <a:rPr lang="en-US" dirty="0"/>
              <a:t>Digital output channel: outputs 5V and usually does not have enough current to power LEDs, so it controls some sort of LED driver circuit.</a:t>
            </a:r>
          </a:p>
          <a:p>
            <a:pPr lvl="1"/>
            <a:r>
              <a:rPr lang="en-US" dirty="0"/>
              <a:t>Relay channel: controls a relay (e.g. Spike) that controls 12V power source ON and OFF to the LED. Most common way to control the ring light of the vision subsystem.</a:t>
            </a:r>
          </a:p>
          <a:p>
            <a:pPr lvl="1"/>
            <a:r>
              <a:rPr lang="en-US" dirty="0"/>
              <a:t>Pneumatic channel: each channel can power 12V or 24V pneumatic valve. Pretend the 12V LED is a 12V pneumatic valve.</a:t>
            </a:r>
          </a:p>
          <a:p>
            <a:pPr lvl="1"/>
            <a:r>
              <a:rPr lang="en-US" dirty="0"/>
              <a:t>Motor controller via a PWM channel: can control the brightness of the LED.</a:t>
            </a:r>
          </a:p>
          <a:p>
            <a:r>
              <a:rPr lang="en-US" dirty="0"/>
              <a:t>12V RGB LED strips have 4 pins: 12V, R, G and B. They are usually common anode LEDs. That means they can’t be powered by typical components and must use some sort of LED driver circuit.</a:t>
            </a:r>
          </a:p>
          <a:p>
            <a:pPr lvl="1"/>
            <a:r>
              <a:rPr lang="en-US" dirty="0"/>
              <a:t>Can be controlled just like 12V single color LEDs except we have to use 3 channels instead of 1.</a:t>
            </a:r>
          </a:p>
          <a:p>
            <a:pPr lvl="1"/>
            <a:r>
              <a:rPr lang="en-US" dirty="0"/>
              <a:t>REV </a:t>
            </a:r>
            <a:r>
              <a:rPr lang="en-US" dirty="0" err="1"/>
              <a:t>Blinkin</a:t>
            </a:r>
            <a:r>
              <a:rPr lang="en-US" dirty="0"/>
              <a:t> LED Driver: Easiest way to control 12V RGB LED strips. Connects to a PWM channel. Have 200 built-in blinking color patterns. Just set a pattern and be done.</a:t>
            </a:r>
          </a:p>
          <a:p>
            <a:r>
              <a:rPr lang="en-US" dirty="0"/>
              <a:t>Addressable RGB color LED strips. They have 3 pins: 5V, GND and DI on one end and 5V, GND and DO on the other end so they can be chained together. They can be controlled by:</a:t>
            </a:r>
          </a:p>
          <a:p>
            <a:pPr lvl="1"/>
            <a:r>
              <a:rPr lang="en-US" dirty="0"/>
              <a:t>1 PWM channel: pixel color data is sent serially out to the LED strip.</a:t>
            </a:r>
          </a:p>
          <a:p>
            <a:pPr lvl="1"/>
            <a:r>
              <a:rPr lang="en-US" dirty="0"/>
              <a:t>REV </a:t>
            </a:r>
            <a:r>
              <a:rPr lang="en-US" dirty="0" err="1"/>
              <a:t>Blinkin</a:t>
            </a:r>
            <a:r>
              <a:rPr lang="en-US" dirty="0"/>
              <a:t> LED Driver: If put into Addressable LED mode, it can support Addressable LED strips.</a:t>
            </a:r>
          </a:p>
          <a:p>
            <a:r>
              <a:rPr lang="en-US" dirty="0"/>
              <a:t>RGB LED Matrix Panel are smart panels. It’s connected and controlled via I2C bus.</a:t>
            </a:r>
          </a:p>
        </p:txBody>
      </p:sp>
    </p:spTree>
    <p:extLst>
      <p:ext uri="{BB962C8B-B14F-4D97-AF65-F5344CB8AC3E}">
        <p14:creationId xmlns:p14="http://schemas.microsoft.com/office/powerpoint/2010/main" val="69679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2863-21F5-4C1E-BF36-D3857F10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53" y="973668"/>
            <a:ext cx="10184234" cy="706964"/>
          </a:xfrm>
        </p:spPr>
        <p:txBody>
          <a:bodyPr/>
          <a:lstStyle/>
          <a:p>
            <a:r>
              <a:rPr lang="en-US" dirty="0"/>
              <a:t>Controlling LEDs Using Simple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323DE-CA7B-467A-9076-1C9450621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952" y="2603499"/>
            <a:ext cx="10939244" cy="388957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Digital Output (</a:t>
            </a:r>
            <a:r>
              <a:rPr lang="en-US" dirty="0" err="1"/>
              <a:t>FrcDigitalOutput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Constructor: instance name, digital output channel number.</a:t>
            </a:r>
          </a:p>
          <a:p>
            <a:pPr lvl="1"/>
            <a:r>
              <a:rPr lang="en-US" dirty="0"/>
              <a:t>Method: </a:t>
            </a:r>
            <a:r>
              <a:rPr lang="en-US" dirty="0" err="1"/>
              <a:t>setState</a:t>
            </a:r>
            <a:r>
              <a:rPr lang="en-US" dirty="0"/>
              <a:t> - set it to either true or false (i.e. ON or OFF).</a:t>
            </a:r>
          </a:p>
          <a:p>
            <a:r>
              <a:rPr lang="en-US" dirty="0"/>
              <a:t>Relay (Relay):</a:t>
            </a:r>
          </a:p>
          <a:p>
            <a:pPr lvl="1"/>
            <a:r>
              <a:rPr lang="en-US" dirty="0"/>
              <a:t>Constructor: Relay channel number, direction.</a:t>
            </a:r>
          </a:p>
          <a:p>
            <a:pPr lvl="1"/>
            <a:r>
              <a:rPr lang="en-US" dirty="0"/>
              <a:t>Method: set - Set the relay state to </a:t>
            </a:r>
            <a:r>
              <a:rPr lang="en-US" dirty="0" err="1"/>
              <a:t>kOn</a:t>
            </a:r>
            <a:r>
              <a:rPr lang="en-US" dirty="0"/>
              <a:t> or </a:t>
            </a:r>
            <a:r>
              <a:rPr lang="en-US" dirty="0" err="1"/>
              <a:t>kOff</a:t>
            </a:r>
            <a:r>
              <a:rPr lang="en-US" dirty="0"/>
              <a:t>.</a:t>
            </a:r>
          </a:p>
          <a:p>
            <a:r>
              <a:rPr lang="en-US" dirty="0"/>
              <a:t>Pneumatic (</a:t>
            </a:r>
            <a:r>
              <a:rPr lang="en-US" dirty="0" err="1"/>
              <a:t>FrcPneumatic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Constructor: instance name, PCM module number, channel number.</a:t>
            </a:r>
          </a:p>
          <a:p>
            <a:pPr lvl="1"/>
            <a:r>
              <a:rPr lang="en-US" dirty="0"/>
              <a:t>Method: </a:t>
            </a:r>
            <a:r>
              <a:rPr lang="en-US" dirty="0" err="1"/>
              <a:t>setState</a:t>
            </a:r>
            <a:r>
              <a:rPr lang="en-US" dirty="0"/>
              <a:t> - set it to either true or false (i.e. ON or OFF).</a:t>
            </a:r>
          </a:p>
          <a:p>
            <a:r>
              <a:rPr lang="en-US" dirty="0"/>
              <a:t>Motor Controller (Spark):</a:t>
            </a:r>
          </a:p>
          <a:p>
            <a:pPr lvl="1"/>
            <a:r>
              <a:rPr lang="en-US" dirty="0"/>
              <a:t>Constructor: PWM channel number.</a:t>
            </a:r>
          </a:p>
          <a:p>
            <a:pPr lvl="1"/>
            <a:r>
              <a:rPr lang="en-US" dirty="0"/>
              <a:t>Method: set - set a positive value from 0.0 to 1.0 to control the percentage brightness of the LED.</a:t>
            </a:r>
          </a:p>
        </p:txBody>
      </p:sp>
    </p:spTree>
    <p:extLst>
      <p:ext uri="{BB962C8B-B14F-4D97-AF65-F5344CB8AC3E}">
        <p14:creationId xmlns:p14="http://schemas.microsoft.com/office/powerpoint/2010/main" val="1617469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2763-71A5-4E21-9D53-C19159E00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61" y="973668"/>
            <a:ext cx="11039912" cy="706964"/>
          </a:xfrm>
        </p:spPr>
        <p:txBody>
          <a:bodyPr/>
          <a:lstStyle/>
          <a:p>
            <a:r>
              <a:rPr lang="en-US" dirty="0"/>
              <a:t>Exercise 1: Control Ring Light with a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AFEDB-D7B1-46F5-903A-AA970DA08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a camera ring light with a button on the joystick.</a:t>
            </a:r>
          </a:p>
          <a:p>
            <a:pPr lvl="1"/>
            <a:r>
              <a:rPr lang="en-US" dirty="0"/>
              <a:t>Create and configure a game controller and hook a button event handler to it.</a:t>
            </a:r>
          </a:p>
          <a:p>
            <a:pPr lvl="1"/>
            <a:r>
              <a:rPr lang="en-US" dirty="0"/>
              <a:t>Create and configure a Relay object.</a:t>
            </a:r>
          </a:p>
          <a:p>
            <a:pPr lvl="1"/>
            <a:r>
              <a:rPr lang="en-US" dirty="0"/>
              <a:t>Add code to the button event handler to toggle the ring light ON and OFF with a single button.</a:t>
            </a:r>
          </a:p>
        </p:txBody>
      </p:sp>
    </p:spTree>
    <p:extLst>
      <p:ext uri="{BB962C8B-B14F-4D97-AF65-F5344CB8AC3E}">
        <p14:creationId xmlns:p14="http://schemas.microsoft.com/office/powerpoint/2010/main" val="3004109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C69AE-8888-460A-9C25-3C0B9C27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RGB LED Strips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38F20-2E17-41D8-8A5C-3250B3166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74" y="2231472"/>
            <a:ext cx="10771465" cy="4387442"/>
          </a:xfrm>
        </p:spPr>
        <p:txBody>
          <a:bodyPr/>
          <a:lstStyle/>
          <a:p>
            <a:r>
              <a:rPr lang="en-US" dirty="0"/>
              <a:t>REV </a:t>
            </a:r>
            <a:r>
              <a:rPr lang="en-US" dirty="0" err="1"/>
              <a:t>Blinkin</a:t>
            </a:r>
            <a:r>
              <a:rPr lang="en-US" dirty="0"/>
              <a:t> (</a:t>
            </a:r>
            <a:r>
              <a:rPr lang="en-US" dirty="0" err="1"/>
              <a:t>FrcRevBlinkin</a:t>
            </a:r>
            <a:r>
              <a:rPr lang="en-US" dirty="0"/>
              <a:t>) can control 12V RGB LED strips and 5V Addressable RGB LED strips. Must switch mode to support proper LED strip by pressing a button.</a:t>
            </a:r>
          </a:p>
          <a:p>
            <a:pPr lvl="1"/>
            <a:r>
              <a:rPr lang="en-US" dirty="0"/>
              <a:t>Constructor: instance name, PWM channel number.</a:t>
            </a:r>
          </a:p>
          <a:p>
            <a:pPr lvl="1"/>
            <a:r>
              <a:rPr lang="en-US" dirty="0"/>
              <a:t>Method: </a:t>
            </a:r>
            <a:r>
              <a:rPr lang="en-US" dirty="0" err="1"/>
              <a:t>setPattern</a:t>
            </a:r>
            <a:r>
              <a:rPr lang="en-US" dirty="0"/>
              <a:t> – specifies the one of the 200 built-in blinking patterns.</a:t>
            </a:r>
          </a:p>
          <a:p>
            <a:r>
              <a:rPr lang="en-US" dirty="0"/>
              <a:t>Addressable RGB LED Strip (</a:t>
            </a:r>
            <a:r>
              <a:rPr lang="en-US" dirty="0" err="1"/>
              <a:t>FrcAddressableLED</a:t>
            </a:r>
            <a:r>
              <a:rPr lang="en-US" dirty="0"/>
              <a:t>) can be controlled by a PWM channel.</a:t>
            </a:r>
          </a:p>
          <a:p>
            <a:pPr lvl="1"/>
            <a:r>
              <a:rPr lang="en-US" dirty="0"/>
              <a:t>Constructor: instance name, number of LEDs, PWM channel number.</a:t>
            </a:r>
          </a:p>
          <a:p>
            <a:pPr lvl="1"/>
            <a:r>
              <a:rPr lang="en-US" dirty="0"/>
              <a:t>Methods:</a:t>
            </a:r>
          </a:p>
          <a:p>
            <a:pPr lvl="2"/>
            <a:r>
              <a:rPr lang="en-US" dirty="0"/>
              <a:t>reset – turn all LEDs on the strip OFF.</a:t>
            </a:r>
          </a:p>
          <a:p>
            <a:pPr lvl="2"/>
            <a:r>
              <a:rPr lang="en-US" dirty="0" err="1"/>
              <a:t>setEnabled</a:t>
            </a:r>
            <a:r>
              <a:rPr lang="en-US" dirty="0"/>
              <a:t> – enable/disable the LED strip.</a:t>
            </a:r>
          </a:p>
          <a:p>
            <a:pPr lvl="2"/>
            <a:r>
              <a:rPr lang="en-US" dirty="0" err="1"/>
              <a:t>setPattern</a:t>
            </a:r>
            <a:r>
              <a:rPr lang="en-US" dirty="0"/>
              <a:t> – set the colors of individual LEDs on the strip.</a:t>
            </a:r>
          </a:p>
        </p:txBody>
      </p:sp>
    </p:spTree>
    <p:extLst>
      <p:ext uri="{BB962C8B-B14F-4D97-AF65-F5344CB8AC3E}">
        <p14:creationId xmlns:p14="http://schemas.microsoft.com/office/powerpoint/2010/main" val="2084328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5504-710D-4AB0-A40F-BCCD4F91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006" cy="706964"/>
          </a:xfrm>
        </p:spPr>
        <p:txBody>
          <a:bodyPr/>
          <a:lstStyle/>
          <a:p>
            <a:r>
              <a:rPr lang="en-US" dirty="0"/>
              <a:t>Exercise 2: Control an RGB LED Strip with 3-channel Pneumatic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648A-80D4-4A4A-B524-7A22EA333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a 12V RGB LED strip with a single button on the joystick cycling from OFF to all 7 different colors.</a:t>
            </a:r>
          </a:p>
          <a:p>
            <a:pPr lvl="1"/>
            <a:r>
              <a:rPr lang="en-US" dirty="0"/>
              <a:t>Create and configure a game controller and hook a button event handler to it.</a:t>
            </a:r>
          </a:p>
          <a:p>
            <a:pPr lvl="1"/>
            <a:r>
              <a:rPr lang="en-US" dirty="0"/>
              <a:t>Create and configure a 3-channel </a:t>
            </a:r>
            <a:r>
              <a:rPr lang="en-US" dirty="0" err="1"/>
              <a:t>FrcPneumatic</a:t>
            </a:r>
            <a:r>
              <a:rPr lang="en-US" dirty="0"/>
              <a:t> object.</a:t>
            </a:r>
          </a:p>
          <a:p>
            <a:pPr lvl="1"/>
            <a:r>
              <a:rPr lang="en-US" dirty="0"/>
              <a:t>Add code to the button event handler to use a single button toggling the colors of the LED strip.</a:t>
            </a:r>
          </a:p>
        </p:txBody>
      </p:sp>
    </p:spTree>
    <p:extLst>
      <p:ext uri="{BB962C8B-B14F-4D97-AF65-F5344CB8AC3E}">
        <p14:creationId xmlns:p14="http://schemas.microsoft.com/office/powerpoint/2010/main" val="1980003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47EA2-DAA9-47E5-95ED-8103FBCA5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973668"/>
            <a:ext cx="9949344" cy="706964"/>
          </a:xfrm>
        </p:spPr>
        <p:txBody>
          <a:bodyPr/>
          <a:lstStyle/>
          <a:p>
            <a:r>
              <a:rPr lang="en-US" dirty="0"/>
              <a:t>Exercise 3: Control an Addressable LED Strip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5209-3A9D-4152-B7BD-365C6817D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Control a 5V Addressable LED strip using a joystick button making a color pixel travel down the strip each time the button is pressed.</a:t>
            </a:r>
          </a:p>
          <a:p>
            <a:pPr lvl="1"/>
            <a:r>
              <a:rPr lang="en-US" dirty="0"/>
              <a:t>Create and configure a game controller and hook a button event handler to it.</a:t>
            </a:r>
          </a:p>
          <a:p>
            <a:pPr lvl="1"/>
            <a:r>
              <a:rPr lang="en-US" dirty="0"/>
              <a:t>Create and configure a </a:t>
            </a:r>
            <a:r>
              <a:rPr lang="en-US" dirty="0" err="1"/>
              <a:t>FrcAddressableLED</a:t>
            </a:r>
            <a:r>
              <a:rPr lang="en-US" dirty="0"/>
              <a:t> object.</a:t>
            </a:r>
          </a:p>
          <a:p>
            <a:pPr lvl="1"/>
            <a:r>
              <a:rPr lang="en-US" dirty="0"/>
              <a:t>Add code to the button event handler so that the first pixel will light up to a certain color and on each press of the button, the light up pixel will travel down the strip.</a:t>
            </a:r>
          </a:p>
          <a:p>
            <a:pPr lvl="1"/>
            <a:r>
              <a:rPr lang="en-US" dirty="0"/>
              <a:t>Add code to the button event handler so that another button is used to cycle the colors of the light up pixel.</a:t>
            </a:r>
          </a:p>
          <a:p>
            <a:pPr lvl="1"/>
            <a:r>
              <a:rPr lang="en-US" dirty="0"/>
              <a:t>Extra credit: when the pixel reached the end of the strip, reverse the direction and make the pixel travel back to the beginning.</a:t>
            </a:r>
          </a:p>
        </p:txBody>
      </p:sp>
    </p:spTree>
    <p:extLst>
      <p:ext uri="{BB962C8B-B14F-4D97-AF65-F5344CB8AC3E}">
        <p14:creationId xmlns:p14="http://schemas.microsoft.com/office/powerpoint/2010/main" val="687010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1E836-69E8-420C-8ACD-30F2AB34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RGB LED Matrix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14A9D-40A6-461A-8E8B-88487AA30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RGB LED Matrix Panel (FrcI2cLEDPanel) is controlled by Arduino that connects to the robot via I2C bus and therefore is a smart device.</a:t>
            </a:r>
          </a:p>
          <a:p>
            <a:pPr lvl="1"/>
            <a:r>
              <a:rPr lang="en-US" dirty="0"/>
              <a:t>Constructor: instance name, I2C port, optional I2C address.</a:t>
            </a:r>
          </a:p>
          <a:p>
            <a:pPr lvl="1"/>
            <a:r>
              <a:rPr lang="en-US" dirty="0"/>
              <a:t>Methods:</a:t>
            </a:r>
          </a:p>
          <a:p>
            <a:pPr lvl="2"/>
            <a:r>
              <a:rPr lang="en-US" dirty="0" err="1"/>
              <a:t>setEnabled</a:t>
            </a:r>
            <a:r>
              <a:rPr lang="en-US" dirty="0"/>
              <a:t> – enable/disable the LED Matrix Panel.</a:t>
            </a:r>
          </a:p>
          <a:p>
            <a:pPr lvl="2"/>
            <a:r>
              <a:rPr lang="en-US" dirty="0" err="1"/>
              <a:t>setTextLine</a:t>
            </a:r>
            <a:r>
              <a:rPr lang="en-US" dirty="0"/>
              <a:t> – set a line of text on the panel.</a:t>
            </a:r>
          </a:p>
          <a:p>
            <a:pPr lvl="2"/>
            <a:r>
              <a:rPr lang="en-US" dirty="0" err="1"/>
              <a:t>clearTextLine</a:t>
            </a:r>
            <a:r>
              <a:rPr lang="en-US" dirty="0"/>
              <a:t> – clear a line of text on the panel.</a:t>
            </a:r>
          </a:p>
          <a:p>
            <a:pPr lvl="2"/>
            <a:r>
              <a:rPr lang="en-US" dirty="0" err="1"/>
              <a:t>clearAllTextLines</a:t>
            </a:r>
            <a:r>
              <a:rPr lang="en-US" dirty="0"/>
              <a:t> – clear the entire panel.</a:t>
            </a:r>
          </a:p>
        </p:txBody>
      </p:sp>
    </p:spTree>
    <p:extLst>
      <p:ext uri="{BB962C8B-B14F-4D97-AF65-F5344CB8AC3E}">
        <p14:creationId xmlns:p14="http://schemas.microsoft.com/office/powerpoint/2010/main" val="626834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{4D032D17-9E6A-4E9B-BCCA-68A63D22A3E7}tf02900722</Template>
  <TotalTime>10552</TotalTime>
  <Words>1785</Words>
  <Application>Microsoft Office PowerPoint</Application>
  <PresentationFormat>Widescreen</PresentationFormat>
  <Paragraphs>126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 Boardroom</vt:lpstr>
      <vt:lpstr>Advanced Robotics Programming Class Lesson 6: Robot Indicators</vt:lpstr>
      <vt:lpstr>Agenda</vt:lpstr>
      <vt:lpstr>LED Indicators</vt:lpstr>
      <vt:lpstr>Controlling LEDs Using Simple Components</vt:lpstr>
      <vt:lpstr>Exercise 1: Control Ring Light with a Button</vt:lpstr>
      <vt:lpstr>Controlling RGB LED Strips</vt:lpstr>
      <vt:lpstr>Exercise 2: Control an RGB LED Strip with 3-channel Pneumatic</vt:lpstr>
      <vt:lpstr>Exercise 3: Control an Addressable LED Strip</vt:lpstr>
      <vt:lpstr>RGB LED Matrix Panel</vt:lpstr>
      <vt:lpstr>Exercise 4: Control an RGB LED Matrix Panel</vt:lpstr>
      <vt:lpstr>Playing Music Using Talon FX (Falcon 500)</vt:lpstr>
      <vt:lpstr>Exercise 5: Start/Pause Playing Song Using Buttons</vt:lpstr>
      <vt:lpstr>Input/Output on the Driver Station</vt:lpstr>
      <vt:lpstr>Exercise 6: Create a Choice Menu for Robot Movements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Robotics Programming Class Lesson 3:</dc:title>
  <dc:creator>Michael Tsang</dc:creator>
  <cp:lastModifiedBy>Michael Tsang</cp:lastModifiedBy>
  <cp:revision>65</cp:revision>
  <dcterms:created xsi:type="dcterms:W3CDTF">2020-11-12T22:23:18Z</dcterms:created>
  <dcterms:modified xsi:type="dcterms:W3CDTF">2020-12-15T05:23:15Z</dcterms:modified>
</cp:coreProperties>
</file>