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66" r:id="rId2"/>
    <p:sldId id="274" r:id="rId3"/>
    <p:sldId id="278" r:id="rId4"/>
    <p:sldId id="279" r:id="rId5"/>
    <p:sldId id="285" r:id="rId6"/>
    <p:sldId id="280" r:id="rId7"/>
    <p:sldId id="281" r:id="rId8"/>
    <p:sldId id="277" r:id="rId9"/>
    <p:sldId id="282" r:id="rId10"/>
    <p:sldId id="283" r:id="rId11"/>
    <p:sldId id="284" r:id="rId12"/>
    <p:sldId id="286" r:id="rId13"/>
    <p:sldId id="287" r:id="rId14"/>
    <p:sldId id="276"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831C3-0A02-4856-84C7-8F116804069E}"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01D57-CFA4-496B-BD15-B27480DE6AF4}" type="slidenum">
              <a:rPr lang="en-US" smtClean="0"/>
              <a:t>‹#›</a:t>
            </a:fld>
            <a:endParaRPr lang="en-US"/>
          </a:p>
        </p:txBody>
      </p:sp>
    </p:spTree>
    <p:extLst>
      <p:ext uri="{BB962C8B-B14F-4D97-AF65-F5344CB8AC3E}">
        <p14:creationId xmlns:p14="http://schemas.microsoft.com/office/powerpoint/2010/main" val="149497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nedrive.live.com/view.aspx?resid=CCE9167FC9B645E4!2704&amp;ithint=file%2cdocx&amp;authkey=!AElYocaAgcnDx8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9: Advanced Robot Navigation</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20000"/>
          </a:bodyPr>
          <a:lstStyle/>
          <a:p>
            <a:r>
              <a:rPr lang="en-US" dirty="0" err="1"/>
              <a:t>TrcPath</a:t>
            </a:r>
            <a:r>
              <a:rPr lang="en-US" dirty="0"/>
              <a:t> defines a path for the robot to follow and whether waypoint headings are in degrees or radians. A path is an array of waypoints.</a:t>
            </a:r>
          </a:p>
          <a:p>
            <a:r>
              <a:rPr lang="en-US" dirty="0"/>
              <a:t>A waypoint defines a point on the path and contains info such as:</a:t>
            </a:r>
          </a:p>
          <a:p>
            <a:pPr lvl="1"/>
            <a:r>
              <a:rPr lang="en-US" dirty="0"/>
              <a:t>timestep – a timestamp relative to the starting time of the path. This is optional and is only required for a certain motion drive strategies (not needed by Pure Pursuit).</a:t>
            </a:r>
          </a:p>
          <a:p>
            <a:pPr lvl="1"/>
            <a:r>
              <a:rPr lang="en-US" b="1" dirty="0"/>
              <a:t>pose</a:t>
            </a:r>
            <a:r>
              <a:rPr lang="en-US" dirty="0"/>
              <a:t> – location of the waypoint: X, Y and heading. This is always required for any motion drive strategies.</a:t>
            </a:r>
          </a:p>
          <a:p>
            <a:pPr lvl="1"/>
            <a:r>
              <a:rPr lang="en-US" dirty="0" err="1"/>
              <a:t>encoderPosition</a:t>
            </a:r>
            <a:r>
              <a:rPr lang="en-US" dirty="0"/>
              <a:t> – specifies the encoder position at this waypoint (not needed by Pure Pursuit).</a:t>
            </a:r>
          </a:p>
          <a:p>
            <a:pPr lvl="1"/>
            <a:r>
              <a:rPr lang="en-US" dirty="0"/>
              <a:t>velocity – specifies the tangential velocity of the robot at this waypoint (not needed by Pure Pursuit).</a:t>
            </a:r>
          </a:p>
          <a:p>
            <a:pPr lvl="1"/>
            <a:r>
              <a:rPr lang="en-US" dirty="0"/>
              <a:t>acceleration – specifies the tangential acceleration of the robot at this waypoint (not needed by Pure Pursuit).</a:t>
            </a:r>
          </a:p>
          <a:p>
            <a:pPr lvl="1"/>
            <a:r>
              <a:rPr lang="en-US" dirty="0"/>
              <a:t>jerk – specifies the jerk (derivative of acceleration) of the robot at this waypoint (not needed by Pure Pursuit).</a:t>
            </a:r>
          </a:p>
          <a:p>
            <a:r>
              <a:rPr lang="en-US" dirty="0"/>
              <a:t>There are two types of path:</a:t>
            </a:r>
          </a:p>
          <a:p>
            <a:pPr lvl="1"/>
            <a:r>
              <a:rPr lang="en-US" dirty="0"/>
              <a:t>Absolute path: the location of each waypoint is an absolute position in a reference frame (usually the competition field).</a:t>
            </a:r>
          </a:p>
          <a:p>
            <a:pPr lvl="1"/>
            <a:r>
              <a:rPr lang="en-US" dirty="0"/>
              <a:t>Incremental path: the location of each waypoint is a relative position from the previous waypoint on the path.</a:t>
            </a:r>
          </a:p>
        </p:txBody>
      </p:sp>
    </p:spTree>
    <p:extLst>
      <p:ext uri="{BB962C8B-B14F-4D97-AF65-F5344CB8AC3E}">
        <p14:creationId xmlns:p14="http://schemas.microsoft.com/office/powerpoint/2010/main" val="265617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TrcPathBuilder</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a:bodyPr>
          <a:lstStyle/>
          <a:p>
            <a:r>
              <a:rPr lang="en-US" dirty="0" err="1"/>
              <a:t>TrcPathBuilder</a:t>
            </a:r>
            <a:r>
              <a:rPr lang="en-US" dirty="0"/>
              <a:t> is a utility class that makes it easier to build paths for Pure Pursuit Drive.</a:t>
            </a:r>
          </a:p>
          <a:p>
            <a:r>
              <a:rPr lang="en-US" dirty="0"/>
              <a:t>Pure Pursuit Drive requires an absolute path but relative to the first waypoint in the path.</a:t>
            </a:r>
          </a:p>
          <a:p>
            <a:r>
              <a:rPr lang="en-US" dirty="0" err="1"/>
              <a:t>TrcPathBuilder</a:t>
            </a:r>
            <a:r>
              <a:rPr lang="en-US" dirty="0"/>
              <a:t> can build such a path for Pure Pursuit from a field absolute path or an incremental path.</a:t>
            </a:r>
          </a:p>
          <a:p>
            <a:r>
              <a:rPr lang="en-US" dirty="0" err="1"/>
              <a:t>TrcPathBuilder</a:t>
            </a:r>
            <a:r>
              <a:rPr lang="en-US" dirty="0"/>
              <a:t> Constructor:</a:t>
            </a:r>
          </a:p>
          <a:p>
            <a:pPr lvl="1"/>
            <a:r>
              <a:rPr lang="en-US" dirty="0" err="1"/>
              <a:t>startingPose</a:t>
            </a:r>
            <a:r>
              <a:rPr lang="en-US" dirty="0"/>
              <a:t> – absolution position of the robot at the start of the path (i.e. absolute field position of the robot).</a:t>
            </a:r>
          </a:p>
          <a:p>
            <a:pPr lvl="1"/>
            <a:r>
              <a:rPr lang="en-US" dirty="0" err="1"/>
              <a:t>incrementalPath</a:t>
            </a:r>
            <a:r>
              <a:rPr lang="en-US" dirty="0"/>
              <a:t> – specifies whether the path is given as incremental path or absolute path.</a:t>
            </a:r>
          </a:p>
          <a:p>
            <a:pPr lvl="1"/>
            <a:r>
              <a:rPr lang="en-US" dirty="0" err="1"/>
              <a:t>inDegrees</a:t>
            </a:r>
            <a:r>
              <a:rPr lang="en-US" dirty="0"/>
              <a:t> – specifies whether the waypoint headings are in degrees or radians.</a:t>
            </a:r>
          </a:p>
          <a:p>
            <a:r>
              <a:rPr lang="en-US" dirty="0"/>
              <a:t>Methods:</a:t>
            </a:r>
          </a:p>
          <a:p>
            <a:pPr lvl="1"/>
            <a:r>
              <a:rPr lang="en-US" dirty="0"/>
              <a:t>append – append a point to the path (the point can be a waypoint or a pose).</a:t>
            </a:r>
          </a:p>
          <a:p>
            <a:pPr lvl="1"/>
            <a:r>
              <a:rPr lang="en-US" dirty="0" err="1"/>
              <a:t>toPath</a:t>
            </a:r>
            <a:r>
              <a:rPr lang="en-US" dirty="0"/>
              <a:t> – returns a path that contains absolute waypoints in the reference frame.</a:t>
            </a:r>
          </a:p>
          <a:p>
            <a:pPr lvl="1"/>
            <a:r>
              <a:rPr lang="en-US" dirty="0" err="1"/>
              <a:t>toRelativeStartPath</a:t>
            </a:r>
            <a:r>
              <a:rPr lang="en-US" dirty="0"/>
              <a:t> – returns a point that contains waypoints relative to the first waypoint of the path (this is the type of path Pure Pursuit needs).</a:t>
            </a:r>
          </a:p>
        </p:txBody>
      </p:sp>
    </p:spTree>
    <p:extLst>
      <p:ext uri="{BB962C8B-B14F-4D97-AF65-F5344CB8AC3E}">
        <p14:creationId xmlns:p14="http://schemas.microsoft.com/office/powerpoint/2010/main" val="339249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B6A5-823D-42D9-A995-64CE913A925F}"/>
              </a:ext>
            </a:extLst>
          </p:cNvPr>
          <p:cNvSpPr>
            <a:spLocks noGrp="1"/>
          </p:cNvSpPr>
          <p:nvPr>
            <p:ph type="title"/>
          </p:nvPr>
        </p:nvSpPr>
        <p:spPr>
          <a:xfrm>
            <a:off x="503339" y="973668"/>
            <a:ext cx="10410737" cy="706964"/>
          </a:xfrm>
        </p:spPr>
        <p:txBody>
          <a:bodyPr/>
          <a:lstStyle/>
          <a:p>
            <a:r>
              <a:rPr lang="en-US" dirty="0"/>
              <a:t>Exercise: Drive Robot Through a Slalom Path</a:t>
            </a:r>
          </a:p>
        </p:txBody>
      </p:sp>
      <p:sp>
        <p:nvSpPr>
          <p:cNvPr id="3" name="Content Placeholder 2">
            <a:extLst>
              <a:ext uri="{FF2B5EF4-FFF2-40B4-BE49-F238E27FC236}">
                <a16:creationId xmlns:a16="http://schemas.microsoft.com/office/drawing/2014/main" id="{097A9A0A-0F06-4864-AD5C-3C7501CDEDFD}"/>
              </a:ext>
            </a:extLst>
          </p:cNvPr>
          <p:cNvSpPr>
            <a:spLocks noGrp="1"/>
          </p:cNvSpPr>
          <p:nvPr>
            <p:ph idx="1"/>
          </p:nvPr>
        </p:nvSpPr>
        <p:spPr>
          <a:xfrm>
            <a:off x="503340" y="2265028"/>
            <a:ext cx="11115412" cy="4592972"/>
          </a:xfrm>
        </p:spPr>
        <p:txBody>
          <a:bodyPr>
            <a:normAutofit fontScale="92500" lnSpcReduction="10000"/>
          </a:bodyPr>
          <a:lstStyle/>
          <a:p>
            <a:r>
              <a:rPr lang="en-US" dirty="0"/>
              <a:t>Navigate the robot through a slalom path using Pure Pursuit Drive.</a:t>
            </a:r>
          </a:p>
          <a:p>
            <a:pPr lvl="1"/>
            <a:r>
              <a:rPr lang="en-US" dirty="0"/>
              <a:t>Create a </a:t>
            </a:r>
            <a:r>
              <a:rPr lang="en-US" dirty="0" err="1"/>
              <a:t>mecanum</a:t>
            </a:r>
            <a:r>
              <a:rPr lang="en-US" dirty="0"/>
              <a:t> drive base.</a:t>
            </a:r>
          </a:p>
          <a:p>
            <a:pPr lvl="1"/>
            <a:r>
              <a:rPr lang="en-US" dirty="0"/>
              <a:t>Set the initial robot position to the field position of (x=72.0, y=9.0, angle=0.0).</a:t>
            </a:r>
          </a:p>
          <a:p>
            <a:pPr lvl="1"/>
            <a:r>
              <a:rPr lang="en-US" dirty="0"/>
              <a:t>Create a </a:t>
            </a:r>
            <a:r>
              <a:rPr lang="en-US" dirty="0" err="1"/>
              <a:t>TrcHolonomicPurePursuitDrive</a:t>
            </a:r>
            <a:r>
              <a:rPr lang="en-US" dirty="0"/>
              <a:t> </a:t>
            </a:r>
            <a:r>
              <a:rPr lang="en-US" dirty="0" err="1"/>
              <a:t>obect</a:t>
            </a:r>
            <a:r>
              <a:rPr lang="en-US" dirty="0"/>
              <a:t> with: 6-inch </a:t>
            </a:r>
            <a:r>
              <a:rPr lang="en-US" dirty="0" err="1"/>
              <a:t>followingDistance</a:t>
            </a:r>
            <a:r>
              <a:rPr lang="en-US" dirty="0"/>
              <a:t>, 3-inch </a:t>
            </a:r>
            <a:r>
              <a:rPr lang="en-US" dirty="0" err="1"/>
              <a:t>positionTolerance</a:t>
            </a:r>
            <a:r>
              <a:rPr lang="en-US" dirty="0"/>
              <a:t>, 2-degree turn Tolerance and three sets of PID coefficients (position, turn and velocity).</a:t>
            </a:r>
          </a:p>
          <a:p>
            <a:pPr lvl="1"/>
            <a:r>
              <a:rPr lang="en-US" dirty="0"/>
              <a:t>Create a </a:t>
            </a:r>
            <a:r>
              <a:rPr lang="en-US" dirty="0" err="1"/>
              <a:t>CmdSlalomDrive</a:t>
            </a:r>
            <a:r>
              <a:rPr lang="en-US" dirty="0"/>
              <a:t> command module.</a:t>
            </a:r>
          </a:p>
          <a:p>
            <a:pPr lvl="1"/>
            <a:r>
              <a:rPr lang="en-US" dirty="0"/>
              <a:t>In the command module, use </a:t>
            </a:r>
            <a:r>
              <a:rPr lang="en-US" dirty="0" err="1"/>
              <a:t>TrcPathBuilder</a:t>
            </a:r>
            <a:r>
              <a:rPr lang="en-US" dirty="0"/>
              <a:t> to create a path for an incremental slalom course with the following 8 relative points:</a:t>
            </a:r>
          </a:p>
          <a:p>
            <a:pPr lvl="2"/>
            <a:r>
              <a:rPr lang="en-US" dirty="0"/>
              <a:t>(0, 26.5, -90), (0, 23.5, 90), (0, 23.5, 90), (0, 47, -90), (0, 23.5, -90), (0, 47, 90), (0, 23.5, 90), (0, 23.5, -90)</a:t>
            </a:r>
          </a:p>
          <a:p>
            <a:pPr lvl="1"/>
            <a:r>
              <a:rPr lang="en-US" dirty="0"/>
              <a:t>Implement a state machine in the command module to run through the following states:</a:t>
            </a:r>
          </a:p>
          <a:p>
            <a:pPr lvl="1"/>
            <a:r>
              <a:rPr lang="en-US" dirty="0"/>
              <a:t>Create an autonomous command module which implements a state machine to:</a:t>
            </a:r>
          </a:p>
          <a:p>
            <a:pPr lvl="2"/>
            <a:r>
              <a:rPr lang="en-US" dirty="0"/>
              <a:t>PURE_PURSUIT_DRIVE: execute Pure Pursuit Drive with the path from above.</a:t>
            </a:r>
          </a:p>
          <a:p>
            <a:pPr lvl="2"/>
            <a:r>
              <a:rPr lang="en-US" dirty="0"/>
              <a:t>DONE: stop.</a:t>
            </a:r>
          </a:p>
          <a:p>
            <a:pPr lvl="1"/>
            <a:r>
              <a:rPr lang="en-US" dirty="0"/>
              <a:t>Add the autonomous command module as one of the autonomous choices.</a:t>
            </a:r>
          </a:p>
        </p:txBody>
      </p:sp>
    </p:spTree>
    <p:extLst>
      <p:ext uri="{BB962C8B-B14F-4D97-AF65-F5344CB8AC3E}">
        <p14:creationId xmlns:p14="http://schemas.microsoft.com/office/powerpoint/2010/main" val="276408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a:t>Passive-wheel Odometry</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a:solidFill>
                  <a:srgbClr val="000000"/>
                </a:solidFill>
                <a:effectLst/>
                <a:latin typeface="Calibri" panose="020F0502020204030204" pitchFamily="34" charset="0"/>
              </a:rPr>
              <a:t>The drive bases (</a:t>
            </a:r>
            <a:r>
              <a:rPr lang="en-US" dirty="0">
                <a:solidFill>
                  <a:srgbClr val="000000"/>
                </a:solidFill>
                <a:latin typeface="Calibri" panose="020F0502020204030204" pitchFamily="34" charset="0"/>
              </a:rPr>
              <a:t>simple, </a:t>
            </a:r>
            <a:r>
              <a:rPr lang="en-US" dirty="0" err="1">
                <a:solidFill>
                  <a:srgbClr val="000000"/>
                </a:solidFill>
                <a:latin typeface="Calibri" panose="020F0502020204030204" pitchFamily="34" charset="0"/>
              </a:rPr>
              <a:t>mecanum</a:t>
            </a:r>
            <a:r>
              <a:rPr lang="en-US" dirty="0">
                <a:solidFill>
                  <a:srgbClr val="000000"/>
                </a:solidFill>
                <a:latin typeface="Calibri" panose="020F0502020204030204" pitchFamily="34" charset="0"/>
              </a:rPr>
              <a:t>, swerve) </a:t>
            </a:r>
            <a:r>
              <a:rPr lang="en-US" b="0" i="0" dirty="0">
                <a:solidFill>
                  <a:srgbClr val="000000"/>
                </a:solidFill>
                <a:effectLst/>
                <a:latin typeface="Calibri" panose="020F0502020204030204" pitchFamily="34" charset="0"/>
              </a:rPr>
              <a:t>created by the TRC library has built-in odometry that uses the encoders of the wheel motors and a gyro. The built-in odometry works fine as long as the wheels don’t slip.</a:t>
            </a:r>
          </a:p>
          <a:p>
            <a:r>
              <a:rPr lang="en-US" dirty="0">
                <a:solidFill>
                  <a:srgbClr val="000000"/>
                </a:solidFill>
                <a:latin typeface="Calibri" panose="020F0502020204030204" pitchFamily="34" charset="0"/>
              </a:rPr>
              <a:t>If any of the driving wheels slipped or the robot hits the wall or being hit by another robot, the robot displacement may not be registered by the built-in odometry. This means the odometry is no longer accurate.</a:t>
            </a:r>
          </a:p>
          <a:p>
            <a:r>
              <a:rPr lang="en-US" b="0" i="0" dirty="0">
                <a:solidFill>
                  <a:srgbClr val="000000"/>
                </a:solidFill>
                <a:effectLst/>
                <a:latin typeface="Calibri" panose="020F0502020204030204" pitchFamily="34" charset="0"/>
              </a:rPr>
              <a:t>One solution to this problem is to use external passive-wheel odo</a:t>
            </a:r>
            <a:r>
              <a:rPr lang="en-US" dirty="0">
                <a:solidFill>
                  <a:srgbClr val="000000"/>
                </a:solidFill>
                <a:latin typeface="Calibri" panose="020F0502020204030204" pitchFamily="34" charset="0"/>
              </a:rPr>
              <a:t>metry. A passive-wheel odometry sensor is built with passive omni-wheels with an encoder. It has no motor but if the wheel turns, the encoder will register rotation. If we put two passive-wheel odometry sensors one for each axis and spring loaded them to the ground, they will keep track of movements on both axes accurately even if the robot wheels slipped or the robot being pushed by other robots.</a:t>
            </a:r>
          </a:p>
        </p:txBody>
      </p:sp>
    </p:spTree>
    <p:extLst>
      <p:ext uri="{BB962C8B-B14F-4D97-AF65-F5344CB8AC3E}">
        <p14:creationId xmlns:p14="http://schemas.microsoft.com/office/powerpoint/2010/main" val="48507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err="1"/>
              <a:t>TrcDriveBaseOdometry</a:t>
            </a:r>
            <a:r>
              <a:rPr lang="en-US" dirty="0"/>
              <a:t> Class</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err="1">
                <a:solidFill>
                  <a:srgbClr val="000000"/>
                </a:solidFill>
                <a:effectLst/>
                <a:latin typeface="Calibri" panose="020F0502020204030204" pitchFamily="34" charset="0"/>
              </a:rPr>
              <a:t>TrcDriveBaseOdometry</a:t>
            </a:r>
            <a:r>
              <a:rPr lang="en-US" b="0" i="0" dirty="0">
                <a:solidFill>
                  <a:srgbClr val="000000"/>
                </a:solidFill>
                <a:effectLst/>
                <a:latin typeface="Calibri" panose="020F0502020204030204" pitchFamily="34" charset="0"/>
              </a:rPr>
              <a:t> class </a:t>
            </a:r>
            <a:r>
              <a:rPr lang="en-US" dirty="0">
                <a:solidFill>
                  <a:srgbClr val="000000"/>
                </a:solidFill>
                <a:latin typeface="Calibri" panose="020F0502020204030204" pitchFamily="34" charset="0"/>
              </a:rPr>
              <a:t>provides external odometry device support for the drive base. It supports 5 different configurations:</a:t>
            </a:r>
          </a:p>
          <a:p>
            <a:pPr marL="800100" lvl="1" indent="-342900">
              <a:buFont typeface="+mj-lt"/>
              <a:buAutoNum type="arabicPeriod"/>
            </a:pPr>
            <a:r>
              <a:rPr lang="en-US" b="0" i="0" dirty="0">
                <a:solidFill>
                  <a:srgbClr val="000000"/>
                </a:solidFill>
                <a:effectLst/>
                <a:latin typeface="Calibri" panose="020F0502020204030204" pitchFamily="34" charset="0"/>
              </a:rPr>
              <a:t>2-sensor configuration: one Y-axis encoder sensor and one gyro rotation sensor.</a:t>
            </a:r>
          </a:p>
          <a:p>
            <a:pPr marL="800100" lvl="1" indent="-342900">
              <a:buFont typeface="+mj-lt"/>
              <a:buAutoNum type="arabicPeriod"/>
            </a:pPr>
            <a:r>
              <a:rPr lang="en-US" dirty="0">
                <a:solidFill>
                  <a:srgbClr val="000000"/>
                </a:solidFill>
                <a:latin typeface="Calibri" panose="020F0502020204030204" pitchFamily="34" charset="0"/>
              </a:rPr>
              <a:t>3-sensor configuration 1: one X-axis encoder sensor, one Y-axis encoder sensor and one gyro rotation sensor.</a:t>
            </a:r>
          </a:p>
          <a:p>
            <a:pPr marL="800100" lvl="1" indent="-342900">
              <a:buFont typeface="+mj-lt"/>
              <a:buAutoNum type="arabicPeriod"/>
            </a:pPr>
            <a:r>
              <a:rPr lang="en-US" b="0" i="0" dirty="0">
                <a:solidFill>
                  <a:srgbClr val="000000"/>
                </a:solidFill>
                <a:effectLst/>
                <a:latin typeface="Calibri" panose="020F0502020204030204" pitchFamily="34" charset="0"/>
              </a:rPr>
              <a:t>3-sensor configuration 2: two Y-axis encoder sensors and one gyro rotation sensor.</a:t>
            </a:r>
          </a:p>
          <a:p>
            <a:pPr marL="800100" lvl="1" indent="-342900">
              <a:buFont typeface="+mj-lt"/>
              <a:buAutoNum type="arabicPeriod"/>
            </a:pPr>
            <a:r>
              <a:rPr lang="en-US" dirty="0">
                <a:solidFill>
                  <a:srgbClr val="000000"/>
                </a:solidFill>
                <a:latin typeface="Calibri" panose="020F0502020204030204" pitchFamily="34" charset="0"/>
              </a:rPr>
              <a:t>4-sensor configuration: one X-axis encoder sensor, two Y-axis encoder sensors and one gyro rotation sensor.</a:t>
            </a:r>
          </a:p>
          <a:p>
            <a:pPr marL="800100" lvl="1" indent="-342900">
              <a:buFont typeface="+mj-lt"/>
              <a:buAutoNum type="arabicPeriod"/>
            </a:pPr>
            <a:r>
              <a:rPr lang="en-US" b="0" i="0" dirty="0">
                <a:solidFill>
                  <a:srgbClr val="000000"/>
                </a:solidFill>
                <a:effectLst/>
                <a:latin typeface="Calibri" panose="020F0502020204030204" pitchFamily="34" charset="0"/>
              </a:rPr>
              <a:t>5-sensor configuration: two X-axis encoder sensor, two Y-axis encoder sensors and one gyro rotation sensor.</a:t>
            </a:r>
          </a:p>
          <a:p>
            <a:r>
              <a:rPr lang="en-US" sz="1600" b="0" i="0" dirty="0">
                <a:solidFill>
                  <a:srgbClr val="000000"/>
                </a:solidFill>
                <a:effectLst/>
                <a:latin typeface="Calibri" panose="020F0502020204030204" pitchFamily="34" charset="0"/>
              </a:rPr>
              <a:t>X/Y axis encoders must be installed parallel to the respective axis and tangential to the centroid of the drive base.</a:t>
            </a:r>
          </a:p>
          <a:p>
            <a:r>
              <a:rPr lang="en-US" sz="1600" dirty="0">
                <a:solidFill>
                  <a:srgbClr val="000000"/>
                </a:solidFill>
                <a:latin typeface="Calibri" panose="020F0502020204030204" pitchFamily="34" charset="0"/>
              </a:rPr>
              <a:t>X/Y axis encoders can be installed with an offset from the centroid of the drive base.</a:t>
            </a:r>
          </a:p>
          <a:p>
            <a:r>
              <a:rPr lang="en-US" sz="1600" b="0" i="0" dirty="0">
                <a:solidFill>
                  <a:srgbClr val="000000"/>
                </a:solidFill>
                <a:effectLst/>
                <a:latin typeface="Calibri" panose="020F0502020204030204" pitchFamily="34" charset="0"/>
              </a:rPr>
              <a:t>For X-axis, the offset of the front sensor must be zero or positive, the offset of the back sensor must be zero or negative.</a:t>
            </a:r>
          </a:p>
          <a:p>
            <a:r>
              <a:rPr lang="en-US" sz="1600" dirty="0">
                <a:solidFill>
                  <a:srgbClr val="000000"/>
                </a:solidFill>
                <a:latin typeface="Calibri" panose="020F0502020204030204" pitchFamily="34" charset="0"/>
              </a:rPr>
              <a:t>For Y-axis, the offset of the left sensor must be zero or positive, the offset of the right sensor must be zero or negative.</a:t>
            </a:r>
            <a:endParaRPr lang="en-US" sz="16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13995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a:xfrm>
            <a:off x="1154954" y="973668"/>
            <a:ext cx="9289340" cy="706964"/>
          </a:xfrm>
        </p:spPr>
        <p:txBody>
          <a:bodyPr/>
          <a:lstStyle/>
          <a:p>
            <a:r>
              <a:rPr lang="en-US" dirty="0" err="1"/>
              <a:t>TrcDriveBaseOdometry</a:t>
            </a:r>
            <a:r>
              <a:rPr lang="en-US" dirty="0"/>
              <a:t> Class (continue)</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err="1">
                <a:solidFill>
                  <a:srgbClr val="000000"/>
                </a:solidFill>
                <a:effectLst/>
                <a:latin typeface="Calibri" panose="020F0502020204030204" pitchFamily="34" charset="0"/>
              </a:rPr>
              <a:t>TrcDriveBaseOdometry</a:t>
            </a:r>
            <a:r>
              <a:rPr lang="en-US" b="0" i="0" dirty="0">
                <a:solidFill>
                  <a:srgbClr val="000000"/>
                </a:solidFill>
                <a:effectLst/>
                <a:latin typeface="Calibri" panose="020F0502020204030204" pitchFamily="34" charset="0"/>
              </a:rPr>
              <a:t> Constructor</a:t>
            </a:r>
            <a:r>
              <a:rPr lang="en-US" dirty="0">
                <a:solidFill>
                  <a:srgbClr val="000000"/>
                </a:solidFill>
                <a:latin typeface="Calibri" panose="020F0502020204030204" pitchFamily="34" charset="0"/>
              </a:rPr>
              <a:t>: array of X-axis sensors, array of Y-axis sensors, rotation sensor.</a:t>
            </a:r>
          </a:p>
          <a:p>
            <a:r>
              <a:rPr lang="en-US" dirty="0">
                <a:solidFill>
                  <a:srgbClr val="000000"/>
                </a:solidFill>
                <a:latin typeface="Calibri" panose="020F0502020204030204" pitchFamily="34" charset="0"/>
              </a:rPr>
              <a:t>Methods:</a:t>
            </a:r>
          </a:p>
          <a:p>
            <a:pPr lvl="1"/>
            <a:r>
              <a:rPr lang="en-US" dirty="0" err="1">
                <a:solidFill>
                  <a:srgbClr val="000000"/>
                </a:solidFill>
                <a:latin typeface="Calibri" panose="020F0502020204030204" pitchFamily="34" charset="0"/>
              </a:rPr>
              <a:t>setOdometryScales</a:t>
            </a:r>
            <a:r>
              <a:rPr lang="en-US" dirty="0">
                <a:solidFill>
                  <a:srgbClr val="000000"/>
                </a:solidFill>
                <a:latin typeface="Calibri" panose="020F0502020204030204" pitchFamily="34" charset="0"/>
              </a:rPr>
              <a:t> – set X, Y and rotation scale factors (scaling sensor units into real world units).</a:t>
            </a:r>
          </a:p>
          <a:p>
            <a:pPr lvl="1"/>
            <a:r>
              <a:rPr lang="en-US" dirty="0" err="1">
                <a:solidFill>
                  <a:srgbClr val="000000"/>
                </a:solidFill>
                <a:latin typeface="Calibri" panose="020F0502020204030204" pitchFamily="34" charset="0"/>
              </a:rPr>
              <a:t>resetOdometry</a:t>
            </a:r>
            <a:r>
              <a:rPr lang="en-US" dirty="0">
                <a:solidFill>
                  <a:srgbClr val="000000"/>
                </a:solidFill>
                <a:latin typeface="Calibri" panose="020F0502020204030204" pitchFamily="34" charset="0"/>
              </a:rPr>
              <a:t> – reset odometry with options to reset the sensor hardware and rotation sensor.</a:t>
            </a:r>
          </a:p>
          <a:p>
            <a:pPr lvl="1"/>
            <a:r>
              <a:rPr lang="en-US" dirty="0" err="1">
                <a:solidFill>
                  <a:srgbClr val="000000"/>
                </a:solidFill>
                <a:latin typeface="Calibri" panose="020F0502020204030204" pitchFamily="34" charset="0"/>
              </a:rPr>
              <a:t>getOdometryDelta</a:t>
            </a:r>
            <a:r>
              <a:rPr lang="en-US" dirty="0">
                <a:solidFill>
                  <a:srgbClr val="000000"/>
                </a:solidFill>
                <a:latin typeface="Calibri" panose="020F0502020204030204" pitchFamily="34" charset="0"/>
              </a:rPr>
              <a:t> – reads all sensors and calculate the delta displacements of all axes from the last odometry update, called periodically by the drive base class to integrate delta displacements into absolute field position.</a:t>
            </a:r>
          </a:p>
        </p:txBody>
      </p:sp>
    </p:spTree>
    <p:extLst>
      <p:ext uri="{BB962C8B-B14F-4D97-AF65-F5344CB8AC3E}">
        <p14:creationId xmlns:p14="http://schemas.microsoft.com/office/powerpoint/2010/main" val="252798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Sensor Drive</a:t>
            </a:r>
          </a:p>
          <a:p>
            <a:pPr lvl="1"/>
            <a:r>
              <a:rPr lang="en-US" dirty="0"/>
              <a:t>Vision Drive</a:t>
            </a:r>
          </a:p>
          <a:p>
            <a:pPr lvl="1"/>
            <a:r>
              <a:rPr lang="en-US" dirty="0"/>
              <a:t>Pure Pursuit Drive</a:t>
            </a:r>
          </a:p>
          <a:p>
            <a:pPr lvl="1"/>
            <a:r>
              <a:rPr lang="en-US" dirty="0"/>
              <a:t>Passive-wheel Odometry</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Sensor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fontScale="92500" lnSpcReduction="20000"/>
          </a:bodyPr>
          <a:lstStyle/>
          <a:p>
            <a:r>
              <a:rPr lang="en-US" dirty="0"/>
              <a:t>A drive base has a number of degrees of freedom. A tank drive base has 2: Y-axis and rotation. A </a:t>
            </a:r>
            <a:r>
              <a:rPr lang="en-US" dirty="0" err="1"/>
              <a:t>mecanum</a:t>
            </a:r>
            <a:r>
              <a:rPr lang="en-US" dirty="0"/>
              <a:t> or swerve drive base has 3: X-axis, Y-axis and rotation.</a:t>
            </a:r>
          </a:p>
          <a:p>
            <a:r>
              <a:rPr lang="en-US" dirty="0"/>
              <a:t>In order to navigate a drive base, there must be a number of controllers equal to the number of degrees of freedom. TRC Library provided a generic PID controlled drive class (TrcPidDrive.java) that can PID controlled drive up to 3 degrees of freedom. Therefore, it takes up to 3 PID controllers, one for each degree of freedom: X-PID controller, Y-PID controller and Turn-PID controller.</a:t>
            </a:r>
          </a:p>
          <a:p>
            <a:r>
              <a:rPr lang="en-US" dirty="0"/>
              <a:t>Each PID controller must be able to get feedback on the movement along its degree of freedom. Typically, for X and Y axes, we use encoders to tell us how far the robot has moved in the corresponding axes. For rotation, we use gyro to tell us the robot’s heading. These are feedback sensors.</a:t>
            </a:r>
          </a:p>
          <a:p>
            <a:r>
              <a:rPr lang="en-US" dirty="0"/>
              <a:t>One could be creative on using different sensors to achieve different PID controlled drive scenarios. For example, using ultrasonic sensor as the Y-axis feedback sensor allows the robot to drive up to a given distance from an obstacle. Using a pair of distance sensors on the side of the robot as turn feedback sensors allows the robot to follow the wall. Using one or more light sensors pointing to the ground as rotation feedback sensors allows the robot to follow a line on the ground. Camera and vision processing can detect the distance and angle of your target. Using distance info as the Y-axis feedback sensor and angle info as rotation feedback sensor allows the robot to navigate and align to the target.</a:t>
            </a:r>
          </a:p>
        </p:txBody>
      </p:sp>
    </p:spTree>
    <p:extLst>
      <p:ext uri="{BB962C8B-B14F-4D97-AF65-F5344CB8AC3E}">
        <p14:creationId xmlns:p14="http://schemas.microsoft.com/office/powerpoint/2010/main" val="345859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PID Control Drive Using Sensors</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a:bodyPr>
          <a:lstStyle/>
          <a:p>
            <a:r>
              <a:rPr lang="en-US" dirty="0" err="1"/>
              <a:t>TrcPidDrive</a:t>
            </a:r>
            <a:r>
              <a:rPr lang="en-US" dirty="0"/>
              <a:t> provides different drive options:</a:t>
            </a:r>
          </a:p>
          <a:p>
            <a:pPr lvl="1"/>
            <a:r>
              <a:rPr lang="en-US" dirty="0" err="1"/>
              <a:t>setRelativeTarget</a:t>
            </a:r>
            <a:r>
              <a:rPr lang="en-US" dirty="0"/>
              <a:t> – Typically uses encoders as X/Y feedback sensors and gyro as heading sensor. Targets are set as relative distance from current position.</a:t>
            </a:r>
          </a:p>
          <a:p>
            <a:pPr lvl="1"/>
            <a:r>
              <a:rPr lang="en-US" dirty="0" err="1"/>
              <a:t>setAbsoluteTarget</a:t>
            </a:r>
            <a:r>
              <a:rPr lang="en-US" dirty="0"/>
              <a:t> – Typically uses encoders as X/Y feedback sensors and gyro as heading sensor. Targets are absolute field position.</a:t>
            </a:r>
          </a:p>
          <a:p>
            <a:pPr lvl="1"/>
            <a:r>
              <a:rPr lang="en-US" dirty="0" err="1"/>
              <a:t>setSensorTarget</a:t>
            </a:r>
            <a:r>
              <a:rPr lang="en-US" dirty="0"/>
              <a:t> – All three degrees of freedom can use any type of sensors. The target values are generally absolute sensor values. For example, using ultrasonic sensor to drive the robot to N inches in front of an obstacle, the Y target will be set as absolute N inches. Using light sensor to follow a line on the floor will set the turn target value as the absolute light value average between the white line and the dark floor. Sometimes it is useful for a PID controller to use multiple sensors to control a degree of freedom. For example, using a pair of distance sensors to control the turn target can be used to follow the wall. Just set the absolute turn target to zero and report the heading to the PID controller by subtracting the back distance sensor from the front distance sensor. Note that </a:t>
            </a:r>
            <a:r>
              <a:rPr lang="en-US" dirty="0" err="1"/>
              <a:t>AbsoluteTargetMode</a:t>
            </a:r>
            <a:r>
              <a:rPr lang="en-US" dirty="0"/>
              <a:t> cannot be used in </a:t>
            </a:r>
            <a:r>
              <a:rPr lang="en-US" dirty="0" err="1"/>
              <a:t>setSensorTarget</a:t>
            </a:r>
            <a:r>
              <a:rPr lang="en-US" dirty="0"/>
              <a:t>.</a:t>
            </a:r>
          </a:p>
        </p:txBody>
      </p:sp>
    </p:spTree>
    <p:extLst>
      <p:ext uri="{BB962C8B-B14F-4D97-AF65-F5344CB8AC3E}">
        <p14:creationId xmlns:p14="http://schemas.microsoft.com/office/powerpoint/2010/main" val="399318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a:xfrm>
            <a:off x="528506" y="973668"/>
            <a:ext cx="10620463" cy="706964"/>
          </a:xfrm>
        </p:spPr>
        <p:txBody>
          <a:bodyPr/>
          <a:lstStyle/>
          <a:p>
            <a:r>
              <a:rPr lang="en-US" dirty="0"/>
              <a:t>Exercise: Wall Following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lnSpcReduction="10000"/>
          </a:bodyPr>
          <a:lstStyle/>
          <a:p>
            <a:r>
              <a:rPr lang="en-US" dirty="0"/>
              <a:t>Strafe the robot to the side wall until it is 12 inches away from it. Use two distance sensors to drive the robot following the wall for 10 feet.</a:t>
            </a:r>
          </a:p>
          <a:p>
            <a:pPr lvl="1"/>
            <a:r>
              <a:rPr lang="en-US" dirty="0"/>
              <a:t>Create two distance sensor objects such as the </a:t>
            </a:r>
            <a:r>
              <a:rPr lang="en-US" dirty="0" err="1"/>
              <a:t>FrcLaserShark</a:t>
            </a:r>
            <a:r>
              <a:rPr lang="en-US" dirty="0"/>
              <a:t>.</a:t>
            </a:r>
          </a:p>
          <a:p>
            <a:pPr lvl="1"/>
            <a:r>
              <a:rPr lang="en-US" dirty="0"/>
              <a:t>Create a </a:t>
            </a:r>
            <a:r>
              <a:rPr lang="en-US" dirty="0" err="1"/>
              <a:t>mecanum</a:t>
            </a:r>
            <a:r>
              <a:rPr lang="en-US" dirty="0"/>
              <a:t> drive base.</a:t>
            </a:r>
          </a:p>
          <a:p>
            <a:pPr lvl="1"/>
            <a:r>
              <a:rPr lang="en-US" dirty="0"/>
              <a:t>Create three PID controllers:</a:t>
            </a:r>
          </a:p>
          <a:p>
            <a:pPr lvl="2"/>
            <a:r>
              <a:rPr lang="en-US" dirty="0"/>
              <a:t>X PID controller averages the two distance sensors to control the X distance from the wall.</a:t>
            </a:r>
          </a:p>
          <a:p>
            <a:pPr lvl="2"/>
            <a:r>
              <a:rPr lang="en-US" dirty="0"/>
              <a:t>Y PID controller uses the drive base encoders to control the Y distance to travel.</a:t>
            </a:r>
          </a:p>
          <a:p>
            <a:pPr lvl="2"/>
            <a:r>
              <a:rPr lang="en-US" dirty="0"/>
              <a:t>Turn PID controller uses the difference of the distance sensors to control the heading of the robot.</a:t>
            </a:r>
          </a:p>
          <a:p>
            <a:pPr lvl="1"/>
            <a:r>
              <a:rPr lang="en-US" dirty="0"/>
              <a:t>Create a PID drive using the three PID controllers.</a:t>
            </a:r>
          </a:p>
          <a:p>
            <a:pPr lvl="1"/>
            <a:r>
              <a:rPr lang="en-US" dirty="0"/>
              <a:t>Create an autonomous command module which implements a state machine to:</a:t>
            </a:r>
          </a:p>
          <a:p>
            <a:pPr lvl="2"/>
            <a:r>
              <a:rPr lang="en-US" dirty="0"/>
              <a:t>Strafe sideways until the robot is 12 inches away from the wall.</a:t>
            </a:r>
          </a:p>
          <a:p>
            <a:pPr lvl="2"/>
            <a:r>
              <a:rPr lang="en-US" dirty="0"/>
              <a:t>Go forward 10 feet and maintaining the distance of 12 inches from the wall.</a:t>
            </a:r>
          </a:p>
          <a:p>
            <a:pPr lvl="2"/>
            <a:r>
              <a:rPr lang="en-US" dirty="0"/>
              <a:t>Stop.</a:t>
            </a:r>
          </a:p>
          <a:p>
            <a:pPr lvl="1"/>
            <a:r>
              <a:rPr lang="en-US" dirty="0"/>
              <a:t>Add the autonomous command module as one of the autonomous choices.</a:t>
            </a:r>
          </a:p>
        </p:txBody>
      </p:sp>
    </p:spTree>
    <p:extLst>
      <p:ext uri="{BB962C8B-B14F-4D97-AF65-F5344CB8AC3E}">
        <p14:creationId xmlns:p14="http://schemas.microsoft.com/office/powerpoint/2010/main" val="185335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F6F6-6CCB-4CF5-84BA-899EF107CE5C}"/>
              </a:ext>
            </a:extLst>
          </p:cNvPr>
          <p:cNvSpPr>
            <a:spLocks noGrp="1"/>
          </p:cNvSpPr>
          <p:nvPr>
            <p:ph type="title"/>
          </p:nvPr>
        </p:nvSpPr>
        <p:spPr/>
        <p:txBody>
          <a:bodyPr/>
          <a:lstStyle/>
          <a:p>
            <a:r>
              <a:rPr lang="en-US" dirty="0"/>
              <a:t>What Is Vision Processing?</a:t>
            </a:r>
          </a:p>
        </p:txBody>
      </p:sp>
      <p:sp>
        <p:nvSpPr>
          <p:cNvPr id="3" name="Content Placeholder 2">
            <a:extLst>
              <a:ext uri="{FF2B5EF4-FFF2-40B4-BE49-F238E27FC236}">
                <a16:creationId xmlns:a16="http://schemas.microsoft.com/office/drawing/2014/main" id="{2B76DF7E-4FD9-4CBB-AD8E-C5F84686C570}"/>
              </a:ext>
            </a:extLst>
          </p:cNvPr>
          <p:cNvSpPr>
            <a:spLocks noGrp="1"/>
          </p:cNvSpPr>
          <p:nvPr>
            <p:ph idx="1"/>
          </p:nvPr>
        </p:nvSpPr>
        <p:spPr>
          <a:xfrm>
            <a:off x="612396" y="2298583"/>
            <a:ext cx="10939244" cy="4559417"/>
          </a:xfrm>
        </p:spPr>
        <p:txBody>
          <a:bodyPr>
            <a:normAutofit/>
          </a:bodyPr>
          <a:lstStyle/>
          <a:p>
            <a:r>
              <a:rPr lang="en-US" dirty="0"/>
              <a:t>Using camera allows the robot to see things but seeing things means more than just capturing a picture. A picture is not very useful unless it is “interpreter” or “processed” by somebody to figure out what objects are in the picture and where they are relative to the camera.</a:t>
            </a:r>
          </a:p>
          <a:p>
            <a:r>
              <a:rPr lang="en-US" dirty="0"/>
              <a:t>Fortunately, there are object detection libraries such as OpenCV (Open Source Computer Vision). They can do vision processing on a picture and return useful info such as object types detected and object locations. Some libraries even provide “Machine Learning” tools that allow you to feed thousands of pictures to it so it can learn different type of objects. These are very advanced topics that we don’t have to deal with. In other words, they are generally provided to us in the form of library APIs or even camera firmware.</a:t>
            </a:r>
          </a:p>
          <a:p>
            <a:r>
              <a:rPr lang="en-US" dirty="0"/>
              <a:t>What we are discussing here is how to use the processed vision info to navigate the robot.</a:t>
            </a:r>
          </a:p>
        </p:txBody>
      </p:sp>
    </p:spTree>
    <p:extLst>
      <p:ext uri="{BB962C8B-B14F-4D97-AF65-F5344CB8AC3E}">
        <p14:creationId xmlns:p14="http://schemas.microsoft.com/office/powerpoint/2010/main" val="229562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A3BA-3301-4955-B52E-0C2328A73EA5}"/>
              </a:ext>
            </a:extLst>
          </p:cNvPr>
          <p:cNvSpPr>
            <a:spLocks noGrp="1"/>
          </p:cNvSpPr>
          <p:nvPr>
            <p:ph type="title"/>
          </p:nvPr>
        </p:nvSpPr>
        <p:spPr/>
        <p:txBody>
          <a:bodyPr/>
          <a:lstStyle/>
          <a:p>
            <a:r>
              <a:rPr lang="en-US" dirty="0"/>
              <a:t>Vision Info Processing</a:t>
            </a:r>
          </a:p>
        </p:txBody>
      </p:sp>
      <p:sp>
        <p:nvSpPr>
          <p:cNvPr id="3" name="Content Placeholder 2">
            <a:extLst>
              <a:ext uri="{FF2B5EF4-FFF2-40B4-BE49-F238E27FC236}">
                <a16:creationId xmlns:a16="http://schemas.microsoft.com/office/drawing/2014/main" id="{6260A651-B641-4273-A596-EAD02B800A25}"/>
              </a:ext>
            </a:extLst>
          </p:cNvPr>
          <p:cNvSpPr>
            <a:spLocks noGrp="1"/>
          </p:cNvSpPr>
          <p:nvPr>
            <p:ph idx="1"/>
          </p:nvPr>
        </p:nvSpPr>
        <p:spPr>
          <a:xfrm>
            <a:off x="469784" y="2231471"/>
            <a:ext cx="11216080" cy="4462943"/>
          </a:xfrm>
        </p:spPr>
        <p:txBody>
          <a:bodyPr>
            <a:normAutofit fontScale="92500" lnSpcReduction="10000"/>
          </a:bodyPr>
          <a:lstStyle/>
          <a:p>
            <a:r>
              <a:rPr lang="en-US" dirty="0"/>
              <a:t>Generally, for each picture frame it processed, vision returns an array of objects with the following info:</a:t>
            </a:r>
          </a:p>
          <a:p>
            <a:pPr lvl="1"/>
            <a:r>
              <a:rPr lang="en-US" dirty="0"/>
              <a:t>The type of object detected.</a:t>
            </a:r>
          </a:p>
          <a:p>
            <a:pPr lvl="1"/>
            <a:r>
              <a:rPr lang="en-US" dirty="0"/>
              <a:t>The rectangle of the detected object (includes the pixel coordinates of the center of the detected object and the size of the detected object).</a:t>
            </a:r>
          </a:p>
          <a:p>
            <a:pPr lvl="1"/>
            <a:r>
              <a:rPr lang="en-US" dirty="0"/>
              <a:t>Some vision processor may include confidence level.</a:t>
            </a:r>
          </a:p>
          <a:p>
            <a:r>
              <a:rPr lang="en-US" dirty="0"/>
              <a:t>Our processing:</a:t>
            </a:r>
          </a:p>
          <a:p>
            <a:pPr lvl="1"/>
            <a:r>
              <a:rPr lang="en-US" dirty="0"/>
              <a:t>Apply filtering algorithm to eliminate false detection and hopefully we will have exactly one object in the array which is our target.</a:t>
            </a:r>
          </a:p>
          <a:p>
            <a:pPr lvl="1"/>
            <a:r>
              <a:rPr lang="en-US" dirty="0"/>
              <a:t>If the array still contains more than one object, the objects in the array should be sorted with highest confidence first so we will just pick the first object on the list.</a:t>
            </a:r>
          </a:p>
          <a:p>
            <a:pPr lvl="1"/>
            <a:r>
              <a:rPr lang="en-US" dirty="0"/>
              <a:t>Translate the pixel coordinates and size into real world units (</a:t>
            </a:r>
            <a:r>
              <a:rPr lang="en-US" dirty="0" err="1"/>
              <a:t>TrcHomographyMapper</a:t>
            </a:r>
            <a:r>
              <a:rPr lang="en-US" dirty="0"/>
              <a:t>). This includes the distance of the object from the robot and the angle alignment of the object relative to the robot’s heading.</a:t>
            </a:r>
          </a:p>
          <a:p>
            <a:r>
              <a:rPr lang="en-US" dirty="0"/>
              <a:t>With the object distance and angle info, one can create a PID controlled drive (</a:t>
            </a:r>
            <a:r>
              <a:rPr lang="en-US" dirty="0" err="1"/>
              <a:t>TrcPidDrive</a:t>
            </a:r>
            <a:r>
              <a:rPr lang="en-US" dirty="0"/>
              <a:t>) using the vision info of the detected object to control the Y axis travel and robot heading. </a:t>
            </a:r>
          </a:p>
        </p:txBody>
      </p:sp>
    </p:spTree>
    <p:extLst>
      <p:ext uri="{BB962C8B-B14F-4D97-AF65-F5344CB8AC3E}">
        <p14:creationId xmlns:p14="http://schemas.microsoft.com/office/powerpoint/2010/main" val="55998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E912-6F06-4B41-81D6-177849C4B8FB}"/>
              </a:ext>
            </a:extLst>
          </p:cNvPr>
          <p:cNvSpPr>
            <a:spLocks noGrp="1"/>
          </p:cNvSpPr>
          <p:nvPr>
            <p:ph type="title"/>
          </p:nvPr>
        </p:nvSpPr>
        <p:spPr/>
        <p:txBody>
          <a:bodyPr/>
          <a:lstStyle/>
          <a:p>
            <a:r>
              <a:rPr lang="en-US" dirty="0"/>
              <a:t>What Is Pure Pursuit Drive?</a:t>
            </a:r>
          </a:p>
        </p:txBody>
      </p:sp>
      <p:sp>
        <p:nvSpPr>
          <p:cNvPr id="3" name="Content Placeholder 2">
            <a:extLst>
              <a:ext uri="{FF2B5EF4-FFF2-40B4-BE49-F238E27FC236}">
                <a16:creationId xmlns:a16="http://schemas.microsoft.com/office/drawing/2014/main" id="{D00B4091-44F6-4E9D-A7AD-1BDE0A733E85}"/>
              </a:ext>
            </a:extLst>
          </p:cNvPr>
          <p:cNvSpPr>
            <a:spLocks noGrp="1"/>
          </p:cNvSpPr>
          <p:nvPr>
            <p:ph idx="1"/>
          </p:nvPr>
        </p:nvSpPr>
        <p:spPr>
          <a:xfrm>
            <a:off x="494950" y="2248250"/>
            <a:ext cx="11157358" cy="4454554"/>
          </a:xfrm>
        </p:spPr>
        <p:txBody>
          <a:bodyPr>
            <a:normAutofit/>
          </a:bodyPr>
          <a:lstStyle/>
          <a:p>
            <a:r>
              <a:rPr lang="en-US" dirty="0"/>
              <a:t>In autonomous, we usually program the robot to drive to a location using PID controlled drive doing multiple segments, one degree of freedom at a time. Each segment of PID drive involves the robot accelerating at the beginning and decelerating at the end. Sometimes going back and forth to achieve target within tolerance before moving on to the next segment. This wastes a lot of precious autonomous time.</a:t>
            </a:r>
          </a:p>
          <a:p>
            <a:r>
              <a:rPr lang="en-US" dirty="0"/>
              <a:t>Pure Pursuit Drive solves this problem by navigating the robot following a given path smoothly. Since it is a single path, there is no intermediate segment for which the robot would stop at the end of each segment.</a:t>
            </a:r>
          </a:p>
          <a:p>
            <a:r>
              <a:rPr lang="en-US" dirty="0"/>
              <a:t>Pure Pursuit path is defined by a set of waypoints. Pure Pursuit will interpolate a smooth curve passing through each waypoint in the path and will try to follow the path to the final destination in one smooth movement.</a:t>
            </a:r>
          </a:p>
          <a:p>
            <a:r>
              <a:rPr lang="en-US" dirty="0"/>
              <a:t>Abhay did a good job implementing Pure Pursuit Drive in our library. He also created a great document explaining Pure Pursuit Drive and among other things in robotics: </a:t>
            </a:r>
            <a:r>
              <a:rPr lang="en-US" dirty="0">
                <a:hlinkClick r:id="rId2"/>
              </a:rPr>
              <a:t>FRC Guidebook.docx - Microsoft Word Online (live.com)</a:t>
            </a:r>
            <a:r>
              <a:rPr lang="en-US" dirty="0"/>
              <a:t>.</a:t>
            </a:r>
          </a:p>
        </p:txBody>
      </p:sp>
    </p:spTree>
    <p:extLst>
      <p:ext uri="{BB962C8B-B14F-4D97-AF65-F5344CB8AC3E}">
        <p14:creationId xmlns:p14="http://schemas.microsoft.com/office/powerpoint/2010/main" val="242323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a:t>Using Pure Pursuit Drive</a:t>
            </a:r>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73417"/>
            <a:ext cx="11039911" cy="4584583"/>
          </a:xfrm>
        </p:spPr>
        <p:txBody>
          <a:bodyPr/>
          <a:lstStyle/>
          <a:p>
            <a:r>
              <a:rPr lang="en-US" dirty="0" err="1"/>
              <a:t>TrcHolonomicPurePursuitDrive</a:t>
            </a:r>
            <a:r>
              <a:rPr lang="en-US" dirty="0"/>
              <a:t> Constructor: instance name, drive base, following distance, position tolerance, turn tolerance, position control PID coefficients, turn control PID coefficients, velocity control PID coefficients.</a:t>
            </a:r>
          </a:p>
          <a:p>
            <a:r>
              <a:rPr lang="en-US" dirty="0"/>
              <a:t>Methods:</a:t>
            </a:r>
          </a:p>
          <a:p>
            <a:pPr lvl="1"/>
            <a:r>
              <a:rPr lang="en-US" dirty="0"/>
              <a:t>Some setter methods to set various parameters of Pure Pursuit Drive: e.g. following distance, tolerances, PID coefficients, interpolation types etc.</a:t>
            </a:r>
          </a:p>
          <a:p>
            <a:pPr lvl="1"/>
            <a:r>
              <a:rPr lang="en-US" dirty="0" err="1"/>
              <a:t>isActive</a:t>
            </a:r>
            <a:r>
              <a:rPr lang="en-US" dirty="0"/>
              <a:t> – check if Pure Pursuit Drive is in progress.</a:t>
            </a:r>
          </a:p>
          <a:p>
            <a:pPr lvl="1"/>
            <a:r>
              <a:rPr lang="en-US" dirty="0"/>
              <a:t>cancel – cancel the Pure Pursuit Drive that is in progress.</a:t>
            </a:r>
          </a:p>
          <a:p>
            <a:pPr lvl="1"/>
            <a:r>
              <a:rPr lang="en-US" dirty="0"/>
              <a:t>start – start the pure pursuit drive with the specified path.</a:t>
            </a:r>
            <a:br>
              <a:rPr lang="en-US" dirty="0"/>
            </a:br>
            <a:r>
              <a:rPr lang="en-US" dirty="0"/>
              <a:t>void start(</a:t>
            </a:r>
            <a:r>
              <a:rPr lang="en-US" dirty="0" err="1"/>
              <a:t>TrcPath</a:t>
            </a:r>
            <a:r>
              <a:rPr lang="en-US" dirty="0"/>
              <a:t> path, </a:t>
            </a:r>
            <a:r>
              <a:rPr lang="en-US" dirty="0" err="1"/>
              <a:t>TrcEvent</a:t>
            </a:r>
            <a:r>
              <a:rPr lang="en-US" dirty="0"/>
              <a:t> </a:t>
            </a:r>
            <a:r>
              <a:rPr lang="en-US" dirty="0" err="1"/>
              <a:t>onFinishedEvent</a:t>
            </a:r>
            <a:r>
              <a:rPr lang="en-US" dirty="0"/>
              <a:t>, double timeout);</a:t>
            </a:r>
          </a:p>
        </p:txBody>
      </p:sp>
    </p:spTree>
    <p:extLst>
      <p:ext uri="{BB962C8B-B14F-4D97-AF65-F5344CB8AC3E}">
        <p14:creationId xmlns:p14="http://schemas.microsoft.com/office/powerpoint/2010/main" val="3699364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5932</TotalTime>
  <Words>2515</Words>
  <Application>Microsoft Office PowerPoint</Application>
  <PresentationFormat>Widescreen</PresentationFormat>
  <Paragraphs>118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Advanced Robotics Programming Class Lesson 9: Advanced Robot Navigation</vt:lpstr>
      <vt:lpstr>Agenda</vt:lpstr>
      <vt:lpstr>Sensor Drive</vt:lpstr>
      <vt:lpstr>PID Control Drive Using Sensors</vt:lpstr>
      <vt:lpstr>Exercise: Wall Following Drive</vt:lpstr>
      <vt:lpstr>What Is Vision Processing?</vt:lpstr>
      <vt:lpstr>Vision Info Processing</vt:lpstr>
      <vt:lpstr>What Is Pure Pursuit Drive?</vt:lpstr>
      <vt:lpstr>Using Pure Pursuit Drive</vt:lpstr>
      <vt:lpstr>TrcPath</vt:lpstr>
      <vt:lpstr>TrcPathBuilder</vt:lpstr>
      <vt:lpstr>Exercise: Drive Robot Through a Slalom Path</vt:lpstr>
      <vt:lpstr>Passive-wheel Odometry</vt:lpstr>
      <vt:lpstr>TrcDriveBaseOdometry Class</vt:lpstr>
      <vt:lpstr>TrcDriveBaseOdometry Class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9: Advanced Robot Navigation</dc:title>
  <dc:creator>Michael Tsang</dc:creator>
  <cp:lastModifiedBy>Michael Tsang</cp:lastModifiedBy>
  <cp:revision>35</cp:revision>
  <dcterms:created xsi:type="dcterms:W3CDTF">2021-01-09T09:16:29Z</dcterms:created>
  <dcterms:modified xsi:type="dcterms:W3CDTF">2021-01-13T12:08:29Z</dcterms:modified>
</cp:coreProperties>
</file>