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6" r:id="rId2"/>
    <p:sldId id="274" r:id="rId3"/>
    <p:sldId id="291" r:id="rId4"/>
    <p:sldId id="292" r:id="rId5"/>
    <p:sldId id="297" r:id="rId6"/>
    <p:sldId id="295" r:id="rId7"/>
    <p:sldId id="298" r:id="rId8"/>
    <p:sldId id="300" r:id="rId9"/>
    <p:sldId id="296" r:id="rId10"/>
    <p:sldId id="29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wpilib.org/en/stable/docs/software/vision-processing/grip/introduction-to-gri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8: Vision</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Lime Light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fontScale="92500" lnSpcReduction="10000"/>
          </a:bodyPr>
          <a:lstStyle/>
          <a:p>
            <a:r>
              <a:rPr lang="en-US" dirty="0"/>
              <a:t>Lime Light is a vision coprocessor. It is a Raspberry PI running Linux Operating System with built-in software to process vision for the FRC season. FIRST provides the vision processing software for the season close to kickoff (for </a:t>
            </a:r>
            <a:r>
              <a:rPr lang="en-US" dirty="0" err="1"/>
              <a:t>LimeLight</a:t>
            </a:r>
            <a:r>
              <a:rPr lang="en-US" dirty="0"/>
              <a:t> and other Coprocessors).</a:t>
            </a:r>
          </a:p>
          <a:p>
            <a:r>
              <a:rPr lang="en-US" dirty="0"/>
              <a:t>Built-in vision software is based on OpenCV. </a:t>
            </a:r>
            <a:r>
              <a:rPr lang="en-US" dirty="0" err="1"/>
              <a:t>LimeLight</a:t>
            </a:r>
            <a:r>
              <a:rPr lang="en-US" dirty="0"/>
              <a:t> provides two types of vision processing pipeline:</a:t>
            </a:r>
          </a:p>
          <a:p>
            <a:pPr lvl="1"/>
            <a:r>
              <a:rPr lang="en-US" dirty="0"/>
              <a:t>Color Blob detection: detects a blob with the specified color range.</a:t>
            </a:r>
          </a:p>
          <a:p>
            <a:pPr lvl="1"/>
            <a:r>
              <a:rPr lang="en-US" dirty="0" err="1"/>
              <a:t>AprilTag</a:t>
            </a:r>
            <a:r>
              <a:rPr lang="en-US" dirty="0"/>
              <a:t> detection: detects printed </a:t>
            </a:r>
            <a:r>
              <a:rPr lang="en-US" dirty="0" err="1"/>
              <a:t>AprilTag</a:t>
            </a:r>
            <a:r>
              <a:rPr lang="en-US" dirty="0"/>
              <a:t> images.</a:t>
            </a:r>
          </a:p>
          <a:p>
            <a:r>
              <a:rPr lang="en-US" dirty="0"/>
              <a:t>Since vision processing is running on the coprocessor, it does not impact robot performance and provides excellent detection frame rate.</a:t>
            </a:r>
          </a:p>
          <a:p>
            <a:r>
              <a:rPr lang="en-US" dirty="0"/>
              <a:t>Constructor:</a:t>
            </a:r>
            <a:br>
              <a:rPr lang="en-US" dirty="0"/>
            </a:br>
            <a:r>
              <a:rPr lang="en-US" b="0" dirty="0" err="1">
                <a:solidFill>
                  <a:srgbClr val="DCDCAA"/>
                </a:solidFill>
                <a:effectLst/>
                <a:latin typeface="Consolas" panose="020B0609020204030204" pitchFamily="49" charset="0"/>
              </a:rPr>
              <a:t>FrcLimeLightVision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getSelectedPipeline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selectPipeline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pipeline</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8050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323750"/>
            <a:ext cx="8825659" cy="4328720"/>
          </a:xfrm>
        </p:spPr>
        <p:txBody>
          <a:bodyPr>
            <a:normAutofit/>
          </a:bodyPr>
          <a:lstStyle/>
          <a:p>
            <a:r>
              <a:rPr lang="en-US" dirty="0"/>
              <a:t>In this lesson, you will learn all about vision:</a:t>
            </a:r>
          </a:p>
          <a:p>
            <a:pPr lvl="1"/>
            <a:r>
              <a:rPr lang="en-US" dirty="0"/>
              <a:t>What is Vision Processing?</a:t>
            </a:r>
          </a:p>
          <a:p>
            <a:pPr lvl="1"/>
            <a:r>
              <a:rPr lang="en-US" dirty="0"/>
              <a:t>Vision Info Processing</a:t>
            </a:r>
          </a:p>
          <a:p>
            <a:pPr lvl="1"/>
            <a:r>
              <a:rPr lang="en-US" dirty="0"/>
              <a:t>OpenCV Pipeline</a:t>
            </a:r>
          </a:p>
          <a:p>
            <a:pPr lvl="1"/>
            <a:r>
              <a:rPr lang="en-US" dirty="0"/>
              <a:t>Lime Light Vision (</a:t>
            </a:r>
            <a:r>
              <a:rPr lang="en-US" dirty="0" err="1"/>
              <a:t>FrcLimeLightVision</a:t>
            </a:r>
            <a:r>
              <a:rPr lang="en-US" dirty="0"/>
              <a:t>) </a:t>
            </a:r>
          </a:p>
          <a:p>
            <a:pPr lvl="1"/>
            <a:r>
              <a:rPr lang="en-US" dirty="0"/>
              <a:t>OpenCV Vision</a:t>
            </a:r>
          </a:p>
          <a:p>
            <a:pPr lvl="1"/>
            <a:r>
              <a:rPr lang="en-US" dirty="0"/>
              <a:t>OpenCV Color Blob Detection Pipeline</a:t>
            </a:r>
          </a:p>
          <a:p>
            <a:pPr lvl="1"/>
            <a:r>
              <a:rPr lang="en-US" dirty="0"/>
              <a:t>OpenCV </a:t>
            </a:r>
            <a:r>
              <a:rPr lang="en-US" dirty="0" err="1"/>
              <a:t>AprilTag</a:t>
            </a:r>
            <a:r>
              <a:rPr lang="en-US" dirty="0"/>
              <a:t> Detection Pipeline</a:t>
            </a:r>
          </a:p>
          <a:p>
            <a:pPr lvl="1"/>
            <a:r>
              <a:rPr lang="en-US" dirty="0" err="1"/>
              <a:t>PhotonVision</a:t>
            </a:r>
            <a:r>
              <a:rPr lang="en-US" dirty="0"/>
              <a:t> (</a:t>
            </a:r>
            <a:r>
              <a:rPr lang="en-US" dirty="0" err="1"/>
              <a:t>FrcPhotonVision</a:t>
            </a:r>
            <a:r>
              <a:rPr lang="en-US" dirty="0"/>
              <a:t>)</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“interpreted”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learning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85000" lnSpcReduction="2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a:t>
            </a:r>
          </a:p>
          <a:p>
            <a:pPr lvl="1"/>
            <a:r>
              <a:rPr lang="en-US" dirty="0"/>
              <a:t>Optionally, the location of the object relative to the camera.</a:t>
            </a:r>
          </a:p>
          <a:p>
            <a:pPr lvl="1"/>
            <a:r>
              <a:rPr lang="en-US" dirty="0"/>
              <a:t>Some vision processor may include confidence level.</a:t>
            </a:r>
          </a:p>
          <a:p>
            <a:r>
              <a:rPr lang="en-US" dirty="0"/>
              <a:t>Vision libraries: OpenCV and </a:t>
            </a:r>
            <a:r>
              <a:rPr lang="en-US" dirty="0" err="1"/>
              <a:t>WPILib</a:t>
            </a:r>
            <a:r>
              <a:rPr lang="en-US" dirty="0"/>
              <a:t> provide some amount of processing of the camera frames. On top of it, TRC library will process the returned info adding even more info. For example, if OpenCV or </a:t>
            </a:r>
            <a:r>
              <a:rPr lang="en-US" dirty="0" err="1"/>
              <a:t>WPILib</a:t>
            </a:r>
            <a:r>
              <a:rPr lang="en-US" dirty="0"/>
              <a:t> do not give us object location info, TRC library will translate pixel coordinates and size into real world units using </a:t>
            </a:r>
            <a:r>
              <a:rPr lang="en-US" dirty="0" err="1"/>
              <a:t>Homography</a:t>
            </a:r>
            <a:r>
              <a:rPr lang="en-US" dirty="0"/>
              <a:t> mapper giving us object location info (distance and angle) from the camera.</a:t>
            </a:r>
          </a:p>
          <a:p>
            <a:r>
              <a:rPr lang="en-US" dirty="0"/>
              <a:t>Our game specific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we will sort the array with a set of criteria so that the first object  in the array should have the highest confidence.</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a:t>
            </a:r>
          </a:p>
        </p:txBody>
      </p:sp>
    </p:spTree>
    <p:extLst>
      <p:ext uri="{BB962C8B-B14F-4D97-AF65-F5344CB8AC3E}">
        <p14:creationId xmlns:p14="http://schemas.microsoft.com/office/powerpoint/2010/main" val="55998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9315-037F-7B2F-DA0F-716D7B94762E}"/>
              </a:ext>
            </a:extLst>
          </p:cNvPr>
          <p:cNvSpPr>
            <a:spLocks noGrp="1"/>
          </p:cNvSpPr>
          <p:nvPr>
            <p:ph type="title"/>
          </p:nvPr>
        </p:nvSpPr>
        <p:spPr/>
        <p:txBody>
          <a:bodyPr/>
          <a:lstStyle/>
          <a:p>
            <a:r>
              <a:rPr lang="en-US" dirty="0"/>
              <a:t>OpenCV Pipeline</a:t>
            </a:r>
          </a:p>
        </p:txBody>
      </p:sp>
      <p:sp>
        <p:nvSpPr>
          <p:cNvPr id="3" name="Content Placeholder 2">
            <a:extLst>
              <a:ext uri="{FF2B5EF4-FFF2-40B4-BE49-F238E27FC236}">
                <a16:creationId xmlns:a16="http://schemas.microsoft.com/office/drawing/2014/main" id="{D0C1E942-C73C-F23D-1243-B747505500B6}"/>
              </a:ext>
            </a:extLst>
          </p:cNvPr>
          <p:cNvSpPr>
            <a:spLocks noGrp="1"/>
          </p:cNvSpPr>
          <p:nvPr>
            <p:ph idx="1"/>
          </p:nvPr>
        </p:nvSpPr>
        <p:spPr>
          <a:xfrm>
            <a:off x="580768" y="2277762"/>
            <a:ext cx="11022227" cy="4518454"/>
          </a:xfrm>
        </p:spPr>
        <p:txBody>
          <a:bodyPr>
            <a:normAutofit/>
          </a:bodyPr>
          <a:lstStyle/>
          <a:p>
            <a:r>
              <a:rPr lang="en-US" dirty="0"/>
              <a:t>OpenCV is an open source industry standard vision processing library.</a:t>
            </a:r>
          </a:p>
          <a:p>
            <a:r>
              <a:rPr lang="en-US" dirty="0"/>
              <a:t>An OpenCV pipeline provides a method that takes a camera frame and runs it through a sequence of filters in order to isolate and find the object we wish to detect.</a:t>
            </a:r>
          </a:p>
          <a:p>
            <a:r>
              <a:rPr lang="en-US" dirty="0"/>
              <a:t>OpenCV library provides many different filters:</a:t>
            </a:r>
          </a:p>
          <a:p>
            <a:pPr lvl="1"/>
            <a:r>
              <a:rPr lang="en-US" dirty="0"/>
              <a:t>Image processing: Blur, Desaturate, Distance transform, HSV threshold, HSL Threshold, RGB threshold, Resize, Normalize, Mask.</a:t>
            </a:r>
          </a:p>
          <a:p>
            <a:pPr lvl="1"/>
            <a:r>
              <a:rPr lang="en-US" dirty="0"/>
              <a:t>Feature detection: Convex hulls, Filter contours, Find blobs, Find contours, Find lines, Watershed, Cascade classifier.</a:t>
            </a:r>
          </a:p>
          <a:p>
            <a:r>
              <a:rPr lang="en-US" dirty="0"/>
              <a:t>TRC library provides two generic software pipelines:</a:t>
            </a:r>
          </a:p>
          <a:p>
            <a:pPr lvl="1"/>
            <a:r>
              <a:rPr lang="en-US" dirty="0"/>
              <a:t>Color blob detection pipeline.</a:t>
            </a:r>
          </a:p>
          <a:p>
            <a:pPr lvl="1"/>
            <a:r>
              <a:rPr lang="en-US" dirty="0" err="1"/>
              <a:t>AprilTag</a:t>
            </a:r>
            <a:r>
              <a:rPr lang="en-US" dirty="0"/>
              <a:t> detection pipeline.</a:t>
            </a:r>
          </a:p>
        </p:txBody>
      </p:sp>
    </p:spTree>
    <p:extLst>
      <p:ext uri="{BB962C8B-B14F-4D97-AF65-F5344CB8AC3E}">
        <p14:creationId xmlns:p14="http://schemas.microsoft.com/office/powerpoint/2010/main" val="258083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OpenCV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a:bodyPr>
          <a:lstStyle/>
          <a:p>
            <a:r>
              <a:rPr lang="en-US" dirty="0"/>
              <a:t>Without vision coprocessors, TRC library supports OpenCV vision processing running OpenCV pipelines on the </a:t>
            </a:r>
            <a:r>
              <a:rPr lang="en-US" dirty="0" err="1"/>
              <a:t>RoboRIO</a:t>
            </a:r>
            <a:r>
              <a:rPr lang="en-US" dirty="0"/>
              <a:t> on a standalone thread.</a:t>
            </a:r>
          </a:p>
          <a:p>
            <a:r>
              <a:rPr lang="en-US" dirty="0"/>
              <a:t>Vision processing is CPU intensive and will impact the overall robot and vision performance. Therefore, we recommend using a vision coprocessor if possible.</a:t>
            </a:r>
          </a:p>
          <a:p>
            <a:r>
              <a:rPr lang="en-US" dirty="0"/>
              <a:t>TRC library provides two generic vision pipelines:</a:t>
            </a:r>
          </a:p>
          <a:p>
            <a:pPr lvl="1"/>
            <a:r>
              <a:rPr lang="en-US" dirty="0"/>
              <a:t>Color blob detection: detects a blob with the specified color range.</a:t>
            </a:r>
          </a:p>
          <a:p>
            <a:pPr lvl="1"/>
            <a:r>
              <a:rPr lang="en-US" dirty="0" err="1"/>
              <a:t>AprilTag</a:t>
            </a:r>
            <a:r>
              <a:rPr lang="en-US" dirty="0"/>
              <a:t> detection: detects printed </a:t>
            </a:r>
            <a:r>
              <a:rPr lang="en-US" dirty="0" err="1"/>
              <a:t>AprilTag</a:t>
            </a:r>
            <a:r>
              <a:rPr lang="en-US" dirty="0"/>
              <a:t> images.</a:t>
            </a:r>
          </a:p>
        </p:txBody>
      </p:sp>
    </p:spTree>
    <p:extLst>
      <p:ext uri="{BB962C8B-B14F-4D97-AF65-F5344CB8AC3E}">
        <p14:creationId xmlns:p14="http://schemas.microsoft.com/office/powerpoint/2010/main" val="41720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68B0-3DA0-2920-A2B7-D7EAE7968A25}"/>
              </a:ext>
            </a:extLst>
          </p:cNvPr>
          <p:cNvSpPr>
            <a:spLocks noGrp="1"/>
          </p:cNvSpPr>
          <p:nvPr>
            <p:ph type="title"/>
          </p:nvPr>
        </p:nvSpPr>
        <p:spPr>
          <a:xfrm>
            <a:off x="1154954" y="973668"/>
            <a:ext cx="9521284" cy="706964"/>
          </a:xfrm>
        </p:spPr>
        <p:txBody>
          <a:bodyPr/>
          <a:lstStyle/>
          <a:p>
            <a:r>
              <a:rPr lang="en-US" dirty="0"/>
              <a:t>OpenCV Color Blob Detection Pipeline</a:t>
            </a:r>
          </a:p>
        </p:txBody>
      </p:sp>
      <p:sp>
        <p:nvSpPr>
          <p:cNvPr id="3" name="Content Placeholder 2">
            <a:extLst>
              <a:ext uri="{FF2B5EF4-FFF2-40B4-BE49-F238E27FC236}">
                <a16:creationId xmlns:a16="http://schemas.microsoft.com/office/drawing/2014/main" id="{532AF259-AD86-C4CC-C6CE-F3F7E04385B8}"/>
              </a:ext>
            </a:extLst>
          </p:cNvPr>
          <p:cNvSpPr>
            <a:spLocks noGrp="1"/>
          </p:cNvSpPr>
          <p:nvPr>
            <p:ph idx="1"/>
          </p:nvPr>
        </p:nvSpPr>
        <p:spPr>
          <a:xfrm>
            <a:off x="580768" y="2286000"/>
            <a:ext cx="11034583" cy="4374292"/>
          </a:xfrm>
        </p:spPr>
        <p:txBody>
          <a:bodyPr>
            <a:normAutofit fontScale="92500" lnSpcReduction="20000"/>
          </a:bodyPr>
          <a:lstStyle/>
          <a:p>
            <a:r>
              <a:rPr lang="en-US" dirty="0"/>
              <a:t>TRC library provides a generic color blob detection pipeline that does the following:</a:t>
            </a:r>
          </a:p>
          <a:p>
            <a:pPr lvl="1"/>
            <a:r>
              <a:rPr lang="en-US" dirty="0"/>
              <a:t>Filter by color (HSV threshold, HSL threshold, RGB threshold).</a:t>
            </a:r>
          </a:p>
          <a:p>
            <a:pPr lvl="1"/>
            <a:r>
              <a:rPr lang="en-US" dirty="0"/>
              <a:t>Find contours.</a:t>
            </a:r>
          </a:p>
          <a:p>
            <a:pPr lvl="1"/>
            <a:r>
              <a:rPr lang="en-US" dirty="0"/>
              <a:t>Filter Contours (width, height, area, perimeter, solidity, vertex count, aspect ratio). </a:t>
            </a:r>
          </a:p>
          <a:p>
            <a:pPr lvl="1"/>
            <a:r>
              <a:rPr lang="en-US" dirty="0"/>
              <a:t>Annotate frame.</a:t>
            </a:r>
          </a:p>
          <a:p>
            <a:r>
              <a:rPr lang="en-US" dirty="0"/>
              <a:t>Constructor:</a:t>
            </a:r>
            <a:br>
              <a:rPr lang="en-US" dirty="0"/>
            </a:br>
            <a:r>
              <a:rPr lang="en-US" b="0" dirty="0" err="1">
                <a:solidFill>
                  <a:srgbClr val="DCDCAA"/>
                </a:solidFill>
                <a:effectLst/>
                <a:latin typeface="Consolas" panose="020B0609020204030204" pitchFamily="49" charset="0"/>
              </a:rPr>
              <a:t>TrcOpenCvColorBlobPipeline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colorConversion</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colorThresholds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FilterContourParams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filterContourParams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colorConversion</a:t>
            </a:r>
            <a:r>
              <a:rPr lang="en-US" dirty="0"/>
              <a:t>: specifies color conversion before processing the image (e.g. Imgproc.BGR2HSV).</a:t>
            </a:r>
          </a:p>
          <a:p>
            <a:pPr lvl="1"/>
            <a:r>
              <a:rPr lang="en-US" dirty="0" err="1"/>
              <a:t>colorThresholds</a:t>
            </a:r>
            <a:r>
              <a:rPr lang="en-US" dirty="0"/>
              <a:t>: specifies the color ranges for the 3 colors (</a:t>
            </a:r>
            <a:r>
              <a:rPr lang="en-US" dirty="0" err="1"/>
              <a:t>e.g</a:t>
            </a:r>
            <a:r>
              <a:rPr lang="en-US" dirty="0"/>
              <a:t> RGB or HSV).</a:t>
            </a:r>
          </a:p>
          <a:p>
            <a:pPr lvl="1"/>
            <a:r>
              <a:rPr lang="en-US" dirty="0" err="1"/>
              <a:t>filterContourParams</a:t>
            </a:r>
            <a:r>
              <a:rPr lang="en-US" dirty="0"/>
              <a:t>: specifies the contour filtering criteria (e.g. width, height, aspect ratio </a:t>
            </a:r>
            <a:r>
              <a:rPr lang="en-US" dirty="0" err="1"/>
              <a:t>etc</a:t>
            </a:r>
            <a:r>
              <a:rPr lang="en-US" dirty="0"/>
              <a:t>).</a:t>
            </a: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reset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endParaRPr lang="en-US" dirty="0"/>
          </a:p>
          <a:p>
            <a:r>
              <a:rPr lang="en-US" dirty="0"/>
              <a:t>FIRST provided a GRIP tool for building and tuning OpenCV pipelines, see documentation </a:t>
            </a:r>
            <a:r>
              <a:rPr lang="en-US" dirty="0">
                <a:hlinkClick r:id="rId2"/>
              </a:rPr>
              <a:t>here</a:t>
            </a:r>
            <a:r>
              <a:rPr lang="en-US" dirty="0"/>
              <a:t>.</a:t>
            </a:r>
          </a:p>
          <a:p>
            <a:endParaRPr lang="en-US" dirty="0"/>
          </a:p>
        </p:txBody>
      </p:sp>
    </p:spTree>
    <p:extLst>
      <p:ext uri="{BB962C8B-B14F-4D97-AF65-F5344CB8AC3E}">
        <p14:creationId xmlns:p14="http://schemas.microsoft.com/office/powerpoint/2010/main" val="117135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25FA-4454-861A-0A9D-3EA65BCFA028}"/>
              </a:ext>
            </a:extLst>
          </p:cNvPr>
          <p:cNvSpPr>
            <a:spLocks noGrp="1"/>
          </p:cNvSpPr>
          <p:nvPr>
            <p:ph type="title"/>
          </p:nvPr>
        </p:nvSpPr>
        <p:spPr/>
        <p:txBody>
          <a:bodyPr/>
          <a:lstStyle/>
          <a:p>
            <a:r>
              <a:rPr lang="en-US" dirty="0"/>
              <a:t>OpenCV </a:t>
            </a:r>
            <a:r>
              <a:rPr lang="en-US" dirty="0" err="1"/>
              <a:t>AprilTag</a:t>
            </a:r>
            <a:r>
              <a:rPr lang="en-US" dirty="0"/>
              <a:t> Detection Pipeline</a:t>
            </a:r>
          </a:p>
        </p:txBody>
      </p:sp>
      <p:sp>
        <p:nvSpPr>
          <p:cNvPr id="3" name="Content Placeholder 2">
            <a:extLst>
              <a:ext uri="{FF2B5EF4-FFF2-40B4-BE49-F238E27FC236}">
                <a16:creationId xmlns:a16="http://schemas.microsoft.com/office/drawing/2014/main" id="{CF9CF910-0CFC-6F8D-D1FE-73160B88FAEA}"/>
              </a:ext>
            </a:extLst>
          </p:cNvPr>
          <p:cNvSpPr>
            <a:spLocks noGrp="1"/>
          </p:cNvSpPr>
          <p:nvPr>
            <p:ph idx="1"/>
          </p:nvPr>
        </p:nvSpPr>
        <p:spPr>
          <a:xfrm>
            <a:off x="527222" y="2298357"/>
            <a:ext cx="11088129" cy="4489621"/>
          </a:xfrm>
        </p:spPr>
        <p:txBody>
          <a:bodyPr/>
          <a:lstStyle/>
          <a:p>
            <a:r>
              <a:rPr lang="en-US" dirty="0"/>
              <a:t>TRC library provides an OpenCV </a:t>
            </a:r>
            <a:r>
              <a:rPr lang="en-US" dirty="0" err="1"/>
              <a:t>AprilTag</a:t>
            </a:r>
            <a:r>
              <a:rPr lang="en-US" dirty="0"/>
              <a:t> detection pipeline that detects </a:t>
            </a:r>
            <a:r>
              <a:rPr lang="en-US" dirty="0" err="1"/>
              <a:t>AprilTag</a:t>
            </a:r>
            <a:r>
              <a:rPr lang="en-US" dirty="0"/>
              <a:t> images.</a:t>
            </a:r>
          </a:p>
          <a:p>
            <a:r>
              <a:rPr lang="en-US" dirty="0"/>
              <a:t>Constructor:</a:t>
            </a:r>
            <a:br>
              <a:rPr lang="en-US" dirty="0"/>
            </a:br>
            <a:r>
              <a:rPr lang="en-US" b="0" dirty="0" err="1">
                <a:solidFill>
                  <a:srgbClr val="DCDCAA"/>
                </a:solidFill>
                <a:effectLst/>
                <a:latin typeface="Consolas" panose="020B0609020204030204" pitchFamily="49" charset="0"/>
              </a:rPr>
              <a:t>FrcOpenCvAprilTagPipeline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tagFamily</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AprilTagDetector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Config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detectorConfig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AprilTagPoseEstimator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Config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poseEstConfig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tagFamily</a:t>
            </a:r>
            <a:r>
              <a:rPr lang="en-US" dirty="0"/>
              <a:t>: specifies the </a:t>
            </a:r>
            <a:r>
              <a:rPr lang="en-US" dirty="0" err="1"/>
              <a:t>AprilTag</a:t>
            </a:r>
            <a:r>
              <a:rPr lang="en-US" dirty="0"/>
              <a:t> family to detect.</a:t>
            </a:r>
          </a:p>
          <a:p>
            <a:pPr lvl="1"/>
            <a:r>
              <a:rPr lang="en-US" dirty="0" err="1"/>
              <a:t>detectorConfig</a:t>
            </a:r>
            <a:r>
              <a:rPr lang="en-US" dirty="0"/>
              <a:t>: specifies the detector configuration (generally not specify to use default).</a:t>
            </a:r>
            <a:endParaRPr lang="en-US" b="0" dirty="0">
              <a:solidFill>
                <a:srgbClr val="D4D4D4"/>
              </a:solidFill>
              <a:effectLst/>
              <a:latin typeface="Consolas" panose="020B0609020204030204" pitchFamily="49" charset="0"/>
            </a:endParaRPr>
          </a:p>
          <a:p>
            <a:pPr lvl="1"/>
            <a:r>
              <a:rPr lang="en-US" dirty="0" err="1"/>
              <a:t>poseEstConfig</a:t>
            </a:r>
            <a:r>
              <a:rPr lang="en-US" dirty="0"/>
              <a:t>: specifies the pose estimator configuration (</a:t>
            </a:r>
            <a:r>
              <a:rPr lang="en-US" dirty="0" err="1"/>
              <a:t>AprilTag</a:t>
            </a:r>
            <a:r>
              <a:rPr lang="en-US" dirty="0"/>
              <a:t> size and camera characteristics).</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reset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4952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Photon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fontScale="92500" lnSpcReduction="10000"/>
          </a:bodyPr>
          <a:lstStyle/>
          <a:p>
            <a:r>
              <a:rPr lang="en-US" dirty="0"/>
              <a:t>TRC library provides another </a:t>
            </a:r>
            <a:r>
              <a:rPr lang="en-US" dirty="0" err="1"/>
              <a:t>AprilTag</a:t>
            </a:r>
            <a:r>
              <a:rPr lang="en-US" dirty="0"/>
              <a:t> detection using the FIRST provided Photon library.</a:t>
            </a:r>
          </a:p>
          <a:p>
            <a:r>
              <a:rPr lang="en-US" dirty="0"/>
              <a:t>Photon library is similar to our OpenCV </a:t>
            </a:r>
            <a:r>
              <a:rPr lang="en-US" dirty="0" err="1"/>
              <a:t>AprilTag</a:t>
            </a:r>
            <a:r>
              <a:rPr lang="en-US" dirty="0"/>
              <a:t> Pipeline and may arguably provide slightly better functionality with pose estimation.</a:t>
            </a:r>
          </a:p>
          <a:p>
            <a:r>
              <a:rPr lang="en-US" dirty="0"/>
              <a:t>Constructor:</a:t>
            </a:r>
            <a:br>
              <a:rPr lang="en-US" dirty="0"/>
            </a:br>
            <a:r>
              <a:rPr lang="en-US" b="0" dirty="0" err="1">
                <a:solidFill>
                  <a:srgbClr val="DCDCAA"/>
                </a:solidFill>
                <a:effectLst/>
                <a:latin typeface="Consolas" panose="020B0609020204030204" pitchFamily="49" charset="0"/>
              </a:rPr>
              <a:t>FrcPhotonVision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cameraName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camHeight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camPitch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cameraName</a:t>
            </a:r>
            <a:r>
              <a:rPr lang="en-US" dirty="0"/>
              <a:t>: specifies the camera name.</a:t>
            </a:r>
          </a:p>
          <a:p>
            <a:pPr lvl="1"/>
            <a:r>
              <a:rPr lang="en-US" dirty="0" err="1"/>
              <a:t>camHeight</a:t>
            </a:r>
            <a:r>
              <a:rPr lang="en-US" dirty="0"/>
              <a:t>: specifies the camera mounting height off the ground.</a:t>
            </a:r>
          </a:p>
          <a:p>
            <a:pPr lvl="1"/>
            <a:r>
              <a:rPr lang="en-US" dirty="0" err="1"/>
              <a:t>camPitch</a:t>
            </a:r>
            <a:r>
              <a:rPr lang="en-US" dirty="0"/>
              <a:t>: specifies the camera mounting pitch from horizontal.</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detectObjects</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detectBestObject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getBestDetectedObject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05551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17309</TotalTime>
  <Words>1185</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Consolas</vt:lpstr>
      <vt:lpstr>Wingdings 3</vt:lpstr>
      <vt:lpstr>Ion Boardroom</vt:lpstr>
      <vt:lpstr>Advanced Robotics Programming Class Lesson 8: Vision</vt:lpstr>
      <vt:lpstr>Agenda</vt:lpstr>
      <vt:lpstr>What Is Vision Processing?</vt:lpstr>
      <vt:lpstr>Vision Info Processing</vt:lpstr>
      <vt:lpstr>OpenCV Pipeline</vt:lpstr>
      <vt:lpstr>OpenCV Vision</vt:lpstr>
      <vt:lpstr>OpenCV Color Blob Detection Pipeline</vt:lpstr>
      <vt:lpstr>OpenCV AprilTag Detection Pipeline</vt:lpstr>
      <vt:lpstr>Photon Vision</vt:lpstr>
      <vt:lpstr>Lime Light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76</cp:revision>
  <dcterms:created xsi:type="dcterms:W3CDTF">2020-11-12T22:23:18Z</dcterms:created>
  <dcterms:modified xsi:type="dcterms:W3CDTF">2023-08-09T21:32:10Z</dcterms:modified>
</cp:coreProperties>
</file>