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9AC4D-2BB8-495E-BEDA-2E87103D760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3D09F-C647-4A12-B3E3-C6B4C744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6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students are at the correct level (poll for Java knowledge)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6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4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c492?tab=repositories" TargetMode="External"/><Relationship Id="rId7" Type="http://schemas.openxmlformats.org/officeDocument/2006/relationships/hyperlink" Target="https://docs.wpilib.org/en/stable/docs/getting-started/getting-started-frc-control-system/index.html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wpilib.org/en/latest/docs/software/vscode-overview/3rd-party-libraries.html#adding-an-offline-installed-library" TargetMode="External"/><Relationship Id="rId5" Type="http://schemas.openxmlformats.org/officeDocument/2006/relationships/hyperlink" Target="https://github.com/wpilibsuite/allwpilib/releases/download/v2020.3.2/WPILibInstaller_Windows64-2020.3.2.zip" TargetMode="External"/><Relationship Id="rId4" Type="http://schemas.openxmlformats.org/officeDocument/2006/relationships/hyperlink" Target="https://desktop.github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c492/FrcTempla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F47-E629-41AC-B006-ACBA95A8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75" y="2198464"/>
            <a:ext cx="9893347" cy="1230536"/>
          </a:xfrm>
        </p:spPr>
        <p:txBody>
          <a:bodyPr/>
          <a:lstStyle/>
          <a:p>
            <a:r>
              <a:rPr lang="en-US" sz="3600" b="1" dirty="0"/>
              <a:t>Advanced Robotics Programming Class</a:t>
            </a:r>
            <a:br>
              <a:rPr lang="en-US" dirty="0"/>
            </a:br>
            <a:r>
              <a:rPr lang="en-US" sz="2800" dirty="0"/>
              <a:t>Lesson 1: Introduction to Titan Robotics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8C4B-D7FC-4B2C-A8B8-5B96D9ABD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Titan Robotics Club FRC492</a:t>
            </a:r>
          </a:p>
          <a:p>
            <a:r>
              <a:rPr lang="en-US" dirty="0"/>
              <a:t>Michael Tsang (Programming Mentor)</a:t>
            </a:r>
          </a:p>
        </p:txBody>
      </p:sp>
    </p:spTree>
    <p:extLst>
      <p:ext uri="{BB962C8B-B14F-4D97-AF65-F5344CB8AC3E}">
        <p14:creationId xmlns:p14="http://schemas.microsoft.com/office/powerpoint/2010/main" val="10243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BE49-F5F9-4FE1-9250-69FC5877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Code Execution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C9F4-D8A4-4CAE-AD98-F54BB0C1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958" y="2231472"/>
            <a:ext cx="8051115" cy="4626528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initRobot</a:t>
            </a:r>
            <a:r>
              <a:rPr lang="en-US" dirty="0"/>
              <a:t> in Robot.java is called once when the program is loaded.</a:t>
            </a:r>
          </a:p>
          <a:p>
            <a:r>
              <a:rPr lang="en-US" dirty="0"/>
              <a:t>When starting Autonomous mode, there will be a mode change from Disabled mode to Autonomous mode.</a:t>
            </a:r>
          </a:p>
          <a:p>
            <a:r>
              <a:rPr lang="en-US" dirty="0" err="1"/>
              <a:t>stopMode</a:t>
            </a:r>
            <a:r>
              <a:rPr lang="en-US" dirty="0"/>
              <a:t> in FrcDisabled.java and </a:t>
            </a:r>
            <a:r>
              <a:rPr lang="en-US" dirty="0" err="1"/>
              <a:t>robotStopMode</a:t>
            </a:r>
            <a:r>
              <a:rPr lang="en-US" dirty="0"/>
              <a:t> in Robot.java is called to exit Disabled mode.</a:t>
            </a:r>
          </a:p>
          <a:p>
            <a:r>
              <a:rPr lang="en-US" dirty="0" err="1"/>
              <a:t>robotStartMode</a:t>
            </a:r>
            <a:r>
              <a:rPr lang="en-US" dirty="0"/>
              <a:t> in Robot.java and </a:t>
            </a:r>
            <a:r>
              <a:rPr lang="en-US" dirty="0" err="1"/>
              <a:t>startMode</a:t>
            </a:r>
            <a:r>
              <a:rPr lang="en-US" dirty="0"/>
              <a:t> in FrcAuto.java is called to enter Autonomous mode.</a:t>
            </a:r>
          </a:p>
          <a:p>
            <a:r>
              <a:rPr lang="en-US" dirty="0"/>
              <a:t>While in Autonomous mode, </a:t>
            </a:r>
            <a:r>
              <a:rPr lang="en-US" dirty="0" err="1"/>
              <a:t>runContinuous</a:t>
            </a:r>
            <a:r>
              <a:rPr lang="en-US" dirty="0"/>
              <a:t> in FrcAuto.java is called continuous in a loop and </a:t>
            </a:r>
            <a:r>
              <a:rPr lang="en-US" dirty="0" err="1"/>
              <a:t>runPeriodic</a:t>
            </a:r>
            <a:r>
              <a:rPr lang="en-US" dirty="0"/>
              <a:t> in FrcAuto.java is called approximate every 20 msec.</a:t>
            </a:r>
          </a:p>
          <a:p>
            <a:r>
              <a:rPr lang="en-US" dirty="0"/>
              <a:t>When Autonomous period ended, there will be a mode change from Autonomous mode to Disabled mode.</a:t>
            </a:r>
          </a:p>
          <a:p>
            <a:r>
              <a:rPr lang="en-US" dirty="0" err="1"/>
              <a:t>stopMode</a:t>
            </a:r>
            <a:r>
              <a:rPr lang="en-US" dirty="0"/>
              <a:t> in FrcAuto.java and </a:t>
            </a:r>
            <a:r>
              <a:rPr lang="en-US" dirty="0" err="1"/>
              <a:t>robotStopMode</a:t>
            </a:r>
            <a:r>
              <a:rPr lang="en-US" dirty="0"/>
              <a:t> in Robot.java is called to exit Autonomous mode.</a:t>
            </a:r>
          </a:p>
          <a:p>
            <a:r>
              <a:rPr lang="en-US" dirty="0" err="1"/>
              <a:t>robotStartMode</a:t>
            </a:r>
            <a:r>
              <a:rPr lang="en-US" dirty="0"/>
              <a:t> in Robot.java and </a:t>
            </a:r>
            <a:r>
              <a:rPr lang="en-US" dirty="0" err="1"/>
              <a:t>startMode</a:t>
            </a:r>
            <a:r>
              <a:rPr lang="en-US" dirty="0"/>
              <a:t> in FrcDisabled.java is called to enter Disabled mode.</a:t>
            </a:r>
          </a:p>
          <a:p>
            <a:r>
              <a:rPr lang="en-US" dirty="0"/>
              <a:t>While in Disabled mode, </a:t>
            </a:r>
            <a:r>
              <a:rPr lang="en-US" dirty="0" err="1"/>
              <a:t>runContinuous</a:t>
            </a:r>
            <a:r>
              <a:rPr lang="en-US" dirty="0"/>
              <a:t> in FrcDisabled.java is called continuous in a loop and </a:t>
            </a:r>
            <a:r>
              <a:rPr lang="en-US" dirty="0" err="1"/>
              <a:t>runPeriodic</a:t>
            </a:r>
            <a:r>
              <a:rPr lang="en-US" dirty="0"/>
              <a:t> in FrcDisabled.java is called approximate every 20 msec.</a:t>
            </a:r>
          </a:p>
          <a:p>
            <a:r>
              <a:rPr lang="en-US" dirty="0"/>
              <a:t>When starting </a:t>
            </a:r>
            <a:r>
              <a:rPr lang="en-US" dirty="0" err="1"/>
              <a:t>TeleOp</a:t>
            </a:r>
            <a:r>
              <a:rPr lang="en-US" dirty="0"/>
              <a:t> period, there will be a mode change from Disabled mode to </a:t>
            </a:r>
            <a:r>
              <a:rPr lang="en-US" dirty="0" err="1"/>
              <a:t>TeleOp</a:t>
            </a:r>
            <a:r>
              <a:rPr lang="en-US" dirty="0"/>
              <a:t> mode.</a:t>
            </a:r>
          </a:p>
          <a:p>
            <a:r>
              <a:rPr lang="en-US" dirty="0" err="1"/>
              <a:t>stopMode</a:t>
            </a:r>
            <a:r>
              <a:rPr lang="en-US" dirty="0"/>
              <a:t> in FrcDisabled.java and </a:t>
            </a:r>
            <a:r>
              <a:rPr lang="en-US" dirty="0" err="1"/>
              <a:t>robotStopMode</a:t>
            </a:r>
            <a:r>
              <a:rPr lang="en-US" dirty="0"/>
              <a:t> in Robot.java is called to exit Disabled mode.</a:t>
            </a:r>
          </a:p>
          <a:p>
            <a:r>
              <a:rPr lang="en-US" dirty="0" err="1"/>
              <a:t>robotStartMode</a:t>
            </a:r>
            <a:r>
              <a:rPr lang="en-US" dirty="0"/>
              <a:t> in Robot.java and </a:t>
            </a:r>
            <a:r>
              <a:rPr lang="en-US" dirty="0" err="1"/>
              <a:t>startMode</a:t>
            </a:r>
            <a:r>
              <a:rPr lang="en-US" dirty="0"/>
              <a:t> in FrcTeleOp.java is called to enter </a:t>
            </a:r>
            <a:r>
              <a:rPr lang="en-US" dirty="0" err="1"/>
              <a:t>TeleOp</a:t>
            </a:r>
            <a:r>
              <a:rPr lang="en-US" dirty="0"/>
              <a:t> mode.</a:t>
            </a:r>
          </a:p>
          <a:p>
            <a:r>
              <a:rPr lang="en-US" dirty="0"/>
              <a:t>While in </a:t>
            </a:r>
            <a:r>
              <a:rPr lang="en-US" dirty="0" err="1"/>
              <a:t>TeleOpmode</a:t>
            </a:r>
            <a:r>
              <a:rPr lang="en-US" dirty="0"/>
              <a:t>, </a:t>
            </a:r>
            <a:r>
              <a:rPr lang="en-US" dirty="0" err="1"/>
              <a:t>runContinuous</a:t>
            </a:r>
            <a:r>
              <a:rPr lang="en-US" dirty="0"/>
              <a:t> in FrcTeleOp.java is called continuous in a loop and </a:t>
            </a:r>
            <a:r>
              <a:rPr lang="en-US" dirty="0" err="1"/>
              <a:t>runPeriodic</a:t>
            </a:r>
            <a:r>
              <a:rPr lang="en-US" dirty="0"/>
              <a:t> in FrcTeleOp.java is called approximate every 20 msec.</a:t>
            </a:r>
          </a:p>
          <a:p>
            <a:r>
              <a:rPr lang="en-US" dirty="0"/>
              <a:t>When </a:t>
            </a:r>
            <a:r>
              <a:rPr lang="en-US" dirty="0" err="1"/>
              <a:t>TeleOp</a:t>
            </a:r>
            <a:r>
              <a:rPr lang="en-US" dirty="0"/>
              <a:t> period is ended, there will be a mode change from </a:t>
            </a:r>
            <a:r>
              <a:rPr lang="en-US" dirty="0" err="1"/>
              <a:t>TeleOp</a:t>
            </a:r>
            <a:r>
              <a:rPr lang="en-US" dirty="0"/>
              <a:t> mode to Disabled mode.</a:t>
            </a:r>
          </a:p>
          <a:p>
            <a:r>
              <a:rPr lang="en-US" dirty="0" err="1"/>
              <a:t>stopMode</a:t>
            </a:r>
            <a:r>
              <a:rPr lang="en-US" dirty="0"/>
              <a:t> in FrcTeleOp.java and </a:t>
            </a:r>
            <a:r>
              <a:rPr lang="en-US" dirty="0" err="1"/>
              <a:t>robotStopMode</a:t>
            </a:r>
            <a:r>
              <a:rPr lang="en-US" dirty="0"/>
              <a:t> in Robot.java is called to exit </a:t>
            </a:r>
            <a:r>
              <a:rPr lang="en-US" dirty="0" err="1"/>
              <a:t>TeleOp</a:t>
            </a:r>
            <a:r>
              <a:rPr lang="en-US" dirty="0"/>
              <a:t> mode.</a:t>
            </a:r>
          </a:p>
          <a:p>
            <a:r>
              <a:rPr lang="en-US" dirty="0" err="1"/>
              <a:t>robotStartMode</a:t>
            </a:r>
            <a:r>
              <a:rPr lang="en-US" dirty="0"/>
              <a:t> in Robot.java and </a:t>
            </a:r>
            <a:r>
              <a:rPr lang="en-US" dirty="0" err="1"/>
              <a:t>startMode</a:t>
            </a:r>
            <a:r>
              <a:rPr lang="en-US" dirty="0"/>
              <a:t> in FrcDisabled.java is called to enter Disabled mode.</a:t>
            </a:r>
          </a:p>
          <a:p>
            <a:r>
              <a:rPr lang="en-US" dirty="0"/>
              <a:t>While in Disabled mode, </a:t>
            </a:r>
            <a:r>
              <a:rPr lang="en-US" dirty="0" err="1"/>
              <a:t>runContinuous</a:t>
            </a:r>
            <a:r>
              <a:rPr lang="en-US" dirty="0"/>
              <a:t> in FrcDisabled.java is called continuous in a loop and </a:t>
            </a:r>
            <a:r>
              <a:rPr lang="en-US" dirty="0" err="1"/>
              <a:t>runPeriodic</a:t>
            </a:r>
            <a:r>
              <a:rPr lang="en-US" dirty="0"/>
              <a:t> in FrcDisabled.java is called approximate every 20 msec.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CDD8CB-16E5-4191-BFF0-DFE72A34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73" y="2231472"/>
            <a:ext cx="31432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0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C5B5-7B45-49BE-9B2A-F3C2DD1A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63506" cy="706964"/>
          </a:xfrm>
        </p:spPr>
        <p:txBody>
          <a:bodyPr/>
          <a:lstStyle/>
          <a:p>
            <a:r>
              <a:rPr lang="en-US" dirty="0"/>
              <a:t>Advanced Robotics Programming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8299F-ABEC-4F92-BBD0-C3C29941F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002404" cy="3416300"/>
          </a:xfrm>
        </p:spPr>
        <p:txBody>
          <a:bodyPr/>
          <a:lstStyle/>
          <a:p>
            <a:r>
              <a:rPr lang="en-US" dirty="0"/>
              <a:t>TRC 492 is using Java as the programming language for both FTC and FRC.</a:t>
            </a:r>
          </a:p>
          <a:p>
            <a:r>
              <a:rPr lang="en-US" dirty="0"/>
              <a:t>We developed an extensive Java Robotics Framework shared between FTC and FRC.</a:t>
            </a:r>
          </a:p>
          <a:p>
            <a:r>
              <a:rPr lang="en-US" dirty="0"/>
              <a:t>This class focuses on learning how to use this framework.</a:t>
            </a:r>
          </a:p>
          <a:p>
            <a:r>
              <a:rPr lang="en-US" dirty="0"/>
              <a:t>Class material is based on FRC robots but the TRC library lessons should still be applicable to FTC.</a:t>
            </a:r>
          </a:p>
          <a:p>
            <a:r>
              <a:rPr lang="en-US" dirty="0"/>
              <a:t>What this class doesn’t cover: We don’t teach Java language here. We assume you are proficient in writing Java code. If you need to learn Java, you need the Beginner Class or there are many on-line resources learning Java.</a:t>
            </a:r>
          </a:p>
        </p:txBody>
      </p:sp>
    </p:spTree>
    <p:extLst>
      <p:ext uri="{BB962C8B-B14F-4D97-AF65-F5344CB8AC3E}">
        <p14:creationId xmlns:p14="http://schemas.microsoft.com/office/powerpoint/2010/main" val="418962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14CD-779C-46B7-9E74-EFF884BE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3C6F-2551-4727-9E6B-5E443D87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499"/>
            <a:ext cx="10505744" cy="3587576"/>
          </a:xfrm>
        </p:spPr>
        <p:txBody>
          <a:bodyPr>
            <a:normAutofit/>
          </a:bodyPr>
          <a:lstStyle/>
          <a:p>
            <a:r>
              <a:rPr lang="en-US" dirty="0"/>
              <a:t>In this lesson, we will learn about the Titan Robotics Framework:</a:t>
            </a:r>
          </a:p>
          <a:p>
            <a:pPr lvl="1"/>
            <a:r>
              <a:rPr lang="en-US" dirty="0"/>
              <a:t>Software Installation</a:t>
            </a:r>
          </a:p>
          <a:p>
            <a:pPr lvl="1"/>
            <a:r>
              <a:rPr lang="en-US" dirty="0"/>
              <a:t>FRC Robot Modes</a:t>
            </a:r>
          </a:p>
          <a:p>
            <a:pPr lvl="1"/>
            <a:r>
              <a:rPr lang="en-US" dirty="0"/>
              <a:t>FRC Template Project</a:t>
            </a:r>
          </a:p>
          <a:p>
            <a:pPr lvl="1"/>
            <a:r>
              <a:rPr lang="en-US" dirty="0"/>
              <a:t>Robot Code Organization</a:t>
            </a:r>
          </a:p>
          <a:p>
            <a:pPr lvl="1"/>
            <a:r>
              <a:rPr lang="en-US" dirty="0"/>
              <a:t>TRC Library Organization</a:t>
            </a:r>
          </a:p>
        </p:txBody>
      </p:sp>
    </p:spTree>
    <p:extLst>
      <p:ext uri="{BB962C8B-B14F-4D97-AF65-F5344CB8AC3E}">
        <p14:creationId xmlns:p14="http://schemas.microsoft.com/office/powerpoint/2010/main" val="106114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B182-5CE6-4406-A7ED-A0CE7F9F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41CC-612C-4366-969E-17512313E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6" y="2247900"/>
            <a:ext cx="11239500" cy="4400550"/>
          </a:xfrm>
        </p:spPr>
        <p:txBody>
          <a:bodyPr>
            <a:normAutofit fontScale="92500" lnSpcReduction="1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GitHub: That's where all our code repositories are stored. If you don't already have a GitHub account, register for one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here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 Our code repositories can be found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here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 Desktop app: GUI application to manage GitHub repositories (download and install from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here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Install WPI Lib: Download zip file from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5"/>
              </a:rPr>
              <a:t>here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Unzip the downloaded zip file and double click the installer to install WPI Lib. Windows will pop up a warning advising you not to run it. Click "More info" and "Run Anyway" to install the software. Installing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WPILib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will also install Visual Studio Code, an IDE (Integrated Development Environment), and JDK (Java Development Kit) for you.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Install 3rd Party Libraries: This is done inside Visual Studio Code. The instructions can be found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6"/>
              </a:rPr>
              <a:t>here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There are many 3rd party libraries. We don't need all of them. The must haves are listed below. If we need more, we can install them later.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CTRE Phoenix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Toolsuite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for Talon motor controllers.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Kauai Labs - for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NavX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IMU.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 Robotics SPARKMAX - for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SparkMax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motor controllers.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Finally, it is highly recommended you read the document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7"/>
              </a:rPr>
              <a:t>here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to familiarize yourself with how FRC software works. The software installation steps above is essentially a quick summary from reading this doc.</a:t>
            </a:r>
          </a:p>
        </p:txBody>
      </p:sp>
    </p:spTree>
    <p:extLst>
      <p:ext uri="{BB962C8B-B14F-4D97-AF65-F5344CB8AC3E}">
        <p14:creationId xmlns:p14="http://schemas.microsoft.com/office/powerpoint/2010/main" val="418735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3726-82EA-44D8-9F6B-80803BFD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FRC Robot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E675-6C5D-4E7B-B733-85FC86FD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5" y="2332139"/>
            <a:ext cx="11400638" cy="4093828"/>
          </a:xfrm>
        </p:spPr>
        <p:txBody>
          <a:bodyPr>
            <a:normAutofit/>
          </a:bodyPr>
          <a:lstStyle/>
          <a:p>
            <a:r>
              <a:rPr lang="en-US" dirty="0"/>
              <a:t>The robot can be in one of the four modes:</a:t>
            </a:r>
          </a:p>
          <a:p>
            <a:pPr lvl="1"/>
            <a:r>
              <a:rPr lang="en-US" dirty="0"/>
              <a:t>Disabled mode – the robot is ON but not operational, generally safe to work on the robot.</a:t>
            </a:r>
          </a:p>
          <a:p>
            <a:pPr lvl="1"/>
            <a:r>
              <a:rPr lang="en-US" dirty="0"/>
              <a:t>Autonomous mode – the robot is totally controlled by sensors and code without any human control.</a:t>
            </a:r>
          </a:p>
          <a:p>
            <a:pPr lvl="1"/>
            <a:r>
              <a:rPr lang="en-US" dirty="0" err="1"/>
              <a:t>TeleOp</a:t>
            </a:r>
            <a:r>
              <a:rPr lang="en-US" dirty="0"/>
              <a:t> mode – the robot is controlled by human players.</a:t>
            </a:r>
          </a:p>
          <a:p>
            <a:pPr lvl="1"/>
            <a:r>
              <a:rPr lang="en-US" dirty="0"/>
              <a:t>Test mode – diagnostic, test or tuning code are generally run in this mode.</a:t>
            </a:r>
          </a:p>
          <a:p>
            <a:r>
              <a:rPr lang="en-US" dirty="0"/>
              <a:t>FRC match consists of two periods:</a:t>
            </a:r>
          </a:p>
          <a:p>
            <a:pPr lvl="1"/>
            <a:r>
              <a:rPr lang="en-US" dirty="0"/>
              <a:t>15 seconds Autonomous period</a:t>
            </a:r>
          </a:p>
          <a:p>
            <a:pPr lvl="1"/>
            <a:r>
              <a:rPr lang="en-US" dirty="0"/>
              <a:t>2 minutes 15 seconds </a:t>
            </a:r>
            <a:r>
              <a:rPr lang="en-US" dirty="0" err="1"/>
              <a:t>TeleOp</a:t>
            </a:r>
            <a:r>
              <a:rPr lang="en-US" dirty="0"/>
              <a:t> period</a:t>
            </a:r>
          </a:p>
          <a:p>
            <a:r>
              <a:rPr lang="en-US" dirty="0"/>
              <a:t>During an FRC match, the robot starts in Disabled mode and transitions between different modes.</a:t>
            </a:r>
            <a:br>
              <a:rPr lang="en-US" dirty="0"/>
            </a:br>
            <a:r>
              <a:rPr lang="en-US" dirty="0"/>
              <a:t>Disabled -&gt; Autonomous -&gt; Disabled -&gt; </a:t>
            </a:r>
            <a:r>
              <a:rPr lang="en-US" dirty="0" err="1"/>
              <a:t>TeleOp</a:t>
            </a:r>
            <a:r>
              <a:rPr lang="en-US" dirty="0"/>
              <a:t> -&gt; Disabled</a:t>
            </a:r>
          </a:p>
        </p:txBody>
      </p:sp>
    </p:spTree>
    <p:extLst>
      <p:ext uri="{BB962C8B-B14F-4D97-AF65-F5344CB8AC3E}">
        <p14:creationId xmlns:p14="http://schemas.microsoft.com/office/powerpoint/2010/main" val="207167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7578-990A-443D-A672-A7341ED8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FRC Template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D300-0CEB-4F56-A56F-F3760EBE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45017" cy="3416300"/>
          </a:xfrm>
        </p:spPr>
        <p:txBody>
          <a:bodyPr/>
          <a:lstStyle/>
          <a:p>
            <a:r>
              <a:rPr lang="en-US" dirty="0"/>
              <a:t>TRC provides an </a:t>
            </a:r>
            <a:r>
              <a:rPr lang="en-US" dirty="0" err="1"/>
              <a:t>FRCTemplate</a:t>
            </a:r>
            <a:r>
              <a:rPr lang="en-US" dirty="0"/>
              <a:t> project on GitHub.</a:t>
            </a:r>
            <a:br>
              <a:rPr lang="en-US" dirty="0"/>
            </a:br>
            <a:r>
              <a:rPr lang="en-US" dirty="0">
                <a:hlinkClick r:id="rId2"/>
              </a:rPr>
              <a:t>https://github.com/trc492/FrcTemplate</a:t>
            </a:r>
            <a:endParaRPr lang="en-US" dirty="0"/>
          </a:p>
          <a:p>
            <a:r>
              <a:rPr lang="en-US" dirty="0"/>
              <a:t>The java template code is located in the folder </a:t>
            </a:r>
            <a:r>
              <a:rPr lang="en-US" dirty="0" err="1"/>
              <a:t>src</a:t>
            </a:r>
            <a:r>
              <a:rPr lang="en-US" dirty="0"/>
              <a:t>/main/java, within which contains several java packages:</a:t>
            </a:r>
          </a:p>
          <a:p>
            <a:pPr lvl="1"/>
            <a:r>
              <a:rPr lang="en-US" dirty="0"/>
              <a:t>common – contains commonly used command modules</a:t>
            </a:r>
          </a:p>
          <a:p>
            <a:pPr lvl="1"/>
            <a:r>
              <a:rPr lang="en-US" dirty="0"/>
              <a:t>team492 – contains the main competition code</a:t>
            </a:r>
          </a:p>
          <a:p>
            <a:pPr lvl="1"/>
            <a:r>
              <a:rPr lang="en-US" dirty="0" err="1"/>
              <a:t>frclib</a:t>
            </a:r>
            <a:r>
              <a:rPr lang="en-US" dirty="0"/>
              <a:t> – contains FRC specific code of the library</a:t>
            </a:r>
          </a:p>
          <a:p>
            <a:pPr lvl="1"/>
            <a:r>
              <a:rPr lang="en-US" dirty="0" err="1"/>
              <a:t>hallib</a:t>
            </a:r>
            <a:r>
              <a:rPr lang="en-US" dirty="0"/>
              <a:t> – contains Hardware Abstraction Layer of the library</a:t>
            </a:r>
          </a:p>
          <a:p>
            <a:pPr lvl="1"/>
            <a:r>
              <a:rPr lang="en-US" dirty="0" err="1"/>
              <a:t>trclib</a:t>
            </a:r>
            <a:r>
              <a:rPr lang="en-US" dirty="0"/>
              <a:t> – contains platform agnostic code of the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4EB8-FF93-4FED-87D9-D1BDD592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Code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4EDDC-9452-4052-A720-A2507DE0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62463" cy="3416300"/>
          </a:xfrm>
        </p:spPr>
        <p:txBody>
          <a:bodyPr/>
          <a:lstStyle/>
          <a:p>
            <a:r>
              <a:rPr lang="en-US" dirty="0"/>
              <a:t>In the team492 package, the provided code template files are:</a:t>
            </a:r>
          </a:p>
          <a:p>
            <a:pPr lvl="1"/>
            <a:r>
              <a:rPr lang="en-US" dirty="0"/>
              <a:t>Main.java – Entry point to the robot code and is provided by FIRST (do not modify)</a:t>
            </a:r>
          </a:p>
          <a:p>
            <a:pPr lvl="1"/>
            <a:r>
              <a:rPr lang="en-US" dirty="0"/>
              <a:t>Robot.java – Extending </a:t>
            </a:r>
            <a:r>
              <a:rPr lang="en-US" dirty="0" err="1"/>
              <a:t>FrcRobotBase</a:t>
            </a:r>
            <a:r>
              <a:rPr lang="en-US" dirty="0"/>
              <a:t> which extends </a:t>
            </a:r>
            <a:r>
              <a:rPr lang="en-US" dirty="0" err="1"/>
              <a:t>RobotBase</a:t>
            </a:r>
            <a:r>
              <a:rPr lang="en-US" dirty="0"/>
              <a:t> provided by </a:t>
            </a:r>
            <a:r>
              <a:rPr lang="en-US" dirty="0" err="1"/>
              <a:t>WPILib</a:t>
            </a:r>
            <a:endParaRPr lang="en-US" dirty="0"/>
          </a:p>
          <a:p>
            <a:pPr lvl="1"/>
            <a:r>
              <a:rPr lang="en-US" dirty="0"/>
              <a:t>FrcDisabled.java – Implementing </a:t>
            </a:r>
            <a:r>
              <a:rPr lang="en-US" dirty="0" err="1"/>
              <a:t>TrcRobot.RobotMode</a:t>
            </a:r>
            <a:r>
              <a:rPr lang="en-US" dirty="0"/>
              <a:t> which contains code run in Disabled mode</a:t>
            </a:r>
          </a:p>
          <a:p>
            <a:pPr lvl="1"/>
            <a:r>
              <a:rPr lang="en-US" dirty="0"/>
              <a:t>FrcAuto.java – Implementing </a:t>
            </a:r>
            <a:r>
              <a:rPr lang="en-US" dirty="0" err="1"/>
              <a:t>TrcRobot.RobotMode</a:t>
            </a:r>
            <a:r>
              <a:rPr lang="en-US" dirty="0"/>
              <a:t> which contains code run in Autonomous mode</a:t>
            </a:r>
          </a:p>
          <a:p>
            <a:pPr lvl="1"/>
            <a:r>
              <a:rPr lang="en-US" dirty="0"/>
              <a:t>FrcTeleOp.java – Implementing </a:t>
            </a:r>
            <a:r>
              <a:rPr lang="en-US" dirty="0" err="1"/>
              <a:t>TrcRobot.RobotMode</a:t>
            </a:r>
            <a:r>
              <a:rPr lang="en-US" dirty="0"/>
              <a:t> which contains code run in </a:t>
            </a:r>
            <a:r>
              <a:rPr lang="en-US" dirty="0" err="1"/>
              <a:t>TeleOp</a:t>
            </a:r>
            <a:r>
              <a:rPr lang="en-US" dirty="0"/>
              <a:t> mode</a:t>
            </a:r>
          </a:p>
          <a:p>
            <a:pPr lvl="1"/>
            <a:r>
              <a:rPr lang="en-US" dirty="0"/>
              <a:t>FrcTest.java – Implementing </a:t>
            </a:r>
            <a:r>
              <a:rPr lang="en-US" dirty="0" err="1"/>
              <a:t>TrcRobot.RobotMode</a:t>
            </a:r>
            <a:r>
              <a:rPr lang="en-US" dirty="0"/>
              <a:t> which contains code run in Test mode</a:t>
            </a:r>
          </a:p>
        </p:txBody>
      </p:sp>
    </p:spTree>
    <p:extLst>
      <p:ext uri="{BB962C8B-B14F-4D97-AF65-F5344CB8AC3E}">
        <p14:creationId xmlns:p14="http://schemas.microsoft.com/office/powerpoint/2010/main" val="261959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0677-7E86-40C4-83EE-D4BA316A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783C-0FC9-4170-BAB3-6C4C1C436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point to our robot code.</a:t>
            </a:r>
          </a:p>
          <a:p>
            <a:r>
              <a:rPr lang="en-US" dirty="0"/>
              <a:t>Extending </a:t>
            </a:r>
            <a:r>
              <a:rPr lang="en-US" dirty="0" err="1"/>
              <a:t>FrcRobotBase</a:t>
            </a:r>
            <a:r>
              <a:rPr lang="en-US" dirty="0"/>
              <a:t> means it must implement the required abstract methods:</a:t>
            </a:r>
          </a:p>
          <a:p>
            <a:pPr lvl="1"/>
            <a:r>
              <a:rPr lang="en-US" dirty="0" err="1"/>
              <a:t>robotInit</a:t>
            </a:r>
            <a:r>
              <a:rPr lang="en-US" dirty="0"/>
              <a:t> – is called once when the robot code is loaded and contains code to create and initialize robot components and subsystems.</a:t>
            </a:r>
          </a:p>
          <a:p>
            <a:pPr lvl="1"/>
            <a:r>
              <a:rPr lang="en-US" dirty="0" err="1"/>
              <a:t>robotStartMode</a:t>
            </a:r>
            <a:r>
              <a:rPr lang="en-US" dirty="0"/>
              <a:t> – is called during mode transition to a new mode and contains code to do appropriate robot initialization before starting the new mode.</a:t>
            </a:r>
          </a:p>
          <a:p>
            <a:pPr lvl="1"/>
            <a:r>
              <a:rPr lang="en-US" dirty="0" err="1"/>
              <a:t>robotStopMode</a:t>
            </a:r>
            <a:r>
              <a:rPr lang="en-US" dirty="0"/>
              <a:t> – is called during mode transition out of a previous mode and contains code to do appropriate robot cleanup before exiting the previous mode.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1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66ED-C195-4B59-A493-6502CB66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279240" cy="706964"/>
          </a:xfrm>
        </p:spPr>
        <p:txBody>
          <a:bodyPr/>
          <a:lstStyle/>
          <a:p>
            <a:r>
              <a:rPr lang="en-US" dirty="0" err="1"/>
              <a:t>FrcDisabled</a:t>
            </a:r>
            <a:r>
              <a:rPr lang="en-US" dirty="0"/>
              <a:t>, </a:t>
            </a:r>
            <a:r>
              <a:rPr lang="en-US" dirty="0" err="1"/>
              <a:t>FrcAuto</a:t>
            </a:r>
            <a:r>
              <a:rPr lang="en-US" dirty="0"/>
              <a:t>, </a:t>
            </a:r>
            <a:r>
              <a:rPr lang="en-US" dirty="0" err="1"/>
              <a:t>FrcTeleOp</a:t>
            </a:r>
            <a:r>
              <a:rPr lang="en-US" dirty="0"/>
              <a:t> and </a:t>
            </a:r>
            <a:r>
              <a:rPr lang="en-US" dirty="0" err="1"/>
              <a:t>FrcTest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AA1A-C25C-4AB8-91CC-7BD26002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05743" cy="3416300"/>
          </a:xfrm>
        </p:spPr>
        <p:txBody>
          <a:bodyPr/>
          <a:lstStyle/>
          <a:p>
            <a:r>
              <a:rPr lang="en-US" dirty="0"/>
              <a:t>All these modules implement </a:t>
            </a:r>
            <a:r>
              <a:rPr lang="en-US" dirty="0" err="1"/>
              <a:t>TrcRobot.RobotMode</a:t>
            </a:r>
            <a:r>
              <a:rPr lang="en-US" dirty="0"/>
              <a:t> which means it must implement the following methods:</a:t>
            </a:r>
          </a:p>
          <a:p>
            <a:pPr lvl="1"/>
            <a:r>
              <a:rPr lang="en-US" dirty="0" err="1"/>
              <a:t>startMode</a:t>
            </a:r>
            <a:r>
              <a:rPr lang="en-US" dirty="0"/>
              <a:t> – is called before starting the corresponding robot mode and contains code to initialize/enable components necessary for the robot mode.</a:t>
            </a:r>
          </a:p>
          <a:p>
            <a:pPr lvl="1"/>
            <a:r>
              <a:rPr lang="en-US" dirty="0" err="1"/>
              <a:t>stopMode</a:t>
            </a:r>
            <a:r>
              <a:rPr lang="en-US" dirty="0"/>
              <a:t> – is called before exiting the corresponding robot mode and contains code to cleanup/disable components necessary for the robot mode.</a:t>
            </a:r>
          </a:p>
          <a:p>
            <a:pPr lvl="1"/>
            <a:r>
              <a:rPr lang="en-US" dirty="0" err="1"/>
              <a:t>runPeriodic</a:t>
            </a:r>
            <a:r>
              <a:rPr lang="en-US" dirty="0"/>
              <a:t> – is called periodically during the robot mode at an interval of approx. 20 msec and contains code to perform low frequency tasks such as reading human input or displaying status.</a:t>
            </a:r>
          </a:p>
          <a:p>
            <a:pPr lvl="1"/>
            <a:r>
              <a:rPr lang="en-US" dirty="0" err="1"/>
              <a:t>runContinuous</a:t>
            </a:r>
            <a:r>
              <a:rPr lang="en-US" dirty="0"/>
              <a:t> – is called repeatedly and continuously during the robot mode and contains code to perform high frequency tasks such as PID controlled drive or autonomous state machines.</a:t>
            </a:r>
          </a:p>
        </p:txBody>
      </p:sp>
    </p:spTree>
    <p:extLst>
      <p:ext uri="{BB962C8B-B14F-4D97-AF65-F5344CB8AC3E}">
        <p14:creationId xmlns:p14="http://schemas.microsoft.com/office/powerpoint/2010/main" val="254450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4188</TotalTime>
  <Words>1309</Words>
  <Application>Microsoft Office PowerPoint</Application>
  <PresentationFormat>Widescreen</PresentationFormat>
  <Paragraphs>85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Advanced Robotics Programming Class Lesson 1: Introduction to Titan Robotics Framework</vt:lpstr>
      <vt:lpstr>Advanced Robotics Programming Class </vt:lpstr>
      <vt:lpstr>Agenda</vt:lpstr>
      <vt:lpstr>Software Installation</vt:lpstr>
      <vt:lpstr>FRC Robot Modes</vt:lpstr>
      <vt:lpstr>FRC Template Project</vt:lpstr>
      <vt:lpstr>Robot Code Organization</vt:lpstr>
      <vt:lpstr>Robot.java</vt:lpstr>
      <vt:lpstr>FrcDisabled, FrcAuto, FrcTeleOp and FrcTest</vt:lpstr>
      <vt:lpstr>Robot Code Execution 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 Programming Class</dc:title>
  <dc:creator>Michael Tsang</dc:creator>
  <cp:lastModifiedBy>Michael Tsang</cp:lastModifiedBy>
  <cp:revision>28</cp:revision>
  <dcterms:created xsi:type="dcterms:W3CDTF">2020-11-05T21:27:31Z</dcterms:created>
  <dcterms:modified xsi:type="dcterms:W3CDTF">2020-11-13T01:24:51Z</dcterms:modified>
</cp:coreProperties>
</file>