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6" r:id="rId2"/>
    <p:sldId id="274" r:id="rId3"/>
    <p:sldId id="276" r:id="rId4"/>
    <p:sldId id="277" r:id="rId5"/>
    <p:sldId id="278" r:id="rId6"/>
    <p:sldId id="279" r:id="rId7"/>
    <p:sldId id="280" r:id="rId8"/>
    <p:sldId id="281" r:id="rId9"/>
    <p:sldId id="282" r:id="rId10"/>
    <p:sldId id="291" r:id="rId11"/>
    <p:sldId id="292" r:id="rId12"/>
    <p:sldId id="284" r:id="rId13"/>
    <p:sldId id="283" r:id="rId14"/>
    <p:sldId id="285" r:id="rId15"/>
    <p:sldId id="286" r:id="rId16"/>
    <p:sldId id="287" r:id="rId17"/>
    <p:sldId id="288" r:id="rId18"/>
    <p:sldId id="289"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4" d="100"/>
          <a:sy n="114" d="100"/>
        </p:scale>
        <p:origin x="4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1918-257A-44E8-AF2F-44F37F53F719}"/>
              </a:ext>
            </a:extLst>
          </p:cNvPr>
          <p:cNvSpPr>
            <a:spLocks noGrp="1"/>
          </p:cNvSpPr>
          <p:nvPr>
            <p:ph type="title"/>
          </p:nvPr>
        </p:nvSpPr>
        <p:spPr/>
        <p:txBody>
          <a:bodyPr/>
          <a:lstStyle/>
          <a:p>
            <a:r>
              <a:rPr lang="en-US" dirty="0"/>
              <a:t>Digital Trigger</a:t>
            </a:r>
          </a:p>
        </p:txBody>
      </p:sp>
      <p:sp>
        <p:nvSpPr>
          <p:cNvPr id="3" name="Content Placeholder 2">
            <a:extLst>
              <a:ext uri="{FF2B5EF4-FFF2-40B4-BE49-F238E27FC236}">
                <a16:creationId xmlns:a16="http://schemas.microsoft.com/office/drawing/2014/main" id="{8EAA5176-EAB4-4197-BD4C-37A1DDAE28CF}"/>
              </a:ext>
            </a:extLst>
          </p:cNvPr>
          <p:cNvSpPr>
            <a:spLocks noGrp="1"/>
          </p:cNvSpPr>
          <p:nvPr>
            <p:ph idx="1"/>
          </p:nvPr>
        </p:nvSpPr>
        <p:spPr>
          <a:xfrm>
            <a:off x="528505" y="2256639"/>
            <a:ext cx="11115413" cy="4521665"/>
          </a:xfrm>
        </p:spPr>
        <p:txBody>
          <a:bodyPr>
            <a:normAutofit/>
          </a:bodyPr>
          <a:lstStyle/>
          <a:p>
            <a:r>
              <a:rPr lang="en-US" dirty="0"/>
              <a:t>In autonomous or auto-assist code, it is sometimes desirable to act on the change in the hardware state of a digital sensor such as a limit switch. This can be achieved by using the </a:t>
            </a:r>
            <a:r>
              <a:rPr lang="en-US" dirty="0" err="1"/>
              <a:t>TrcDigitalInputTrigger</a:t>
            </a:r>
            <a:r>
              <a:rPr lang="en-US" dirty="0"/>
              <a:t> class.</a:t>
            </a:r>
          </a:p>
          <a:p>
            <a:r>
              <a:rPr lang="en-US" dirty="0" err="1"/>
              <a:t>TrcDigitalInputTrigger</a:t>
            </a:r>
            <a:r>
              <a:rPr lang="en-US" dirty="0"/>
              <a:t> Constructor: instance name, digital input sensor, event handler, trigger mode.</a:t>
            </a:r>
          </a:p>
          <a:p>
            <a:r>
              <a:rPr lang="en-US" dirty="0"/>
              <a:t>Three trigger modes: trigger on active, trigger on inactive and trigger on both.</a:t>
            </a:r>
          </a:p>
          <a:p>
            <a:r>
              <a:rPr lang="en-US" dirty="0"/>
              <a:t>Trigger event handler: void </a:t>
            </a:r>
            <a:r>
              <a:rPr lang="en-US" dirty="0" err="1"/>
              <a:t>triggerEvent</a:t>
            </a:r>
            <a:r>
              <a:rPr lang="en-US" dirty="0"/>
              <a:t>(</a:t>
            </a:r>
            <a:r>
              <a:rPr lang="en-US" dirty="0" err="1"/>
              <a:t>boolean</a:t>
            </a:r>
            <a:r>
              <a:rPr lang="en-US" dirty="0"/>
              <a:t> active);</a:t>
            </a:r>
          </a:p>
          <a:p>
            <a:r>
              <a:rPr lang="en-US" dirty="0"/>
              <a:t>Methods:</a:t>
            </a:r>
          </a:p>
          <a:p>
            <a:pPr lvl="1"/>
            <a:r>
              <a:rPr lang="en-US" dirty="0" err="1"/>
              <a:t>setEnabled</a:t>
            </a:r>
            <a:r>
              <a:rPr lang="en-US" dirty="0"/>
              <a:t> – enable or disable the monitoring of the digital input sensor state.</a:t>
            </a:r>
          </a:p>
          <a:p>
            <a:pPr lvl="1"/>
            <a:r>
              <a:rPr lang="en-US" dirty="0" err="1"/>
              <a:t>isTriggered</a:t>
            </a:r>
            <a:r>
              <a:rPr lang="en-US" dirty="0"/>
              <a:t> – check if a trigger condition has happened.</a:t>
            </a:r>
          </a:p>
        </p:txBody>
      </p:sp>
    </p:spTree>
    <p:extLst>
      <p:ext uri="{BB962C8B-B14F-4D97-AF65-F5344CB8AC3E}">
        <p14:creationId xmlns:p14="http://schemas.microsoft.com/office/powerpoint/2010/main" val="36776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B167-8373-41C6-938B-D6DD5E3B0B4A}"/>
              </a:ext>
            </a:extLst>
          </p:cNvPr>
          <p:cNvSpPr>
            <a:spLocks noGrp="1"/>
          </p:cNvSpPr>
          <p:nvPr>
            <p:ph type="title"/>
          </p:nvPr>
        </p:nvSpPr>
        <p:spPr/>
        <p:txBody>
          <a:bodyPr/>
          <a:lstStyle/>
          <a:p>
            <a:r>
              <a:rPr lang="en-US" dirty="0"/>
              <a:t>Analog Trigger</a:t>
            </a:r>
          </a:p>
        </p:txBody>
      </p:sp>
      <p:sp>
        <p:nvSpPr>
          <p:cNvPr id="3" name="Content Placeholder 2">
            <a:extLst>
              <a:ext uri="{FF2B5EF4-FFF2-40B4-BE49-F238E27FC236}">
                <a16:creationId xmlns:a16="http://schemas.microsoft.com/office/drawing/2014/main" id="{BCF7EF20-A98F-4C60-940D-923B348888AE}"/>
              </a:ext>
            </a:extLst>
          </p:cNvPr>
          <p:cNvSpPr>
            <a:spLocks noGrp="1"/>
          </p:cNvSpPr>
          <p:nvPr>
            <p:ph idx="1"/>
          </p:nvPr>
        </p:nvSpPr>
        <p:spPr>
          <a:xfrm>
            <a:off x="562062" y="2273417"/>
            <a:ext cx="11090246" cy="4521666"/>
          </a:xfrm>
        </p:spPr>
        <p:txBody>
          <a:bodyPr>
            <a:normAutofit fontScale="85000" lnSpcReduction="20000"/>
          </a:bodyPr>
          <a:lstStyle/>
          <a:p>
            <a:r>
              <a:rPr lang="en-US" dirty="0"/>
              <a:t>In autonomous or auto-assist code, it is sometimes desirable to monitor an analog sensor for a value that crosses some thresholds such as distance sensor or even motor current sensor. This can be achieved by using the </a:t>
            </a:r>
            <a:r>
              <a:rPr lang="en-US" dirty="0" err="1"/>
              <a:t>TrcAnalogSensorTrigger</a:t>
            </a:r>
            <a:r>
              <a:rPr lang="en-US" dirty="0"/>
              <a:t> class.</a:t>
            </a:r>
          </a:p>
          <a:p>
            <a:r>
              <a:rPr lang="en-US" dirty="0" err="1"/>
              <a:t>TrcAnalogSensorTrigger</a:t>
            </a:r>
            <a:r>
              <a:rPr lang="en-US" dirty="0"/>
              <a:t> Constructor: instance name, analog sensor, sensor axis and data type, an array of thresholds or trigger points, event handler, trigger array type.</a:t>
            </a:r>
          </a:p>
          <a:p>
            <a:r>
              <a:rPr lang="en-US" dirty="0"/>
              <a:t>Trigger event handler: void </a:t>
            </a:r>
            <a:r>
              <a:rPr lang="en-US" dirty="0" err="1"/>
              <a:t>triggerEvent</a:t>
            </a:r>
            <a:r>
              <a:rPr lang="en-US" dirty="0"/>
              <a:t>(int </a:t>
            </a:r>
            <a:r>
              <a:rPr lang="en-US" dirty="0" err="1"/>
              <a:t>currZone</a:t>
            </a:r>
            <a:r>
              <a:rPr lang="en-US" dirty="0"/>
              <a:t>, int </a:t>
            </a:r>
            <a:r>
              <a:rPr lang="en-US" dirty="0" err="1"/>
              <a:t>prevZone</a:t>
            </a:r>
            <a:r>
              <a:rPr lang="en-US" dirty="0"/>
              <a:t>, double </a:t>
            </a:r>
            <a:r>
              <a:rPr lang="en-US" dirty="0" err="1"/>
              <a:t>zoneValue</a:t>
            </a:r>
            <a:r>
              <a:rPr lang="en-US" dirty="0"/>
              <a:t>);</a:t>
            </a:r>
          </a:p>
          <a:p>
            <a:endParaRPr lang="en-US" dirty="0"/>
          </a:p>
          <a:p>
            <a:endParaRPr lang="en-US" dirty="0"/>
          </a:p>
          <a:p>
            <a:pPr marL="0" indent="0">
              <a:buNone/>
            </a:pPr>
            <a:endParaRPr lang="en-US" dirty="0"/>
          </a:p>
          <a:p>
            <a:r>
              <a:rPr lang="en-US" dirty="0"/>
              <a:t>Methods:</a:t>
            </a:r>
          </a:p>
          <a:p>
            <a:pPr lvl="1"/>
            <a:r>
              <a:rPr lang="en-US" dirty="0" err="1"/>
              <a:t>setTriggerPoints</a:t>
            </a:r>
            <a:r>
              <a:rPr lang="en-US" dirty="0"/>
              <a:t> – set a new trigger point array.</a:t>
            </a:r>
          </a:p>
          <a:p>
            <a:pPr lvl="1"/>
            <a:r>
              <a:rPr lang="en-US" dirty="0" err="1"/>
              <a:t>setThresholds</a:t>
            </a:r>
            <a:r>
              <a:rPr lang="en-US" dirty="0"/>
              <a:t> – set a new threshold array.</a:t>
            </a:r>
          </a:p>
          <a:p>
            <a:pPr lvl="1"/>
            <a:r>
              <a:rPr lang="en-US" dirty="0" err="1"/>
              <a:t>setEnabled</a:t>
            </a:r>
            <a:r>
              <a:rPr lang="en-US" dirty="0"/>
              <a:t> - enable or disable the monitoring of the analog sensor value.</a:t>
            </a:r>
          </a:p>
          <a:p>
            <a:pPr lvl="1"/>
            <a:r>
              <a:rPr lang="en-US" dirty="0" err="1"/>
              <a:t>isEnabled</a:t>
            </a:r>
            <a:r>
              <a:rPr lang="en-US" dirty="0"/>
              <a:t> – check if the analog trigger monitoring is enabled.</a:t>
            </a:r>
          </a:p>
          <a:p>
            <a:pPr lvl="1"/>
            <a:r>
              <a:rPr lang="en-US" dirty="0" err="1"/>
              <a:t>getZone</a:t>
            </a:r>
            <a:r>
              <a:rPr lang="en-US" dirty="0"/>
              <a:t> – get the analog zone we were last in.</a:t>
            </a:r>
          </a:p>
          <a:p>
            <a:pPr lvl="1"/>
            <a:r>
              <a:rPr lang="en-US" dirty="0" err="1"/>
              <a:t>getValue</a:t>
            </a:r>
            <a:r>
              <a:rPr lang="en-US" dirty="0"/>
              <a:t> – get the analog sensor value we have last seen.</a:t>
            </a:r>
          </a:p>
        </p:txBody>
      </p:sp>
      <p:pic>
        <p:nvPicPr>
          <p:cNvPr id="7" name="Picture 6">
            <a:extLst>
              <a:ext uri="{FF2B5EF4-FFF2-40B4-BE49-F238E27FC236}">
                <a16:creationId xmlns:a16="http://schemas.microsoft.com/office/drawing/2014/main" id="{8DB05A71-BC00-4387-9DFD-B4C1819BE05A}"/>
              </a:ext>
            </a:extLst>
          </p:cNvPr>
          <p:cNvPicPr>
            <a:picLocks noChangeAspect="1"/>
          </p:cNvPicPr>
          <p:nvPr/>
        </p:nvPicPr>
        <p:blipFill>
          <a:blip r:embed="rId2"/>
          <a:stretch>
            <a:fillRect/>
          </a:stretch>
        </p:blipFill>
        <p:spPr>
          <a:xfrm>
            <a:off x="931790" y="3714094"/>
            <a:ext cx="7258050" cy="1057275"/>
          </a:xfrm>
          <a:prstGeom prst="rect">
            <a:avLst/>
          </a:prstGeom>
        </p:spPr>
      </p:pic>
    </p:spTree>
    <p:extLst>
      <p:ext uri="{BB962C8B-B14F-4D97-AF65-F5344CB8AC3E}">
        <p14:creationId xmlns:p14="http://schemas.microsoft.com/office/powerpoint/2010/main" val="9456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Exercise: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a given direction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2"/>
            <a:ext cx="10695963" cy="3926048"/>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 using pneumatics.</a:t>
            </a:r>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t>START_TASK – runs in the main robot thread before a robot mode starts.</a:t>
            </a:r>
          </a:p>
          <a:p>
            <a:pPr lvl="1"/>
            <a:r>
              <a:rPr lang="en-US" dirty="0"/>
              <a:t>STOP_TASK – runs in the main robot thread before a robot mode stops.</a:t>
            </a:r>
          </a:p>
          <a:p>
            <a:pPr lvl="1"/>
            <a:r>
              <a:rPr lang="en-US" dirty="0"/>
              <a:t>PREPERIODIC_TASK – runs in the main robot thread before </a:t>
            </a:r>
            <a:r>
              <a:rPr lang="en-US" dirty="0" err="1"/>
              <a:t>runPeriodic</a:t>
            </a:r>
            <a:r>
              <a:rPr lang="en-US" dirty="0"/>
              <a:t> method is called.</a:t>
            </a:r>
          </a:p>
          <a:p>
            <a:pPr lvl="1"/>
            <a:r>
              <a:rPr lang="en-US" dirty="0"/>
              <a:t>POSTPERIODIC_TASK – runs in the main robot thread after </a:t>
            </a:r>
            <a:r>
              <a:rPr lang="en-US" dirty="0" err="1"/>
              <a:t>runPeriodic</a:t>
            </a:r>
            <a:r>
              <a:rPr lang="en-US" dirty="0"/>
              <a:t> method is called.</a:t>
            </a:r>
          </a:p>
          <a:p>
            <a:pPr lvl="1"/>
            <a:r>
              <a:rPr lang="en-US" dirty="0"/>
              <a:t>PRECONTINUOUS_TASK – runs in the main robot thread before </a:t>
            </a:r>
            <a:r>
              <a:rPr lang="en-US" dirty="0" err="1"/>
              <a:t>runContinuous</a:t>
            </a:r>
            <a:r>
              <a:rPr lang="en-US" dirty="0"/>
              <a:t> method is called.</a:t>
            </a:r>
          </a:p>
          <a:p>
            <a:pPr lvl="1"/>
            <a:r>
              <a:rPr lang="en-US" dirty="0"/>
              <a:t>POSTCONTINUOUS_TASK – runs in the main robot thread after </a:t>
            </a:r>
            <a:r>
              <a:rPr lang="en-US" dirty="0" err="1"/>
              <a:t>runContinuous</a:t>
            </a:r>
            <a:r>
              <a:rPr lang="en-US" dirty="0"/>
              <a:t> method is called.</a:t>
            </a:r>
          </a:p>
          <a:p>
            <a:pPr lvl="1"/>
            <a:r>
              <a:rPr lang="en-US" dirty="0"/>
              <a:t>INPUT_TASK – runs in the input thread.</a:t>
            </a:r>
          </a:p>
          <a:p>
            <a:pPr lvl="1"/>
            <a:r>
              <a:rPr lang="en-US" dirty="0"/>
              <a:t>OUTPUT_TASK – runs in the output thread.</a:t>
            </a:r>
          </a:p>
          <a:p>
            <a:pPr lvl="1"/>
            <a:r>
              <a:rPr lang="en-US" dirty="0"/>
              <a:t>STANDALONE_TASK –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70000" lnSpcReduction="2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Execute all registered PRECONTINUOUS_TASK.</a:t>
            </a:r>
          </a:p>
          <a:p>
            <a:pPr lvl="1">
              <a:buFont typeface="+mj-lt"/>
              <a:buAutoNum type="arabicPeriod"/>
            </a:pPr>
            <a:r>
              <a:rPr lang="en-US" dirty="0"/>
              <a:t>If periodic ready, execute all registered PREPERIODIC_TASK.</a:t>
            </a:r>
          </a:p>
          <a:p>
            <a:pPr lvl="1">
              <a:buFont typeface="+mj-lt"/>
              <a:buAutoNum type="arabicPeriod"/>
            </a:pPr>
            <a:r>
              <a:rPr lang="en-US" dirty="0"/>
              <a:t>Execute </a:t>
            </a:r>
            <a:r>
              <a:rPr lang="en-US" dirty="0" err="1"/>
              <a:t>runContinuous</a:t>
            </a:r>
            <a:r>
              <a:rPr lang="en-US" dirty="0"/>
              <a:t> method.</a:t>
            </a:r>
          </a:p>
          <a:p>
            <a:pPr lvl="1">
              <a:buFont typeface="+mj-lt"/>
              <a:buAutoNum type="arabicPeriod"/>
            </a:pPr>
            <a:r>
              <a:rPr lang="en-US" dirty="0"/>
              <a:t>If periodic ready, execute </a:t>
            </a:r>
            <a:r>
              <a:rPr lang="en-US" dirty="0" err="1"/>
              <a:t>runPeriodic</a:t>
            </a:r>
            <a:r>
              <a:rPr lang="en-US" dirty="0"/>
              <a:t> method.</a:t>
            </a:r>
          </a:p>
          <a:p>
            <a:pPr lvl="1">
              <a:buFont typeface="+mj-lt"/>
              <a:buAutoNum type="arabicPeriod"/>
            </a:pPr>
            <a:r>
              <a:rPr lang="en-US" dirty="0"/>
              <a:t>Execute all registered POSTCONTINUOUS_TASK.</a:t>
            </a:r>
          </a:p>
          <a:p>
            <a:pPr lvl="1">
              <a:buFont typeface="+mj-lt"/>
              <a:buAutoNum type="arabicPeriod"/>
            </a:pPr>
            <a:r>
              <a:rPr lang="en-US" dirty="0"/>
              <a:t>If periodic ready, execute all registered POSTPERIODIC_TASK.</a:t>
            </a:r>
          </a:p>
          <a:p>
            <a:pPr lvl="1">
              <a:buFont typeface="+mj-lt"/>
              <a:buAutoNum type="arabicPeriod"/>
            </a:pPr>
            <a:r>
              <a:rPr lang="en-US" dirty="0"/>
              <a:t>If robot is staying in the same mode, go back to step 5, otherwise transition to the next mode by going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Go to step 2.</a:t>
            </a:r>
          </a:p>
        </p:txBody>
      </p:sp>
    </p:spTree>
    <p:extLst>
      <p:ext uri="{BB962C8B-B14F-4D97-AF65-F5344CB8AC3E}">
        <p14:creationId xmlns:p14="http://schemas.microsoft.com/office/powerpoint/2010/main" val="169932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Input Thread: All registered INPUT_TASKs run in the Input Thread. Generally deals with reading sensors and input states.</a:t>
            </a:r>
          </a:p>
          <a:p>
            <a:r>
              <a:rPr lang="en-US" dirty="0"/>
              <a:t>Output Thread: All registered OUTPUT_TASKs run in the Output Thread. Generally deals with any kind of actuators and status indicators.</a:t>
            </a:r>
          </a:p>
          <a:p>
            <a:r>
              <a:rPr lang="en-US" dirty="0"/>
              <a:t>Standalone Thread: Every registered STANDALONE_TASK has its own thread. Generally used for very high performance tasks that require high frequency execution and low latency.</a:t>
            </a:r>
          </a:p>
        </p:txBody>
      </p:sp>
    </p:spTree>
    <p:extLst>
      <p:ext uri="{BB962C8B-B14F-4D97-AF65-F5344CB8AC3E}">
        <p14:creationId xmlns:p14="http://schemas.microsoft.com/office/powerpoint/2010/main" val="376106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92500" lnSpcReduction="20000"/>
          </a:bodyPr>
          <a:lstStyle/>
          <a:p>
            <a:r>
              <a:rPr lang="en-US" dirty="0"/>
              <a:t>Since multi-tasking involves multiple threads (main robot thread, input thread, output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a:t>
            </a:r>
          </a:p>
          <a:p>
            <a:r>
              <a:rPr lang="en-US" dirty="0"/>
              <a:t>Synchronization: multiple threads can run with different speeds. When one thread’s execution depends on calculations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a:t>
            </a:r>
          </a:p>
        </p:txBody>
      </p:sp>
    </p:spTree>
    <p:extLst>
      <p:ext uri="{BB962C8B-B14F-4D97-AF65-F5344CB8AC3E}">
        <p14:creationId xmlns:p14="http://schemas.microsoft.com/office/powerpoint/2010/main" val="54518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lnSpcReduction="10000"/>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dirty="0"/>
              <a:t>Robot Command Module</a:t>
            </a:r>
          </a:p>
          <a:p>
            <a:pPr lvl="1"/>
            <a:r>
              <a:rPr lang="en-US" dirty="0"/>
              <a:t>Exercise: Timed Drive Autonomous</a:t>
            </a:r>
          </a:p>
          <a:p>
            <a:pPr lvl="1"/>
            <a:r>
              <a:rPr lang="en-US" dirty="0"/>
              <a:t>Exercise: </a:t>
            </a:r>
            <a:r>
              <a:rPr lang="en-US" dirty="0" err="1"/>
              <a:t>Steamworks</a:t>
            </a:r>
            <a:r>
              <a:rPr lang="en-US" dirty="0"/>
              <a:t> Autonomous</a:t>
            </a:r>
          </a:p>
          <a:p>
            <a:pPr lvl="1"/>
            <a:r>
              <a:rPr lang="en-US" dirty="0"/>
              <a:t>Task</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fontScale="92500" lnSpcReduction="10000"/>
          </a:bodyPr>
          <a:lstStyle/>
          <a:p>
            <a:r>
              <a:rPr lang="en-US" dirty="0"/>
              <a:t>Event is the main ingredient in multi-tasking. It is a flag indicating something has finished. Most components in the TRC library can signal an event if it takes time to perform something. State machine uses them to determine if a task should be resume.</a:t>
            </a:r>
          </a:p>
          <a:p>
            <a:r>
              <a:rPr lang="en-US" dirty="0"/>
              <a:t>Event has three states: cleared, signaled and canceled.</a:t>
            </a:r>
          </a:p>
          <a:p>
            <a:r>
              <a:rPr lang="en-US" dirty="0" err="1"/>
              <a:t>TrcEvent</a:t>
            </a:r>
            <a:r>
              <a:rPr lang="en-US" dirty="0"/>
              <a:t> Constructor: instance name, optionally specifying the initial state.</a:t>
            </a:r>
          </a:p>
          <a:p>
            <a:r>
              <a:rPr lang="en-US" dirty="0"/>
              <a:t>Method:</a:t>
            </a:r>
          </a:p>
          <a:p>
            <a:pPr lvl="1"/>
            <a:r>
              <a:rPr lang="en-US" dirty="0"/>
              <a:t>get – gets the event state</a:t>
            </a:r>
          </a:p>
          <a:p>
            <a:pPr lvl="1"/>
            <a:r>
              <a:rPr lang="en-US" dirty="0"/>
              <a:t>signal – sets the event to signaled state</a:t>
            </a:r>
          </a:p>
          <a:p>
            <a:pPr lvl="1"/>
            <a:r>
              <a:rPr lang="en-US" dirty="0"/>
              <a:t>clear – sets the event to cleared state</a:t>
            </a:r>
          </a:p>
          <a:p>
            <a:pPr lvl="1"/>
            <a:r>
              <a:rPr lang="en-US" dirty="0"/>
              <a:t>cancel – sets the event to canceled state</a:t>
            </a:r>
          </a:p>
          <a:p>
            <a:pPr lvl="1"/>
            <a:r>
              <a:rPr lang="en-US" dirty="0" err="1"/>
              <a:t>isSignaled</a:t>
            </a:r>
            <a:r>
              <a:rPr lang="en-US" dirty="0"/>
              <a:t> – check if the event is in signaled state</a:t>
            </a:r>
          </a:p>
          <a:p>
            <a:pPr lvl="1"/>
            <a:r>
              <a:rPr lang="en-US" dirty="0" err="1"/>
              <a:t>isCanceled</a:t>
            </a:r>
            <a:r>
              <a:rPr lang="en-US" dirty="0"/>
              <a:t> – check if the event is in canceled state</a:t>
            </a: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instance name.</a:t>
            </a:r>
          </a:p>
          <a:p>
            <a:r>
              <a:rPr lang="en-US" dirty="0"/>
              <a:t>Method:</a:t>
            </a:r>
          </a:p>
          <a:p>
            <a:pPr lvl="1"/>
            <a:r>
              <a:rPr lang="en-US" dirty="0"/>
              <a:t>set – starts a timer expiring x seconds from now and signals an event or callback when done.</a:t>
            </a:r>
          </a:p>
          <a:p>
            <a:pPr lvl="1"/>
            <a:r>
              <a:rPr lang="en-US" dirty="0" err="1"/>
              <a:t>getExpiredTimeInMsec</a:t>
            </a:r>
            <a:r>
              <a:rPr lang="en-US" dirty="0"/>
              <a:t> – returns the expired timestamp in the unit of msec.</a:t>
            </a:r>
          </a:p>
          <a:p>
            <a:pPr lvl="1"/>
            <a:r>
              <a:rPr lang="en-US" dirty="0" err="1"/>
              <a:t>isExpired</a:t>
            </a:r>
            <a:r>
              <a:rPr lang="en-US" dirty="0"/>
              <a:t> – checks if the timer has expired.</a:t>
            </a:r>
          </a:p>
          <a:p>
            <a:pPr lvl="1"/>
            <a:r>
              <a:rPr lang="en-US" dirty="0" err="1"/>
              <a:t>isActive</a:t>
            </a:r>
            <a:r>
              <a:rPr lang="en-US" dirty="0"/>
              <a:t> – checks if the timer is actively counting down.</a:t>
            </a:r>
          </a:p>
          <a:p>
            <a:pPr lvl="1"/>
            <a:r>
              <a:rPr lang="en-US" dirty="0" err="1"/>
              <a:t>isCanceled</a:t>
            </a:r>
            <a:r>
              <a:rPr lang="en-US" dirty="0"/>
              <a:t> – checks if the timer has been canceled.</a:t>
            </a:r>
          </a:p>
          <a:p>
            <a:pPr lvl="1"/>
            <a:r>
              <a:rPr lang="en-US" dirty="0"/>
              <a:t>cancel – cancels an active timer.</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26307</TotalTime>
  <Words>2856</Words>
  <Application>Microsoft Office PowerPoint</Application>
  <PresentationFormat>Widescreen</PresentationFormat>
  <Paragraphs>215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Advanced Robotics Programming Class Lesson 7: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Digital Trigger</vt:lpstr>
      <vt:lpstr>Analog Trigger</vt:lpstr>
      <vt:lpstr>Robot Command Module</vt:lpstr>
      <vt:lpstr>Exercise: Timed Drive Autonomous</vt:lpstr>
      <vt:lpstr>Exercise: Steamworks Autonomous</vt:lpstr>
      <vt:lpstr>Task</vt:lpstr>
      <vt:lpstr>Main Robot Thread</vt:lpstr>
      <vt:lpstr>Other Threads</vt:lpstr>
      <vt:lpstr>Task Manager</vt:lpstr>
      <vt:lpstr>Cautions on Multi-tasking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98</cp:revision>
  <dcterms:created xsi:type="dcterms:W3CDTF">2020-11-12T22:23:18Z</dcterms:created>
  <dcterms:modified xsi:type="dcterms:W3CDTF">2021-01-09T09:13:56Z</dcterms:modified>
</cp:coreProperties>
</file>