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66" r:id="rId2"/>
    <p:sldId id="274" r:id="rId3"/>
    <p:sldId id="279" r:id="rId4"/>
    <p:sldId id="280" r:id="rId5"/>
    <p:sldId id="282" r:id="rId6"/>
    <p:sldId id="291" r:id="rId7"/>
    <p:sldId id="281" r:id="rId8"/>
    <p:sldId id="292" r:id="rId9"/>
    <p:sldId id="271" r:id="rId10"/>
    <p:sldId id="289" r:id="rId11"/>
    <p:sldId id="293" r:id="rId12"/>
    <p:sldId id="290" r:id="rId13"/>
    <p:sldId id="295" r:id="rId14"/>
    <p:sldId id="270" r:id="rId15"/>
    <p:sldId id="284" r:id="rId16"/>
    <p:sldId id="296" r:id="rId17"/>
    <p:sldId id="283" r:id="rId18"/>
    <p:sldId id="298" r:id="rId19"/>
    <p:sldId id="285" r:id="rId20"/>
    <p:sldId id="287" r:id="rId21"/>
    <p:sldId id="297" r:id="rId22"/>
    <p:sldId id="311" r:id="rId23"/>
    <p:sldId id="278" r:id="rId24"/>
    <p:sldId id="288" r:id="rId25"/>
    <p:sldId id="299" r:id="rId26"/>
    <p:sldId id="300" r:id="rId27"/>
    <p:sldId id="308" r:id="rId28"/>
    <p:sldId id="309" r:id="rId29"/>
    <p:sldId id="303" r:id="rId30"/>
    <p:sldId id="306" r:id="rId31"/>
    <p:sldId id="304" r:id="rId32"/>
    <p:sldId id="307" r:id="rId33"/>
    <p:sldId id="301" r:id="rId34"/>
    <p:sldId id="305" r:id="rId35"/>
    <p:sldId id="31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ael\Documents\GitHub\Trc492\FrcAdvancedProgrammingClass\Lesson3\JoystickInputToPowerOutputCurv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Output vs Joystick Input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[JoystickInputToPowerOutputCurve.xlsx]Sheet1!$B$2</c:f>
              <c:strCache>
                <c:ptCount val="1"/>
                <c:pt idx="0">
                  <c:v>Linear Power Output</c:v>
                </c:pt>
              </c:strCache>
            </c:strRef>
          </c:tx>
          <c:spPr>
            <a:ln w="19050" cap="rnd">
              <a:solidFill>
                <a:srgbClr val="00B0F0"/>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[JoystickInputToPowerOutputCurve.xlsx]Sheet1!$B$3:$B$203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yVal>
          <c:smooth val="0"/>
          <c:extLst>
            <c:ext xmlns:c16="http://schemas.microsoft.com/office/drawing/2014/chart" uri="{C3380CC4-5D6E-409C-BE32-E72D297353CC}">
              <c16:uniqueId val="{00000000-2396-4AD5-8E72-B15C01ED1F96}"/>
            </c:ext>
          </c:extLst>
        </c:ser>
        <c:ser>
          <c:idx val="1"/>
          <c:order val="1"/>
          <c:tx>
            <c:strRef>
              <c:f>[JoystickInputToPowerOutputCurve.xlsx]Sheet1!$C$2</c:f>
              <c:strCache>
                <c:ptCount val="1"/>
                <c:pt idx="0">
                  <c:v>Squared Power Output</c:v>
                </c:pt>
              </c:strCache>
            </c:strRef>
          </c:tx>
          <c:spPr>
            <a:ln w="19050" cap="rnd">
              <a:solidFill>
                <a:schemeClr val="accent2"/>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[JoystickInputToPowerOutputCurve.xlsx]Sheet1!$C$3:$C$203</c:f>
              <c:numCache>
                <c:formatCode>General</c:formatCode>
                <c:ptCount val="201"/>
                <c:pt idx="0">
                  <c:v>-1</c:v>
                </c:pt>
                <c:pt idx="1">
                  <c:v>-0.98009999999999997</c:v>
                </c:pt>
                <c:pt idx="2">
                  <c:v>-0.96039999999999992</c:v>
                </c:pt>
                <c:pt idx="3">
                  <c:v>-0.94089999999999996</c:v>
                </c:pt>
                <c:pt idx="4">
                  <c:v>-0.92159999999999997</c:v>
                </c:pt>
                <c:pt idx="5">
                  <c:v>-0.90249999999999997</c:v>
                </c:pt>
                <c:pt idx="6">
                  <c:v>-0.88359999999999994</c:v>
                </c:pt>
                <c:pt idx="7">
                  <c:v>-0.86490000000000011</c:v>
                </c:pt>
                <c:pt idx="8">
                  <c:v>-0.84640000000000004</c:v>
                </c:pt>
                <c:pt idx="9">
                  <c:v>-0.82810000000000006</c:v>
                </c:pt>
                <c:pt idx="10">
                  <c:v>-0.81</c:v>
                </c:pt>
                <c:pt idx="11">
                  <c:v>-0.79210000000000003</c:v>
                </c:pt>
                <c:pt idx="12">
                  <c:v>-0.77439999999999998</c:v>
                </c:pt>
                <c:pt idx="13">
                  <c:v>-0.75690000000000002</c:v>
                </c:pt>
                <c:pt idx="14">
                  <c:v>-0.73959999999999992</c:v>
                </c:pt>
                <c:pt idx="15">
                  <c:v>-0.72249999999999992</c:v>
                </c:pt>
                <c:pt idx="16">
                  <c:v>-0.70559999999999989</c:v>
                </c:pt>
                <c:pt idx="17">
                  <c:v>-0.68889999999999996</c:v>
                </c:pt>
                <c:pt idx="18">
                  <c:v>-0.67239999999999989</c:v>
                </c:pt>
                <c:pt idx="19">
                  <c:v>-0.65610000000000013</c:v>
                </c:pt>
                <c:pt idx="20">
                  <c:v>-0.64000000000000012</c:v>
                </c:pt>
                <c:pt idx="21">
                  <c:v>-0.6241000000000001</c:v>
                </c:pt>
                <c:pt idx="22">
                  <c:v>-0.60840000000000005</c:v>
                </c:pt>
                <c:pt idx="23">
                  <c:v>-0.59289999999999998</c:v>
                </c:pt>
                <c:pt idx="24">
                  <c:v>-0.5776</c:v>
                </c:pt>
                <c:pt idx="25">
                  <c:v>-0.5625</c:v>
                </c:pt>
                <c:pt idx="26">
                  <c:v>-0.54759999999999998</c:v>
                </c:pt>
                <c:pt idx="27">
                  <c:v>-0.53289999999999993</c:v>
                </c:pt>
                <c:pt idx="28">
                  <c:v>-0.51839999999999997</c:v>
                </c:pt>
                <c:pt idx="29">
                  <c:v>-0.50409999999999999</c:v>
                </c:pt>
                <c:pt idx="30">
                  <c:v>-0.48999999999999994</c:v>
                </c:pt>
                <c:pt idx="31">
                  <c:v>-0.47609999999999991</c:v>
                </c:pt>
                <c:pt idx="32">
                  <c:v>-0.46240000000000009</c:v>
                </c:pt>
                <c:pt idx="33">
                  <c:v>-0.44890000000000008</c:v>
                </c:pt>
                <c:pt idx="34">
                  <c:v>-0.43560000000000004</c:v>
                </c:pt>
                <c:pt idx="35">
                  <c:v>-0.42250000000000004</c:v>
                </c:pt>
                <c:pt idx="36">
                  <c:v>-0.40960000000000002</c:v>
                </c:pt>
                <c:pt idx="37">
                  <c:v>-0.39690000000000003</c:v>
                </c:pt>
                <c:pt idx="38">
                  <c:v>-0.38440000000000002</c:v>
                </c:pt>
                <c:pt idx="39">
                  <c:v>-0.37209999999999999</c:v>
                </c:pt>
                <c:pt idx="40">
                  <c:v>-0.36</c:v>
                </c:pt>
                <c:pt idx="41">
                  <c:v>-0.34809999999999997</c:v>
                </c:pt>
                <c:pt idx="42">
                  <c:v>-0.33639999999999998</c:v>
                </c:pt>
                <c:pt idx="43">
                  <c:v>-0.32489999999999997</c:v>
                </c:pt>
                <c:pt idx="44">
                  <c:v>-0.31360000000000005</c:v>
                </c:pt>
                <c:pt idx="45">
                  <c:v>-0.30250000000000005</c:v>
                </c:pt>
                <c:pt idx="46">
                  <c:v>-0.29160000000000003</c:v>
                </c:pt>
                <c:pt idx="47">
                  <c:v>-0.28090000000000004</c:v>
                </c:pt>
                <c:pt idx="48">
                  <c:v>-0.27040000000000003</c:v>
                </c:pt>
                <c:pt idx="49">
                  <c:v>-0.2601</c:v>
                </c:pt>
                <c:pt idx="50">
                  <c:v>-0.25</c:v>
                </c:pt>
                <c:pt idx="51">
                  <c:v>-0.24009999999999998</c:v>
                </c:pt>
                <c:pt idx="52">
                  <c:v>-0.23039999999999999</c:v>
                </c:pt>
                <c:pt idx="53">
                  <c:v>-0.22089999999999999</c:v>
                </c:pt>
                <c:pt idx="54">
                  <c:v>-0.21160000000000001</c:v>
                </c:pt>
                <c:pt idx="55">
                  <c:v>-0.20250000000000001</c:v>
                </c:pt>
                <c:pt idx="56">
                  <c:v>-0.19359999999999999</c:v>
                </c:pt>
                <c:pt idx="57">
                  <c:v>-0.18489999999999915</c:v>
                </c:pt>
                <c:pt idx="58">
                  <c:v>-0.17639999999999914</c:v>
                </c:pt>
                <c:pt idx="59">
                  <c:v>-0.16809999999999917</c:v>
                </c:pt>
                <c:pt idx="60">
                  <c:v>-0.15999999999999923</c:v>
                </c:pt>
                <c:pt idx="61">
                  <c:v>-0.15209999999999924</c:v>
                </c:pt>
                <c:pt idx="62">
                  <c:v>-0.14439999999999925</c:v>
                </c:pt>
                <c:pt idx="63">
                  <c:v>-0.13689999999999924</c:v>
                </c:pt>
                <c:pt idx="64">
                  <c:v>-0.12959999999999927</c:v>
                </c:pt>
                <c:pt idx="65">
                  <c:v>-0.12249999999999929</c:v>
                </c:pt>
                <c:pt idx="66">
                  <c:v>-0.11559999999999934</c:v>
                </c:pt>
                <c:pt idx="67">
                  <c:v>-0.10889999999999934</c:v>
                </c:pt>
                <c:pt idx="68">
                  <c:v>-0.10239999999999937</c:v>
                </c:pt>
                <c:pt idx="69">
                  <c:v>-9.609999999999938E-2</c:v>
                </c:pt>
                <c:pt idx="70">
                  <c:v>-8.99999999999994E-2</c:v>
                </c:pt>
                <c:pt idx="71">
                  <c:v>-8.4099999999999411E-2</c:v>
                </c:pt>
                <c:pt idx="72">
                  <c:v>-7.8399999999999456E-2</c:v>
                </c:pt>
                <c:pt idx="73">
                  <c:v>-7.2899999999999465E-2</c:v>
                </c:pt>
                <c:pt idx="74">
                  <c:v>-6.759999999999948E-2</c:v>
                </c:pt>
                <c:pt idx="75">
                  <c:v>-6.24999999999995E-2</c:v>
                </c:pt>
                <c:pt idx="76">
                  <c:v>-5.7599999999999513E-2</c:v>
                </c:pt>
                <c:pt idx="77">
                  <c:v>-5.2899999999999545E-2</c:v>
                </c:pt>
                <c:pt idx="78">
                  <c:v>-4.8399999999999561E-2</c:v>
                </c:pt>
                <c:pt idx="79">
                  <c:v>-4.4099999999999577E-2</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4.4099999999999993E-2</c:v>
                </c:pt>
                <c:pt idx="122">
                  <c:v>4.8399999999999999E-2</c:v>
                </c:pt>
                <c:pt idx="123">
                  <c:v>5.2900000000000003E-2</c:v>
                </c:pt>
                <c:pt idx="124">
                  <c:v>5.7599999999999998E-2</c:v>
                </c:pt>
                <c:pt idx="125">
                  <c:v>6.25E-2</c:v>
                </c:pt>
                <c:pt idx="126">
                  <c:v>6.7600000000000007E-2</c:v>
                </c:pt>
                <c:pt idx="127">
                  <c:v>7.2900000000000006E-2</c:v>
                </c:pt>
                <c:pt idx="128">
                  <c:v>7.8400000000000011E-2</c:v>
                </c:pt>
                <c:pt idx="129">
                  <c:v>8.4099999999999994E-2</c:v>
                </c:pt>
                <c:pt idx="130">
                  <c:v>0.09</c:v>
                </c:pt>
                <c:pt idx="131">
                  <c:v>9.6100000000000005E-2</c:v>
                </c:pt>
                <c:pt idx="132">
                  <c:v>0.1024</c:v>
                </c:pt>
                <c:pt idx="133">
                  <c:v>0.10890000000000001</c:v>
                </c:pt>
                <c:pt idx="134">
                  <c:v>0.11560000000000002</c:v>
                </c:pt>
                <c:pt idx="135">
                  <c:v>0.12249999999999998</c:v>
                </c:pt>
                <c:pt idx="136">
                  <c:v>0.12959999999999999</c:v>
                </c:pt>
                <c:pt idx="137">
                  <c:v>0.13689999999999999</c:v>
                </c:pt>
                <c:pt idx="138">
                  <c:v>0.1444</c:v>
                </c:pt>
                <c:pt idx="139">
                  <c:v>0.15210000000000001</c:v>
                </c:pt>
                <c:pt idx="140">
                  <c:v>0.16000000000000003</c:v>
                </c:pt>
                <c:pt idx="141">
                  <c:v>0.16809999999999997</c:v>
                </c:pt>
                <c:pt idx="142">
                  <c:v>0.17639999999999997</c:v>
                </c:pt>
                <c:pt idx="143">
                  <c:v>0.18489999999999998</c:v>
                </c:pt>
                <c:pt idx="144">
                  <c:v>0.19359999999999999</c:v>
                </c:pt>
                <c:pt idx="145">
                  <c:v>0.20250000000000001</c:v>
                </c:pt>
                <c:pt idx="146">
                  <c:v>0.21160000000000001</c:v>
                </c:pt>
                <c:pt idx="147">
                  <c:v>0.22089999999999999</c:v>
                </c:pt>
                <c:pt idx="148">
                  <c:v>0.23039999999999999</c:v>
                </c:pt>
                <c:pt idx="149">
                  <c:v>0.24009999999999998</c:v>
                </c:pt>
                <c:pt idx="150">
                  <c:v>0.25</c:v>
                </c:pt>
                <c:pt idx="151">
                  <c:v>0.2601</c:v>
                </c:pt>
                <c:pt idx="152">
                  <c:v>0.27040000000000003</c:v>
                </c:pt>
                <c:pt idx="153">
                  <c:v>0.28090000000000004</c:v>
                </c:pt>
                <c:pt idx="154">
                  <c:v>0.29160000000000003</c:v>
                </c:pt>
                <c:pt idx="155">
                  <c:v>0.30250000000000005</c:v>
                </c:pt>
                <c:pt idx="156">
                  <c:v>0.31360000000000005</c:v>
                </c:pt>
                <c:pt idx="157">
                  <c:v>0.32489999999999997</c:v>
                </c:pt>
                <c:pt idx="158">
                  <c:v>0.33639999999999998</c:v>
                </c:pt>
                <c:pt idx="159">
                  <c:v>0.34809999999999997</c:v>
                </c:pt>
                <c:pt idx="160">
                  <c:v>0.36</c:v>
                </c:pt>
                <c:pt idx="161">
                  <c:v>0.37209999999999999</c:v>
                </c:pt>
                <c:pt idx="162">
                  <c:v>0.38440000000000002</c:v>
                </c:pt>
                <c:pt idx="163">
                  <c:v>0.39690000000000003</c:v>
                </c:pt>
                <c:pt idx="164">
                  <c:v>0.40960000000000002</c:v>
                </c:pt>
                <c:pt idx="165">
                  <c:v>0.42250000000000004</c:v>
                </c:pt>
                <c:pt idx="166">
                  <c:v>0.43560000000000004</c:v>
                </c:pt>
                <c:pt idx="167">
                  <c:v>0.44890000000000008</c:v>
                </c:pt>
                <c:pt idx="168">
                  <c:v>0.46240000000000009</c:v>
                </c:pt>
                <c:pt idx="169">
                  <c:v>0.47609999999999991</c:v>
                </c:pt>
                <c:pt idx="170">
                  <c:v>0.48999999999999994</c:v>
                </c:pt>
                <c:pt idx="171">
                  <c:v>0.50409999999999999</c:v>
                </c:pt>
                <c:pt idx="172">
                  <c:v>0.51839999999999997</c:v>
                </c:pt>
                <c:pt idx="173">
                  <c:v>0.53289999999999993</c:v>
                </c:pt>
                <c:pt idx="174">
                  <c:v>0.54759999999999998</c:v>
                </c:pt>
                <c:pt idx="175">
                  <c:v>0.5625</c:v>
                </c:pt>
                <c:pt idx="176">
                  <c:v>0.5776</c:v>
                </c:pt>
                <c:pt idx="177">
                  <c:v>0.59289999999999998</c:v>
                </c:pt>
                <c:pt idx="178">
                  <c:v>0.60840000000000005</c:v>
                </c:pt>
                <c:pt idx="179">
                  <c:v>0.6241000000000001</c:v>
                </c:pt>
                <c:pt idx="180">
                  <c:v>0.64000000000000012</c:v>
                </c:pt>
                <c:pt idx="181">
                  <c:v>0.65610000000000013</c:v>
                </c:pt>
                <c:pt idx="182">
                  <c:v>0.67239999999999989</c:v>
                </c:pt>
                <c:pt idx="183">
                  <c:v>0.68889999999999996</c:v>
                </c:pt>
                <c:pt idx="184">
                  <c:v>0.70559999999999989</c:v>
                </c:pt>
                <c:pt idx="185">
                  <c:v>0.72249999999999992</c:v>
                </c:pt>
                <c:pt idx="186">
                  <c:v>0.73959999999999992</c:v>
                </c:pt>
                <c:pt idx="187">
                  <c:v>0.75690000000000002</c:v>
                </c:pt>
                <c:pt idx="188">
                  <c:v>0.77439999999999998</c:v>
                </c:pt>
                <c:pt idx="189">
                  <c:v>0.79210000000000003</c:v>
                </c:pt>
                <c:pt idx="190">
                  <c:v>0.81</c:v>
                </c:pt>
                <c:pt idx="191">
                  <c:v>0.82810000000000006</c:v>
                </c:pt>
                <c:pt idx="192">
                  <c:v>0.84640000000000004</c:v>
                </c:pt>
                <c:pt idx="193">
                  <c:v>0.86490000000000011</c:v>
                </c:pt>
                <c:pt idx="194">
                  <c:v>0.88359999999999994</c:v>
                </c:pt>
                <c:pt idx="195">
                  <c:v>0.90249999999999997</c:v>
                </c:pt>
                <c:pt idx="196">
                  <c:v>0.92159999999999997</c:v>
                </c:pt>
                <c:pt idx="197">
                  <c:v>0.94089999999999996</c:v>
                </c:pt>
                <c:pt idx="198">
                  <c:v>0.96039999999999992</c:v>
                </c:pt>
                <c:pt idx="199">
                  <c:v>0.98009999999999997</c:v>
                </c:pt>
                <c:pt idx="200">
                  <c:v>1</c:v>
                </c:pt>
              </c:numCache>
            </c:numRef>
          </c:yVal>
          <c:smooth val="0"/>
          <c:extLst>
            <c:ext xmlns:c16="http://schemas.microsoft.com/office/drawing/2014/chart" uri="{C3380CC4-5D6E-409C-BE32-E72D297353CC}">
              <c16:uniqueId val="{00000001-2396-4AD5-8E72-B15C01ED1F96}"/>
            </c:ext>
          </c:extLst>
        </c:ser>
        <c:dLbls>
          <c:showLegendKey val="0"/>
          <c:showVal val="0"/>
          <c:showCatName val="0"/>
          <c:showSerName val="0"/>
          <c:showPercent val="0"/>
          <c:showBubbleSize val="0"/>
        </c:dLbls>
        <c:axId val="198549759"/>
        <c:axId val="198187743"/>
      </c:scatterChart>
      <c:valAx>
        <c:axId val="198549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Joystick</a:t>
                </a:r>
                <a:r>
                  <a:rPr lang="en-US" baseline="0"/>
                  <a:t> Input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87743"/>
        <c:crosses val="autoZero"/>
        <c:crossBetween val="midCat"/>
      </c:valAx>
      <c:valAx>
        <c:axId val="198187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r>
                  <a:rPr lang="en-US" baseline="0"/>
                  <a:t> Output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497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8/docs/api/java/util/Formatt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2: Basic Robot Components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321-03A0-60E6-FA19-8AFD31CF4F86}"/>
              </a:ext>
            </a:extLst>
          </p:cNvPr>
          <p:cNvSpPr>
            <a:spLocks noGrp="1"/>
          </p:cNvSpPr>
          <p:nvPr>
            <p:ph type="title"/>
          </p:nvPr>
        </p:nvSpPr>
        <p:spPr/>
        <p:txBody>
          <a:bodyPr/>
          <a:lstStyle/>
          <a:p>
            <a:r>
              <a:rPr lang="en-US" dirty="0"/>
              <a:t>Game Controller: Analog Control</a:t>
            </a:r>
          </a:p>
        </p:txBody>
      </p:sp>
      <p:sp>
        <p:nvSpPr>
          <p:cNvPr id="3" name="Content Placeholder 2">
            <a:extLst>
              <a:ext uri="{FF2B5EF4-FFF2-40B4-BE49-F238E27FC236}">
                <a16:creationId xmlns:a16="http://schemas.microsoft.com/office/drawing/2014/main" id="{28AE8082-8759-DC46-6340-48BD2063C197}"/>
              </a:ext>
            </a:extLst>
          </p:cNvPr>
          <p:cNvSpPr>
            <a:spLocks noGrp="1"/>
          </p:cNvSpPr>
          <p:nvPr>
            <p:ph idx="1"/>
          </p:nvPr>
        </p:nvSpPr>
        <p:spPr>
          <a:xfrm>
            <a:off x="576649" y="2273643"/>
            <a:ext cx="6553200" cy="4510216"/>
          </a:xfrm>
        </p:spPr>
        <p:txBody>
          <a:bodyPr>
            <a:normAutofit fontScale="70000" lnSpcReduction="20000"/>
          </a:bodyPr>
          <a:lstStyle/>
          <a:p>
            <a:r>
              <a:rPr lang="en-US" dirty="0"/>
              <a:t>Multi-axes stick: typically X and Y but some support a third axis (e.g. twist).</a:t>
            </a:r>
          </a:p>
          <a:p>
            <a:r>
              <a:rPr lang="en-US" dirty="0"/>
              <a:t>An axis gives a range of -1.0 to 1.0 with the center at zero, perfect for controlling motors (i.e. axis value can be used to set motor power).</a:t>
            </a:r>
          </a:p>
          <a:p>
            <a:r>
              <a:rPr lang="en-US" dirty="0"/>
              <a:t>Analog stick returns to center position when released but not necessarily give you zero value causing the robot to drift slowly.</a:t>
            </a:r>
          </a:p>
          <a:p>
            <a:r>
              <a:rPr lang="en-US" dirty="0" err="1"/>
              <a:t>Deadband</a:t>
            </a:r>
            <a:r>
              <a:rPr lang="en-US" dirty="0"/>
              <a:t>: a small range of movement near the center of the analog stick is still considered center and thus returns zero value.</a:t>
            </a:r>
          </a:p>
          <a:p>
            <a:r>
              <a:rPr lang="en-US" dirty="0"/>
              <a:t>Analog control response curve: squared input gives you precise control at the low-end and accelerated control at the high-end.</a:t>
            </a:r>
          </a:p>
          <a:p>
            <a:r>
              <a:rPr lang="en-US" dirty="0"/>
              <a:t>Y inversion: Joystick was designed for airplane, push away from you is down, giving negative values. But for driving robot, push away from you is forward and need to be positive and therefore must be inverted.</a:t>
            </a:r>
          </a:p>
          <a:p>
            <a:r>
              <a:rPr lang="en-US" dirty="0"/>
              <a:t>Constructors:</a:t>
            </a:r>
            <a:br>
              <a:rPr lang="en-US" dirty="0"/>
            </a:br>
            <a:r>
              <a:rPr lang="en-US" b="0" dirty="0" err="1">
                <a:solidFill>
                  <a:srgbClr val="DCDCAA"/>
                </a:solidFill>
                <a:effectLst/>
                <a:latin typeface="Consolas" panose="020B0609020204030204" pitchFamily="49" charset="0"/>
              </a:rPr>
              <a:t>FrcJoystick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br>
              <a:rPr lang="en-US" dirty="0"/>
            </a:br>
            <a:r>
              <a:rPr lang="en-US" b="0" dirty="0" err="1">
                <a:solidFill>
                  <a:srgbClr val="DCDCAA"/>
                </a:solidFill>
                <a:effectLst/>
                <a:latin typeface="Consolas" panose="020B0609020204030204" pitchFamily="49" charset="0"/>
              </a:rPr>
              <a:t>FrcXboxController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getXWithDeadband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br>
              <a:rPr lang="en-US" dirty="0"/>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getTwistWithDeadband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p>
        </p:txBody>
      </p:sp>
      <p:graphicFrame>
        <p:nvGraphicFramePr>
          <p:cNvPr id="4" name="Chart 3">
            <a:extLst>
              <a:ext uri="{FF2B5EF4-FFF2-40B4-BE49-F238E27FC236}">
                <a16:creationId xmlns:a16="http://schemas.microsoft.com/office/drawing/2014/main" id="{767DF2C8-2214-A116-A030-F4E87F60A25C}"/>
              </a:ext>
            </a:extLst>
          </p:cNvPr>
          <p:cNvGraphicFramePr>
            <a:graphicFrameLocks/>
          </p:cNvGraphicFramePr>
          <p:nvPr>
            <p:extLst>
              <p:ext uri="{D42A27DB-BD31-4B8C-83A1-F6EECF244321}">
                <p14:modId xmlns:p14="http://schemas.microsoft.com/office/powerpoint/2010/main" val="2752971172"/>
              </p:ext>
            </p:extLst>
          </p:nvPr>
        </p:nvGraphicFramePr>
        <p:xfrm>
          <a:off x="6844395" y="2451569"/>
          <a:ext cx="5186218" cy="3955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6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p:txBody>
          <a:bodyPr/>
          <a:lstStyle/>
          <a:p>
            <a:r>
              <a:rPr lang="en-US" dirty="0"/>
              <a:t>Exercise: Analog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a:xfrm>
            <a:off x="589006" y="2603500"/>
            <a:ext cx="10968680" cy="3416300"/>
          </a:xfrm>
        </p:spPr>
        <p:txBody>
          <a:bodyPr>
            <a:normAutofit/>
          </a:bodyPr>
          <a:lstStyle/>
          <a:p>
            <a:r>
              <a:rPr lang="en-US" dirty="0"/>
              <a:t>In FrcTeleOp.java, add code in the periodic method to print the X and Y values of an Xbox controller stick to the dashboard. Useful methods are:</a:t>
            </a:r>
          </a:p>
          <a:p>
            <a:pPr lvl="1"/>
            <a:r>
              <a:rPr lang="en-US" dirty="0" err="1"/>
              <a:t>robot.dashboard.displayPrintf</a:t>
            </a:r>
            <a:endParaRPr lang="en-US" dirty="0"/>
          </a:p>
          <a:p>
            <a:pPr lvl="1"/>
            <a:r>
              <a:rPr lang="en-US" dirty="0" err="1"/>
              <a:t>robot.driverController.getLeftXWithDeadband</a:t>
            </a:r>
            <a:endParaRPr lang="en-US" dirty="0"/>
          </a:p>
          <a:p>
            <a:pPr lvl="1"/>
            <a:r>
              <a:rPr lang="en-US" dirty="0" err="1"/>
              <a:t>robot.driverController.getRightYWithDeadband</a:t>
            </a:r>
            <a:endParaRPr lang="en-US" dirty="0"/>
          </a:p>
          <a:p>
            <a:pPr lvl="1"/>
            <a:r>
              <a:rPr lang="en-US" dirty="0" err="1"/>
              <a:t>robot.driverController.getLeftTriggerWithDeadband</a:t>
            </a:r>
            <a:endParaRPr lang="en-US" dirty="0"/>
          </a:p>
          <a:p>
            <a:r>
              <a:rPr lang="en-US" dirty="0"/>
              <a:t>Extra credits: get the values of both the left and right triggers, combine them to give you a value range of -1.0 to 1.0 (i.e. pressing left trigger all the way gives you a value of -1 and pressing right trigger all the way gives you a value of 1). Print the combined value on the dashboard.</a:t>
            </a:r>
          </a:p>
          <a:p>
            <a:endParaRPr lang="en-US" dirty="0"/>
          </a:p>
        </p:txBody>
      </p:sp>
    </p:spTree>
    <p:extLst>
      <p:ext uri="{BB962C8B-B14F-4D97-AF65-F5344CB8AC3E}">
        <p14:creationId xmlns:p14="http://schemas.microsoft.com/office/powerpoint/2010/main" val="21938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D20-0C4A-2AB7-B9FA-121116D186C7}"/>
              </a:ext>
            </a:extLst>
          </p:cNvPr>
          <p:cNvSpPr>
            <a:spLocks noGrp="1"/>
          </p:cNvSpPr>
          <p:nvPr>
            <p:ph type="title"/>
          </p:nvPr>
        </p:nvSpPr>
        <p:spPr/>
        <p:txBody>
          <a:bodyPr/>
          <a:lstStyle/>
          <a:p>
            <a:r>
              <a:rPr lang="en-US" dirty="0"/>
              <a:t>Game Controller: Digital Control</a:t>
            </a:r>
          </a:p>
        </p:txBody>
      </p:sp>
      <p:sp>
        <p:nvSpPr>
          <p:cNvPr id="3" name="Content Placeholder 2">
            <a:extLst>
              <a:ext uri="{FF2B5EF4-FFF2-40B4-BE49-F238E27FC236}">
                <a16:creationId xmlns:a16="http://schemas.microsoft.com/office/drawing/2014/main" id="{83E015A2-1FA2-3E1A-AA29-F4F832B8C31C}"/>
              </a:ext>
            </a:extLst>
          </p:cNvPr>
          <p:cNvSpPr>
            <a:spLocks noGrp="1"/>
          </p:cNvSpPr>
          <p:nvPr>
            <p:ph idx="1"/>
          </p:nvPr>
        </p:nvSpPr>
        <p:spPr>
          <a:xfrm>
            <a:off x="626076" y="2364259"/>
            <a:ext cx="10886302" cy="4386649"/>
          </a:xfrm>
        </p:spPr>
        <p:txBody>
          <a:bodyPr>
            <a:normAutofit fontScale="92500"/>
          </a:bodyPr>
          <a:lstStyle/>
          <a:p>
            <a:r>
              <a:rPr lang="en-US" dirty="0"/>
              <a:t>Digital controls are buttons and switches that give you two states: ON or OFF (pressed or released).</a:t>
            </a:r>
          </a:p>
          <a:p>
            <a:r>
              <a:rPr lang="en-US" dirty="0"/>
              <a:t>Our framework library detects edge events of these buttons and switches. It does callbacks on the events. It means it will call your </a:t>
            </a:r>
            <a:r>
              <a:rPr lang="en-US" dirty="0" err="1"/>
              <a:t>eventHandler</a:t>
            </a:r>
            <a:r>
              <a:rPr lang="en-US" dirty="0"/>
              <a:t> method when a press or release event is detected.</a:t>
            </a:r>
          </a:p>
          <a:p>
            <a:r>
              <a:rPr lang="en-US" dirty="0"/>
              <a:t>Registering a Callback Event Handler for a game controller:</a:t>
            </a:r>
            <a:br>
              <a:rPr lang="en-US" dirty="0"/>
            </a:br>
            <a:r>
              <a:rPr lang="en-US" dirty="0" err="1"/>
              <a:t>robot.driverController.setButtonHandler</a:t>
            </a:r>
            <a:r>
              <a:rPr lang="en-US" dirty="0"/>
              <a:t>(this::</a:t>
            </a:r>
            <a:r>
              <a:rPr lang="en-US" dirty="0" err="1"/>
              <a:t>driverControllerButtonEvent</a:t>
            </a:r>
            <a:r>
              <a:rPr lang="en-US" dirty="0"/>
              <a:t>)</a:t>
            </a:r>
          </a:p>
          <a:p>
            <a:r>
              <a:rPr lang="en-US" dirty="0"/>
              <a:t>Unregistering a Callback Event Handler for a game controller:</a:t>
            </a:r>
            <a:br>
              <a:rPr lang="en-US" dirty="0"/>
            </a:br>
            <a:r>
              <a:rPr lang="en-US" dirty="0" err="1"/>
              <a:t>robot.driverController.setButtonHandler</a:t>
            </a:r>
            <a:r>
              <a:rPr lang="en-US" dirty="0"/>
              <a:t>(null)</a:t>
            </a:r>
          </a:p>
          <a:p>
            <a:r>
              <a:rPr lang="en-US" dirty="0"/>
              <a:t>Callback Event Handler:</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driverControllerButtonEvent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Three strategies using digital controls:</a:t>
            </a:r>
          </a:p>
          <a:p>
            <a:pPr lvl="1"/>
            <a:r>
              <a:rPr lang="en-US" dirty="0"/>
              <a:t>Action on pressed.</a:t>
            </a:r>
          </a:p>
          <a:p>
            <a:pPr lvl="1"/>
            <a:r>
              <a:rPr lang="en-US" dirty="0"/>
              <a:t>Action on toggle.</a:t>
            </a:r>
          </a:p>
          <a:p>
            <a:pPr lvl="1"/>
            <a:r>
              <a:rPr lang="en-US" dirty="0"/>
              <a:t>Action on pressed and hold, different action on released.</a:t>
            </a:r>
          </a:p>
        </p:txBody>
      </p:sp>
    </p:spTree>
    <p:extLst>
      <p:ext uri="{BB962C8B-B14F-4D97-AF65-F5344CB8AC3E}">
        <p14:creationId xmlns:p14="http://schemas.microsoft.com/office/powerpoint/2010/main" val="22901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a:xfrm>
            <a:off x="1154954" y="990144"/>
            <a:ext cx="8761413" cy="706964"/>
          </a:xfrm>
        </p:spPr>
        <p:txBody>
          <a:bodyPr/>
          <a:lstStyle/>
          <a:p>
            <a:r>
              <a:rPr lang="en-US" dirty="0"/>
              <a:t>Exercise: Digital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a:xfrm>
            <a:off x="609600" y="2603500"/>
            <a:ext cx="10915135" cy="3416300"/>
          </a:xfrm>
        </p:spPr>
        <p:txBody>
          <a:bodyPr/>
          <a:lstStyle/>
          <a:p>
            <a:r>
              <a:rPr lang="en-US" dirty="0"/>
              <a:t>In FrcTeleOp.java, add code to the </a:t>
            </a:r>
            <a:r>
              <a:rPr lang="en-US" dirty="0" err="1"/>
              <a:t>buttonEvent</a:t>
            </a:r>
            <a:r>
              <a:rPr lang="en-US" dirty="0"/>
              <a:t> handler of the game controller (</a:t>
            </a:r>
            <a:r>
              <a:rPr lang="en-US" dirty="0" err="1"/>
              <a:t>driverControllerButtonEvent</a:t>
            </a:r>
            <a:r>
              <a:rPr lang="en-US" dirty="0"/>
              <a:t>) to print a message when a button on the game controller is pressed or released on the dashboard. Useful methods are:</a:t>
            </a:r>
          </a:p>
          <a:p>
            <a:pPr lvl="1"/>
            <a:r>
              <a:rPr lang="en-US" dirty="0" err="1"/>
              <a:t>robot.dashboard.displayPrintf</a:t>
            </a:r>
            <a:endParaRPr lang="en-US" dirty="0"/>
          </a:p>
          <a:p>
            <a:pPr lvl="1"/>
            <a:r>
              <a:rPr lang="en-US" dirty="0" err="1"/>
              <a:t>robot.driveController.setButtonHandler</a:t>
            </a:r>
            <a:endParaRPr lang="en-US" dirty="0"/>
          </a:p>
          <a:p>
            <a:r>
              <a:rPr lang="en-US" dirty="0"/>
              <a:t>Extra credits: create a </a:t>
            </a:r>
            <a:r>
              <a:rPr lang="en-US" dirty="0" err="1"/>
              <a:t>boolean</a:t>
            </a:r>
            <a:r>
              <a:rPr lang="en-US" dirty="0"/>
              <a:t> variable and use the three different digital control strategies to set its state. Print a message to the dashboard showing the state of the variable.</a:t>
            </a:r>
          </a:p>
          <a:p>
            <a:endParaRPr lang="en-US" dirty="0"/>
          </a:p>
        </p:txBody>
      </p:sp>
    </p:spTree>
    <p:extLst>
      <p:ext uri="{BB962C8B-B14F-4D97-AF65-F5344CB8AC3E}">
        <p14:creationId xmlns:p14="http://schemas.microsoft.com/office/powerpoint/2010/main" val="148271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1561070" y="2496065"/>
            <a:ext cx="8732108" cy="4147750"/>
          </a:xfrm>
        </p:spPr>
        <p:txBody>
          <a:bodyPr>
            <a:normAutofit/>
          </a:bodyPr>
          <a:lstStyle/>
          <a:p>
            <a:r>
              <a:rPr lang="en-US" dirty="0"/>
              <a:t>Two types of motor controllers:</a:t>
            </a:r>
          </a:p>
          <a:p>
            <a:pPr lvl="1"/>
            <a:r>
              <a:rPr lang="en-US" dirty="0"/>
              <a:t>Simple motor controllers: controls brushed DC motors, no built-in microcontrollers, communicates with </a:t>
            </a:r>
            <a:r>
              <a:rPr lang="en-US" dirty="0" err="1"/>
              <a:t>RoboRIO</a:t>
            </a:r>
            <a:r>
              <a:rPr lang="en-US" dirty="0"/>
              <a:t> via PWM (Pulse Width Modulation).</a:t>
            </a:r>
          </a:p>
          <a:p>
            <a:pPr lvl="1"/>
            <a:r>
              <a:rPr lang="en-US" dirty="0"/>
              <a:t>Smart motor controllers: controls brushed or brushless DC motors, built-in microcontrollers, communicates with </a:t>
            </a:r>
            <a:r>
              <a:rPr lang="en-US" dirty="0" err="1"/>
              <a:t>RoboRIO</a:t>
            </a:r>
            <a:r>
              <a:rPr lang="en-US" dirty="0"/>
              <a:t> via CAN bus.</a:t>
            </a:r>
          </a:p>
        </p:txBody>
      </p:sp>
    </p:spTree>
    <p:extLst>
      <p:ext uri="{BB962C8B-B14F-4D97-AF65-F5344CB8AC3E}">
        <p14:creationId xmlns:p14="http://schemas.microsoft.com/office/powerpoint/2010/main" val="203601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Simple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506627" y="2295331"/>
            <a:ext cx="6923903" cy="4450702"/>
          </a:xfrm>
        </p:spPr>
        <p:txBody>
          <a:bodyPr>
            <a:normAutofit fontScale="92500" lnSpcReduction="10000"/>
          </a:bodyPr>
          <a:lstStyle/>
          <a:p>
            <a:r>
              <a:rPr lang="en-US" dirty="0"/>
              <a:t>Simple motor controllers are dumb controllers without built-in processors.</a:t>
            </a:r>
          </a:p>
          <a:p>
            <a:r>
              <a:rPr lang="en-US" dirty="0"/>
              <a:t>Communicates with the </a:t>
            </a:r>
            <a:r>
              <a:rPr lang="en-US" dirty="0" err="1"/>
              <a:t>RoboRIO</a:t>
            </a:r>
            <a:r>
              <a:rPr lang="en-US" dirty="0"/>
              <a:t> via PWM (Pulse Width Modulation: 1 </a:t>
            </a:r>
            <a:r>
              <a:rPr lang="en-US" dirty="0" err="1"/>
              <a:t>ms</a:t>
            </a:r>
            <a:r>
              <a:rPr lang="en-US" dirty="0"/>
              <a:t> full speed reverse, 1.5 </a:t>
            </a:r>
            <a:r>
              <a:rPr lang="en-US" dirty="0" err="1"/>
              <a:t>ms</a:t>
            </a:r>
            <a:r>
              <a:rPr lang="en-US" dirty="0"/>
              <a:t> stop, 2 </a:t>
            </a:r>
            <a:r>
              <a:rPr lang="en-US" dirty="0" err="1"/>
              <a:t>ms</a:t>
            </a:r>
            <a:r>
              <a:rPr lang="en-US" dirty="0"/>
              <a:t> full speed forward).</a:t>
            </a:r>
          </a:p>
          <a:p>
            <a:r>
              <a:rPr lang="en-US" dirty="0"/>
              <a:t>Our framework supports: </a:t>
            </a:r>
            <a:r>
              <a:rPr lang="en-US" dirty="0" err="1"/>
              <a:t>FrcPWMSparkMax</a:t>
            </a:r>
            <a:r>
              <a:rPr lang="en-US" dirty="0"/>
              <a:t>, </a:t>
            </a:r>
            <a:r>
              <a:rPr lang="en-US" dirty="0" err="1"/>
              <a:t>FrcPWMTalonFX</a:t>
            </a:r>
            <a:r>
              <a:rPr lang="en-US" dirty="0"/>
              <a:t>, </a:t>
            </a:r>
            <a:r>
              <a:rPr lang="en-US" dirty="0" err="1"/>
              <a:t>FrcPWMTalonSRX</a:t>
            </a:r>
            <a:r>
              <a:rPr lang="en-US" dirty="0"/>
              <a:t>, </a:t>
            </a:r>
            <a:r>
              <a:rPr lang="en-US" dirty="0" err="1"/>
              <a:t>FrcPWMVictorSPX</a:t>
            </a:r>
            <a:r>
              <a:rPr lang="en-US" dirty="0"/>
              <a:t> and generic. Constructors:</a:t>
            </a:r>
            <a:br>
              <a:rPr lang="en-US" dirty="0"/>
            </a:br>
            <a:r>
              <a:rPr lang="en-US" b="0" dirty="0" err="1">
                <a:solidFill>
                  <a:srgbClr val="DCDCAA"/>
                </a:solidFill>
                <a:effectLst/>
                <a:latin typeface="Consolas" panose="020B0609020204030204" pitchFamily="49" charset="0"/>
              </a:rPr>
              <a:t>FrcPWMVictorSPX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revLimitSw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fwdLimitSw</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AE4BE91A-39E2-456A-BC4B-B9A8D9F2FFCE}"/>
              </a:ext>
            </a:extLst>
          </p:cNvPr>
          <p:cNvPicPr>
            <a:picLocks noChangeAspect="1"/>
          </p:cNvPicPr>
          <p:nvPr/>
        </p:nvPicPr>
        <p:blipFill>
          <a:blip r:embed="rId2"/>
          <a:stretch>
            <a:fillRect/>
          </a:stretch>
        </p:blipFill>
        <p:spPr>
          <a:xfrm>
            <a:off x="7505342" y="2362998"/>
            <a:ext cx="4237469" cy="2793888"/>
          </a:xfrm>
          <a:prstGeom prst="rect">
            <a:avLst/>
          </a:prstGeom>
        </p:spPr>
      </p:pic>
    </p:spTree>
    <p:extLst>
      <p:ext uri="{BB962C8B-B14F-4D97-AF65-F5344CB8AC3E}">
        <p14:creationId xmlns:p14="http://schemas.microsoft.com/office/powerpoint/2010/main" val="17038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Simple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597244" y="2314832"/>
            <a:ext cx="11005752" cy="4300152"/>
          </a:xfrm>
        </p:spPr>
        <p:txBody>
          <a:bodyPr>
            <a:normAutofit/>
          </a:bodyPr>
          <a:lstStyle/>
          <a:p>
            <a:r>
              <a:rPr lang="en-US" dirty="0"/>
              <a:t>In Robot.java, create a PWM motor controller.</a:t>
            </a:r>
          </a:p>
          <a:p>
            <a:pPr lvl="1"/>
            <a:r>
              <a:rPr lang="en-US" dirty="0"/>
              <a:t>Create a class variable (</a:t>
            </a:r>
            <a:r>
              <a:rPr lang="en-US" dirty="0" err="1"/>
              <a:t>pwmMotor</a:t>
            </a:r>
            <a:r>
              <a:rPr lang="en-US" dirty="0"/>
              <a:t>) to hold the created PWM motor controller object (e.g. </a:t>
            </a:r>
            <a:r>
              <a:rPr lang="en-US" dirty="0" err="1"/>
              <a:t>FrcPWMTalonSRX</a:t>
            </a:r>
            <a:r>
              <a:rPr lang="en-US" dirty="0"/>
              <a:t>).</a:t>
            </a:r>
          </a:p>
          <a:p>
            <a:pPr lvl="1"/>
            <a:r>
              <a:rPr lang="en-US" dirty="0"/>
              <a:t>In </a:t>
            </a:r>
            <a:r>
              <a:rPr lang="en-US" dirty="0" err="1"/>
              <a:t>robotInit</a:t>
            </a:r>
            <a:r>
              <a:rPr lang="en-US" dirty="0"/>
              <a:t> method, create the motor controller object specifying a name and the PWM channel it’s plugged into.</a:t>
            </a:r>
          </a:p>
          <a:p>
            <a:r>
              <a:rPr lang="en-US" dirty="0"/>
              <a:t>In FrcTeleOp.java, add code in the periodic method to control a motor connected to the motor controller by a game controller and print a message showing the motor power on the dashboard.</a:t>
            </a:r>
          </a:p>
          <a:p>
            <a:pPr lvl="1"/>
            <a:r>
              <a:rPr lang="en-US" dirty="0"/>
              <a:t>Read the Xbox left stick for the Y-axis (</a:t>
            </a:r>
            <a:r>
              <a:rPr lang="en-US" dirty="0" err="1"/>
              <a:t>robot.driverController.getLeftYWithDeadband</a:t>
            </a:r>
            <a:r>
              <a:rPr lang="en-US" dirty="0"/>
              <a:t>).</a:t>
            </a:r>
          </a:p>
          <a:p>
            <a:pPr lvl="1"/>
            <a:r>
              <a:rPr lang="en-US" dirty="0"/>
              <a:t>Set the motor power with the joystick value (</a:t>
            </a:r>
            <a:r>
              <a:rPr lang="en-US" dirty="0" err="1"/>
              <a:t>robot.pwmMotor.set</a:t>
            </a:r>
            <a:r>
              <a:rPr lang="en-US" dirty="0"/>
              <a:t>).</a:t>
            </a:r>
          </a:p>
          <a:p>
            <a:pPr lvl="1"/>
            <a:r>
              <a:rPr lang="en-US" dirty="0"/>
              <a:t>Display the motor power value to the dashboard (</a:t>
            </a:r>
            <a:r>
              <a:rPr lang="en-US" dirty="0" err="1"/>
              <a:t>robot.dashboard.displayPrintf</a:t>
            </a:r>
            <a:r>
              <a:rPr lang="en-US" dirty="0"/>
              <a:t>).</a:t>
            </a:r>
          </a:p>
        </p:txBody>
      </p:sp>
    </p:spTree>
    <p:extLst>
      <p:ext uri="{BB962C8B-B14F-4D97-AF65-F5344CB8AC3E}">
        <p14:creationId xmlns:p14="http://schemas.microsoft.com/office/powerpoint/2010/main" val="424323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Smart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654909" y="2290119"/>
            <a:ext cx="10869826" cy="4493740"/>
          </a:xfrm>
        </p:spPr>
        <p:txBody>
          <a:bodyPr>
            <a:normAutofit fontScale="92500" lnSpcReduction="20000"/>
          </a:bodyPr>
          <a:lstStyle/>
          <a:p>
            <a:r>
              <a:rPr lang="en-US" dirty="0"/>
              <a:t>Smart motor controllers have built-in processors.</a:t>
            </a:r>
          </a:p>
          <a:p>
            <a:r>
              <a:rPr lang="en-US" dirty="0"/>
              <a:t>Communicates with the </a:t>
            </a:r>
            <a:r>
              <a:rPr lang="en-US" dirty="0" err="1"/>
              <a:t>RoboRIO</a:t>
            </a:r>
            <a:r>
              <a:rPr lang="en-US" dirty="0"/>
              <a:t> via CAN bus.</a:t>
            </a:r>
          </a:p>
          <a:p>
            <a:r>
              <a:rPr lang="en-US" dirty="0" err="1"/>
              <a:t>RoboRIO</a:t>
            </a:r>
            <a:r>
              <a:rPr lang="en-US" dirty="0"/>
              <a:t> can issue CAN command to control the direction as well as the speed of the motor.</a:t>
            </a:r>
          </a:p>
          <a:p>
            <a:r>
              <a:rPr lang="en-US" dirty="0"/>
              <a:t>Supports position sensors (e.g. encoder or analog potentiometer) to perform close-loop control (e.g. position control or speed control).</a:t>
            </a:r>
          </a:p>
          <a:p>
            <a:r>
              <a:rPr lang="en-US" dirty="0"/>
              <a:t>Supports hardware limit switches to limit motor movement within a range of physical positions.</a:t>
            </a:r>
          </a:p>
          <a:p>
            <a:r>
              <a:rPr lang="en-US" dirty="0"/>
              <a:t>Our framework supports: </a:t>
            </a:r>
            <a:r>
              <a:rPr lang="en-US" dirty="0" err="1"/>
              <a:t>FrcCANFalcon</a:t>
            </a:r>
            <a:r>
              <a:rPr lang="en-US" dirty="0"/>
              <a:t>, </a:t>
            </a:r>
            <a:r>
              <a:rPr lang="en-US" dirty="0" err="1"/>
              <a:t>FrcCANTalon</a:t>
            </a:r>
            <a:r>
              <a:rPr lang="en-US" dirty="0"/>
              <a:t>, </a:t>
            </a:r>
            <a:r>
              <a:rPr lang="en-US" dirty="0" err="1"/>
              <a:t>FrcCANSparkMax</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FrcCANFalcon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FrcCANTalon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FrcCANSparkMax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brushless</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01933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Smart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17838" y="2368378"/>
            <a:ext cx="10906897" cy="4213654"/>
          </a:xfrm>
        </p:spPr>
        <p:txBody>
          <a:bodyPr>
            <a:normAutofit/>
          </a:bodyPr>
          <a:lstStyle/>
          <a:p>
            <a:r>
              <a:rPr lang="en-US" dirty="0"/>
              <a:t>In Robot.java, create a Talon SRX motor controller.</a:t>
            </a:r>
          </a:p>
          <a:p>
            <a:pPr lvl="1"/>
            <a:r>
              <a:rPr lang="en-US" dirty="0"/>
              <a:t>Create a class variable (</a:t>
            </a:r>
            <a:r>
              <a:rPr lang="en-US" dirty="0" err="1"/>
              <a:t>canMotor</a:t>
            </a:r>
            <a:r>
              <a:rPr lang="en-US" dirty="0"/>
              <a:t>) to hold the created smart motor controller object (e.g. </a:t>
            </a:r>
            <a:r>
              <a:rPr lang="en-US" dirty="0" err="1"/>
              <a:t>FrcCANTalon</a:t>
            </a:r>
            <a:r>
              <a:rPr lang="en-US" dirty="0"/>
              <a:t>).</a:t>
            </a:r>
          </a:p>
          <a:p>
            <a:pPr lvl="1"/>
            <a:r>
              <a:rPr lang="en-US" dirty="0"/>
              <a:t>In </a:t>
            </a:r>
            <a:r>
              <a:rPr lang="en-US" dirty="0" err="1"/>
              <a:t>robotInit</a:t>
            </a:r>
            <a:r>
              <a:rPr lang="en-US" dirty="0"/>
              <a:t> method, create the motor controller object specifying a name and its assigned CAN ID.</a:t>
            </a:r>
          </a:p>
          <a:p>
            <a:r>
              <a:rPr lang="en-US" dirty="0"/>
              <a:t>In FrcTeleOp.java, add code to control a motor connected to the motor controller by a game controller and print a message showing the motor power on the dashboard.</a:t>
            </a:r>
          </a:p>
          <a:p>
            <a:pPr lvl="1"/>
            <a:r>
              <a:rPr lang="en-US" dirty="0"/>
              <a:t>Read the Xbox left stick for the Y-axis (</a:t>
            </a:r>
            <a:r>
              <a:rPr lang="en-US" dirty="0" err="1"/>
              <a:t>robot.driverController.getLeftYWithDeadband</a:t>
            </a:r>
            <a:r>
              <a:rPr lang="en-US" dirty="0"/>
              <a:t>).</a:t>
            </a:r>
          </a:p>
          <a:p>
            <a:pPr lvl="1"/>
            <a:r>
              <a:rPr lang="en-US" dirty="0"/>
              <a:t>Set the motor power with the joystick value (</a:t>
            </a:r>
            <a:r>
              <a:rPr lang="en-US" dirty="0" err="1"/>
              <a:t>robot.canMotor.set</a:t>
            </a:r>
            <a:r>
              <a:rPr lang="en-US" dirty="0"/>
              <a:t>).</a:t>
            </a:r>
          </a:p>
          <a:p>
            <a:pPr lvl="1"/>
            <a:r>
              <a:rPr lang="en-US" dirty="0"/>
              <a:t>Display the motor power value to the dashboard (</a:t>
            </a:r>
            <a:r>
              <a:rPr lang="en-US" dirty="0" err="1"/>
              <a:t>robot.dashboard.displayPrintf</a:t>
            </a:r>
            <a:r>
              <a:rPr lang="en-US" dirty="0"/>
              <a:t>).</a:t>
            </a:r>
          </a:p>
        </p:txBody>
      </p:sp>
    </p:spTree>
    <p:extLst>
      <p:ext uri="{BB962C8B-B14F-4D97-AF65-F5344CB8AC3E}">
        <p14:creationId xmlns:p14="http://schemas.microsoft.com/office/powerpoint/2010/main" val="75627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D25E-73CD-88C7-F1B2-5092D106275D}"/>
              </a:ext>
            </a:extLst>
          </p:cNvPr>
          <p:cNvSpPr>
            <a:spLocks noGrp="1"/>
          </p:cNvSpPr>
          <p:nvPr>
            <p:ph type="title"/>
          </p:nvPr>
        </p:nvSpPr>
        <p:spPr/>
        <p:txBody>
          <a:bodyPr/>
          <a:lstStyle/>
          <a:p>
            <a:r>
              <a:rPr lang="en-US" dirty="0" err="1"/>
              <a:t>TrcMotor</a:t>
            </a:r>
            <a:endParaRPr lang="en-US" dirty="0"/>
          </a:p>
        </p:txBody>
      </p:sp>
      <p:sp>
        <p:nvSpPr>
          <p:cNvPr id="3" name="Content Placeholder 2">
            <a:extLst>
              <a:ext uri="{FF2B5EF4-FFF2-40B4-BE49-F238E27FC236}">
                <a16:creationId xmlns:a16="http://schemas.microsoft.com/office/drawing/2014/main" id="{2A3F0402-B38E-8165-0B69-80AA4CA15D63}"/>
              </a:ext>
            </a:extLst>
          </p:cNvPr>
          <p:cNvSpPr>
            <a:spLocks noGrp="1"/>
          </p:cNvSpPr>
          <p:nvPr>
            <p:ph idx="1"/>
          </p:nvPr>
        </p:nvSpPr>
        <p:spPr>
          <a:xfrm>
            <a:off x="650790" y="2261285"/>
            <a:ext cx="10989276" cy="4477265"/>
          </a:xfrm>
        </p:spPr>
        <p:txBody>
          <a:bodyPr>
            <a:normAutofit fontScale="92500" lnSpcReduction="20000"/>
          </a:bodyPr>
          <a:lstStyle/>
          <a:p>
            <a:r>
              <a:rPr lang="en-US" dirty="0"/>
              <a:t>All motor controller classes extend </a:t>
            </a:r>
            <a:r>
              <a:rPr lang="en-US" dirty="0" err="1"/>
              <a:t>TrcMotor</a:t>
            </a:r>
            <a:r>
              <a:rPr lang="en-US" dirty="0"/>
              <a:t> including PWM motor controllers and smart motor controllers. Different motor controllers have different capabilities. </a:t>
            </a:r>
            <a:r>
              <a:rPr lang="en-US" dirty="0" err="1"/>
              <a:t>TrcMotor</a:t>
            </a:r>
            <a:r>
              <a:rPr lang="en-US" dirty="0"/>
              <a:t> simulates features that the motor controller does not have native support, using software wherever possible. Examples:</a:t>
            </a:r>
          </a:p>
          <a:p>
            <a:pPr lvl="1"/>
            <a:r>
              <a:rPr lang="en-US" dirty="0"/>
              <a:t>Simulates close-loop control for PWM motor controllers with software PID and external position sensor.</a:t>
            </a:r>
          </a:p>
          <a:p>
            <a:pPr lvl="1"/>
            <a:r>
              <a:rPr lang="en-US" dirty="0"/>
              <a:t>Simulates limit switch protection for PWM motor controllers with external limit switches.</a:t>
            </a:r>
          </a:p>
          <a:p>
            <a:r>
              <a:rPr lang="en-US" dirty="0" err="1"/>
              <a:t>TrcMotor</a:t>
            </a:r>
            <a:r>
              <a:rPr lang="en-US" dirty="0"/>
              <a:t> features with software simulation:</a:t>
            </a:r>
          </a:p>
          <a:p>
            <a:pPr lvl="1"/>
            <a:r>
              <a:rPr lang="en-US" dirty="0"/>
              <a:t>Motor direction.</a:t>
            </a:r>
          </a:p>
          <a:p>
            <a:pPr lvl="1"/>
            <a:r>
              <a:rPr lang="en-US" dirty="0"/>
              <a:t>Motor followers.</a:t>
            </a:r>
          </a:p>
          <a:p>
            <a:pPr lvl="1"/>
            <a:r>
              <a:rPr lang="en-US" dirty="0"/>
              <a:t>Position sensor direction.</a:t>
            </a:r>
          </a:p>
          <a:p>
            <a:pPr lvl="1"/>
            <a:r>
              <a:rPr lang="en-US" dirty="0"/>
              <a:t>Motor odometry (position, velocity, current).</a:t>
            </a:r>
          </a:p>
          <a:p>
            <a:pPr lvl="1"/>
            <a:r>
              <a:rPr lang="en-US" dirty="0"/>
              <a:t>Limit switches.</a:t>
            </a:r>
          </a:p>
          <a:p>
            <a:pPr lvl="1"/>
            <a:r>
              <a:rPr lang="en-US" dirty="0"/>
              <a:t>Close-loop control (position control, velocity control).</a:t>
            </a:r>
          </a:p>
          <a:p>
            <a:pPr lvl="1"/>
            <a:r>
              <a:rPr lang="en-US" dirty="0"/>
              <a:t>Motor stall detection/protection.</a:t>
            </a:r>
          </a:p>
          <a:p>
            <a:pPr lvl="1"/>
            <a:r>
              <a:rPr lang="en-US" dirty="0"/>
              <a:t>Motor zero position calibration.</a:t>
            </a:r>
          </a:p>
          <a:p>
            <a:pPr lvl="1"/>
            <a:endParaRPr lang="en-US" dirty="0"/>
          </a:p>
        </p:txBody>
      </p:sp>
    </p:spTree>
    <p:extLst>
      <p:ext uri="{BB962C8B-B14F-4D97-AF65-F5344CB8AC3E}">
        <p14:creationId xmlns:p14="http://schemas.microsoft.com/office/powerpoint/2010/main" val="104111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741405" y="2393091"/>
            <a:ext cx="10783329" cy="4361935"/>
          </a:xfrm>
        </p:spPr>
        <p:txBody>
          <a:bodyPr>
            <a:normAutofit/>
          </a:bodyPr>
          <a:lstStyle/>
          <a:p>
            <a:r>
              <a:rPr lang="en-US" dirty="0"/>
              <a:t>In this lesson, you will learn:</a:t>
            </a:r>
          </a:p>
          <a:p>
            <a:pPr lvl="1"/>
            <a:r>
              <a:rPr lang="en-US" dirty="0"/>
              <a:t>Information Displays</a:t>
            </a:r>
          </a:p>
          <a:p>
            <a:pPr lvl="2"/>
            <a:r>
              <a:rPr lang="en-US" dirty="0"/>
              <a:t>Java Console</a:t>
            </a:r>
          </a:p>
          <a:p>
            <a:pPr lvl="2"/>
            <a:r>
              <a:rPr lang="en-US" dirty="0"/>
              <a:t>Dashboard: Shuffleboard</a:t>
            </a:r>
          </a:p>
          <a:p>
            <a:pPr lvl="1"/>
            <a:r>
              <a:rPr lang="en-US" dirty="0"/>
              <a:t>Game Controller and Button Panel</a:t>
            </a:r>
          </a:p>
          <a:p>
            <a:pPr lvl="1"/>
            <a:r>
              <a:rPr lang="en-US" dirty="0"/>
              <a:t>Motor Controllers</a:t>
            </a:r>
          </a:p>
          <a:p>
            <a:pPr lvl="1"/>
            <a:r>
              <a:rPr lang="en-US" dirty="0"/>
              <a:t>Servo Motors</a:t>
            </a:r>
          </a:p>
          <a:p>
            <a:pPr lvl="1"/>
            <a:r>
              <a:rPr lang="en-US" dirty="0"/>
              <a:t>Relays</a:t>
            </a:r>
          </a:p>
          <a:p>
            <a:pPr lvl="1"/>
            <a:r>
              <a:rPr lang="en-US" dirty="0"/>
              <a:t>Pneumatics</a:t>
            </a:r>
          </a:p>
          <a:p>
            <a:pPr lvl="1"/>
            <a:r>
              <a:rPr lang="en-US" dirty="0"/>
              <a:t>Sensors</a:t>
            </a:r>
          </a:p>
          <a:p>
            <a:pPr lvl="1"/>
            <a:r>
              <a:rPr lang="en-US" dirty="0"/>
              <a:t>Indicators</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264D-CEC5-D1DA-A9F4-409BDB0A00A4}"/>
              </a:ext>
            </a:extLst>
          </p:cNvPr>
          <p:cNvSpPr>
            <a:spLocks noGrp="1"/>
          </p:cNvSpPr>
          <p:nvPr>
            <p:ph type="title"/>
          </p:nvPr>
        </p:nvSpPr>
        <p:spPr/>
        <p:txBody>
          <a:bodyPr/>
          <a:lstStyle/>
          <a:p>
            <a:r>
              <a:rPr lang="en-US" dirty="0"/>
              <a:t>Servo Motors</a:t>
            </a:r>
          </a:p>
        </p:txBody>
      </p:sp>
      <p:sp>
        <p:nvSpPr>
          <p:cNvPr id="3" name="Content Placeholder 2">
            <a:extLst>
              <a:ext uri="{FF2B5EF4-FFF2-40B4-BE49-F238E27FC236}">
                <a16:creationId xmlns:a16="http://schemas.microsoft.com/office/drawing/2014/main" id="{C9459D2B-C721-E26A-52F3-8A16CD262C02}"/>
              </a:ext>
            </a:extLst>
          </p:cNvPr>
          <p:cNvSpPr>
            <a:spLocks noGrp="1"/>
          </p:cNvSpPr>
          <p:nvPr>
            <p:ph idx="1"/>
          </p:nvPr>
        </p:nvSpPr>
        <p:spPr>
          <a:xfrm>
            <a:off x="539578" y="2253049"/>
            <a:ext cx="7306963" cy="4576119"/>
          </a:xfrm>
        </p:spPr>
        <p:txBody>
          <a:bodyPr>
            <a:normAutofit fontScale="85000" lnSpcReduction="10000"/>
          </a:bodyPr>
          <a:lstStyle/>
          <a:p>
            <a:r>
              <a:rPr lang="en-US" dirty="0"/>
              <a:t>Three types of servo motors:</a:t>
            </a:r>
          </a:p>
          <a:p>
            <a:pPr lvl="1"/>
            <a:r>
              <a:rPr lang="en-US" dirty="0"/>
              <a:t>Position servos: have limited range of motion usually 90-degree or 180-degree, communicate via PWM signal between 1 </a:t>
            </a:r>
            <a:r>
              <a:rPr lang="en-US" dirty="0" err="1"/>
              <a:t>ms</a:t>
            </a:r>
            <a:r>
              <a:rPr lang="en-US" dirty="0"/>
              <a:t> to 2 </a:t>
            </a:r>
            <a:r>
              <a:rPr lang="en-US" dirty="0" err="1"/>
              <a:t>ms.</a:t>
            </a:r>
            <a:r>
              <a:rPr lang="en-US" dirty="0"/>
              <a:t> Pulse width sets the position of the servo. For example, for 180-degree servo, 1 </a:t>
            </a:r>
            <a:r>
              <a:rPr lang="en-US" dirty="0" err="1"/>
              <a:t>ms</a:t>
            </a:r>
            <a:r>
              <a:rPr lang="en-US" dirty="0"/>
              <a:t> sets it to 0-degree, 1.5 </a:t>
            </a:r>
            <a:r>
              <a:rPr lang="en-US" dirty="0" err="1"/>
              <a:t>ms</a:t>
            </a:r>
            <a:r>
              <a:rPr lang="en-US" dirty="0"/>
              <a:t> sets it to 90-degree and 2 </a:t>
            </a:r>
            <a:r>
              <a:rPr lang="en-US" dirty="0" err="1"/>
              <a:t>ms</a:t>
            </a:r>
            <a:r>
              <a:rPr lang="en-US" dirty="0"/>
              <a:t> sets it to 180-degree.</a:t>
            </a:r>
          </a:p>
          <a:p>
            <a:pPr lvl="1"/>
            <a:r>
              <a:rPr lang="en-US" dirty="0"/>
              <a:t>Continuous servos: similar to DC motors on PWM motor controllers but with smaller form factor and weaker strength, communicate via PWM signal between 1 </a:t>
            </a:r>
            <a:r>
              <a:rPr lang="en-US" dirty="0" err="1"/>
              <a:t>ms</a:t>
            </a:r>
            <a:r>
              <a:rPr lang="en-US" dirty="0"/>
              <a:t> to 2 </a:t>
            </a:r>
            <a:r>
              <a:rPr lang="en-US" dirty="0" err="1"/>
              <a:t>ms.</a:t>
            </a:r>
            <a:r>
              <a:rPr lang="en-US" dirty="0"/>
              <a:t> Pulse width sets the direction and speed the servo will spin. 1 </a:t>
            </a:r>
            <a:r>
              <a:rPr lang="en-US" dirty="0" err="1"/>
              <a:t>ms</a:t>
            </a:r>
            <a:r>
              <a:rPr lang="en-US" dirty="0"/>
              <a:t> sets it to spin full speed in reverse, 1.5 </a:t>
            </a:r>
            <a:r>
              <a:rPr lang="en-US" dirty="0" err="1"/>
              <a:t>ms</a:t>
            </a:r>
            <a:r>
              <a:rPr lang="en-US" dirty="0"/>
              <a:t> sets it to stop and 2 </a:t>
            </a:r>
            <a:r>
              <a:rPr lang="en-US" dirty="0" err="1"/>
              <a:t>ms</a:t>
            </a:r>
            <a:r>
              <a:rPr lang="en-US" dirty="0"/>
              <a:t> sets it to spin full speed forward.</a:t>
            </a:r>
          </a:p>
          <a:p>
            <a:pPr lvl="1"/>
            <a:r>
              <a:rPr lang="en-US" dirty="0"/>
              <a:t>Digital servos: programmable servo that can be programmed as position servo or continuous servo, can change servo parameters such as the position range, </a:t>
            </a:r>
            <a:r>
              <a:rPr lang="en-US" dirty="0" err="1"/>
              <a:t>deadband</a:t>
            </a:r>
            <a:r>
              <a:rPr lang="en-US" dirty="0"/>
              <a:t> in continuous mode etc.</a:t>
            </a:r>
          </a:p>
          <a:p>
            <a:r>
              <a:rPr lang="en-US" dirty="0"/>
              <a:t>Constructors:</a:t>
            </a:r>
            <a:br>
              <a:rPr lang="en-US" dirty="0"/>
            </a:br>
            <a:r>
              <a:rPr lang="en-US" b="0" dirty="0" err="1">
                <a:solidFill>
                  <a:srgbClr val="DCDCAA"/>
                </a:solidFill>
                <a:effectLst/>
                <a:latin typeface="Consolas" panose="020B0609020204030204" pitchFamily="49" charset="0"/>
              </a:rPr>
              <a:t>FrcServo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//for position servo</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r>
              <a:rPr lang="en-US" dirty="0">
                <a:solidFill>
                  <a:srgbClr val="D4D4D4"/>
                </a:solidFill>
                <a:latin typeface="Consolas" panose="020B0609020204030204" pitchFamily="49" charset="0"/>
              </a:rPr>
              <a:t>			//for continuous servo</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9ED639D-AF4E-04C2-E120-6E62CA3C5E6D}"/>
              </a:ext>
            </a:extLst>
          </p:cNvPr>
          <p:cNvPicPr>
            <a:picLocks noChangeAspect="1"/>
          </p:cNvPicPr>
          <p:nvPr/>
        </p:nvPicPr>
        <p:blipFill>
          <a:blip r:embed="rId2"/>
          <a:stretch>
            <a:fillRect/>
          </a:stretch>
        </p:blipFill>
        <p:spPr>
          <a:xfrm>
            <a:off x="7748205" y="2511279"/>
            <a:ext cx="4237469" cy="2793888"/>
          </a:xfrm>
          <a:prstGeom prst="rect">
            <a:avLst/>
          </a:prstGeom>
        </p:spPr>
      </p:pic>
    </p:spTree>
    <p:extLst>
      <p:ext uri="{BB962C8B-B14F-4D97-AF65-F5344CB8AC3E}">
        <p14:creationId xmlns:p14="http://schemas.microsoft.com/office/powerpoint/2010/main" val="291086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Position Servo</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54908" y="2372497"/>
            <a:ext cx="10882184" cy="4403125"/>
          </a:xfrm>
        </p:spPr>
        <p:txBody>
          <a:bodyPr>
            <a:normAutofit/>
          </a:bodyPr>
          <a:lstStyle/>
          <a:p>
            <a:r>
              <a:rPr lang="en-US" dirty="0"/>
              <a:t>In Robot.java, create a servo motor.</a:t>
            </a:r>
          </a:p>
          <a:p>
            <a:pPr lvl="1"/>
            <a:r>
              <a:rPr lang="en-US" dirty="0"/>
              <a:t>Create a class variable (servo) to hold the created servo motor object (e.g. </a:t>
            </a:r>
            <a:r>
              <a:rPr lang="en-US" dirty="0" err="1"/>
              <a:t>FrcServo</a:t>
            </a:r>
            <a:r>
              <a:rPr lang="en-US" dirty="0"/>
              <a:t>).</a:t>
            </a:r>
          </a:p>
          <a:p>
            <a:pPr lvl="1"/>
            <a:r>
              <a:rPr lang="en-US" dirty="0"/>
              <a:t>In </a:t>
            </a:r>
            <a:r>
              <a:rPr lang="en-US" dirty="0" err="1"/>
              <a:t>robotInit</a:t>
            </a:r>
            <a:r>
              <a:rPr lang="en-US" dirty="0"/>
              <a:t> method, create the servo motor object specifying a name and the PWM channel it’s plugged into.</a:t>
            </a:r>
          </a:p>
          <a:p>
            <a:r>
              <a:rPr lang="en-US" dirty="0"/>
              <a:t>In FrcTeleOp.java, add code in the periodic method to control a servo by using the left trigger of the Xbox controller. (i.e. releasing it to go to 0-degree position and pressing it fully to go to 180-degree) and print a message on the dashboard to show the servo position.</a:t>
            </a:r>
          </a:p>
          <a:p>
            <a:pPr lvl="1"/>
            <a:r>
              <a:rPr lang="en-US" dirty="0"/>
              <a:t>Read the Xbox left trigger (</a:t>
            </a:r>
            <a:r>
              <a:rPr lang="en-US" dirty="0" err="1"/>
              <a:t>robot.driverController.getLeftTriggerWithDeadband</a:t>
            </a:r>
            <a:r>
              <a:rPr lang="en-US" dirty="0"/>
              <a:t>).</a:t>
            </a:r>
          </a:p>
          <a:p>
            <a:pPr lvl="1"/>
            <a:r>
              <a:rPr lang="en-US" dirty="0"/>
              <a:t>Set the servo position with the trigger value (</a:t>
            </a:r>
            <a:r>
              <a:rPr lang="en-US" dirty="0" err="1"/>
              <a:t>robot.servo.setPosition</a:t>
            </a:r>
            <a:r>
              <a:rPr lang="en-US" dirty="0"/>
              <a:t>).</a:t>
            </a:r>
          </a:p>
          <a:p>
            <a:pPr lvl="1"/>
            <a:r>
              <a:rPr lang="en-US" dirty="0"/>
              <a:t>Display the servo position to the dashboard (</a:t>
            </a:r>
            <a:r>
              <a:rPr lang="en-US" dirty="0" err="1"/>
              <a:t>robot.dashboard.displayPrintf</a:t>
            </a:r>
            <a:r>
              <a:rPr lang="en-US" dirty="0"/>
              <a:t>).</a:t>
            </a:r>
          </a:p>
        </p:txBody>
      </p:sp>
    </p:spTree>
    <p:extLst>
      <p:ext uri="{BB962C8B-B14F-4D97-AF65-F5344CB8AC3E}">
        <p14:creationId xmlns:p14="http://schemas.microsoft.com/office/powerpoint/2010/main" val="423287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2B6C-2712-6E8F-7DD3-40E5BB5C2438}"/>
              </a:ext>
            </a:extLst>
          </p:cNvPr>
          <p:cNvSpPr>
            <a:spLocks noGrp="1"/>
          </p:cNvSpPr>
          <p:nvPr>
            <p:ph type="title"/>
          </p:nvPr>
        </p:nvSpPr>
        <p:spPr/>
        <p:txBody>
          <a:bodyPr/>
          <a:lstStyle/>
          <a:p>
            <a:r>
              <a:rPr lang="en-US" dirty="0"/>
              <a:t>Relay</a:t>
            </a:r>
          </a:p>
        </p:txBody>
      </p:sp>
      <p:sp>
        <p:nvSpPr>
          <p:cNvPr id="3" name="Content Placeholder 2">
            <a:extLst>
              <a:ext uri="{FF2B5EF4-FFF2-40B4-BE49-F238E27FC236}">
                <a16:creationId xmlns:a16="http://schemas.microsoft.com/office/drawing/2014/main" id="{22072D70-05A5-CA4F-5843-27D1400F26D2}"/>
              </a:ext>
            </a:extLst>
          </p:cNvPr>
          <p:cNvSpPr>
            <a:spLocks noGrp="1"/>
          </p:cNvSpPr>
          <p:nvPr>
            <p:ph idx="1"/>
          </p:nvPr>
        </p:nvSpPr>
        <p:spPr>
          <a:xfrm>
            <a:off x="584886" y="2310713"/>
            <a:ext cx="10997514" cy="4497859"/>
          </a:xfrm>
        </p:spPr>
        <p:txBody>
          <a:bodyPr>
            <a:normAutofit fontScale="92500" lnSpcReduction="10000"/>
          </a:bodyPr>
          <a:lstStyle/>
          <a:p>
            <a:r>
              <a:rPr lang="en-US" dirty="0"/>
              <a:t>Relay is a switch. It has three states:</a:t>
            </a:r>
          </a:p>
          <a:p>
            <a:pPr lvl="1"/>
            <a:r>
              <a:rPr lang="en-US" dirty="0"/>
              <a:t>OFF: Output is disconnected from the input power.</a:t>
            </a:r>
          </a:p>
          <a:p>
            <a:pPr lvl="1"/>
            <a:r>
              <a:rPr lang="en-US" dirty="0"/>
              <a:t>FWD: Positive output is connected to positive power, negative output is connected to negative power.</a:t>
            </a:r>
          </a:p>
          <a:p>
            <a:pPr lvl="1"/>
            <a:r>
              <a:rPr lang="en-US" dirty="0"/>
              <a:t>REV: Positive output is connected to negative power, negative output is connected to positive power.</a:t>
            </a:r>
          </a:p>
          <a:p>
            <a:r>
              <a:rPr lang="en-US" dirty="0"/>
              <a:t>It can be used to control a motor. Setting the relay to OFF stops the motor, FWD spins full speed in forward direction, REV spins full speed in reverse direction. Unlike motor controllers, relay does not regulate the motor speed. It’s either ON or OFF.</a:t>
            </a:r>
          </a:p>
          <a:p>
            <a:r>
              <a:rPr lang="en-US" dirty="0"/>
              <a:t>It is commonly used as an ON/OFF switch to LED lights. For example, the ring light used in vision.</a:t>
            </a:r>
          </a:p>
          <a:p>
            <a:r>
              <a:rPr lang="en-US" dirty="0"/>
              <a:t>Constructors:</a:t>
            </a:r>
            <a:br>
              <a:rPr lang="en-US" dirty="0"/>
            </a:br>
            <a:r>
              <a:rPr lang="en-US" b="0" dirty="0">
                <a:solidFill>
                  <a:srgbClr val="DCDCAA"/>
                </a:solidFill>
                <a:effectLst/>
                <a:latin typeface="Consolas" panose="020B0609020204030204" pitchFamily="49" charset="0"/>
              </a:rPr>
              <a:t>Relay</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Direction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direction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dirty="0"/>
              <a:t>channel – specifies relay channel</a:t>
            </a:r>
            <a:br>
              <a:rPr lang="en-US" dirty="0"/>
            </a:br>
            <a:r>
              <a:rPr lang="en-US" dirty="0"/>
              <a:t>direction – specifies </a:t>
            </a:r>
            <a:r>
              <a:rPr lang="en-US" dirty="0" err="1"/>
              <a:t>kBoth</a:t>
            </a:r>
            <a:r>
              <a:rPr lang="en-US" dirty="0"/>
              <a:t>, </a:t>
            </a:r>
            <a:r>
              <a:rPr lang="en-US" dirty="0" err="1"/>
              <a:t>kForward</a:t>
            </a:r>
            <a:r>
              <a:rPr lang="en-US" dirty="0"/>
              <a:t> or </a:t>
            </a:r>
            <a:r>
              <a:rPr lang="en-US" dirty="0" err="1"/>
              <a:t>kReverse</a:t>
            </a:r>
            <a:endParaRPr lang="en-US" b="0" dirty="0">
              <a:solidFill>
                <a:srgbClr val="D4D4D4"/>
              </a:solidFill>
              <a:effectLst/>
              <a:latin typeface="Consolas" panose="020B0609020204030204" pitchFamily="49" charset="0"/>
            </a:endParaRPr>
          </a:p>
          <a:p>
            <a:r>
              <a:rPr lang="en-US" dirty="0"/>
              <a:t>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//values are: </a:t>
            </a:r>
            <a:r>
              <a:rPr lang="en-US" b="0" dirty="0" err="1">
                <a:solidFill>
                  <a:srgbClr val="D4D4D4"/>
                </a:solidFill>
                <a:effectLst/>
                <a:latin typeface="Consolas" panose="020B0609020204030204" pitchFamily="49" charset="0"/>
              </a:rPr>
              <a:t>kOff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kForward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kReverse</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get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9586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2763-71A5-4E21-9D53-C19159E0095C}"/>
              </a:ext>
            </a:extLst>
          </p:cNvPr>
          <p:cNvSpPr>
            <a:spLocks noGrp="1"/>
          </p:cNvSpPr>
          <p:nvPr>
            <p:ph type="title"/>
          </p:nvPr>
        </p:nvSpPr>
        <p:spPr>
          <a:xfrm>
            <a:off x="486561" y="973668"/>
            <a:ext cx="11039912" cy="706964"/>
          </a:xfrm>
        </p:spPr>
        <p:txBody>
          <a:bodyPr/>
          <a:lstStyle/>
          <a:p>
            <a:r>
              <a:rPr lang="en-US" dirty="0"/>
              <a:t>Exercise: Control Ring Light with a Button</a:t>
            </a:r>
          </a:p>
        </p:txBody>
      </p:sp>
      <p:sp>
        <p:nvSpPr>
          <p:cNvPr id="3" name="Content Placeholder 2">
            <a:extLst>
              <a:ext uri="{FF2B5EF4-FFF2-40B4-BE49-F238E27FC236}">
                <a16:creationId xmlns:a16="http://schemas.microsoft.com/office/drawing/2014/main" id="{C7DAFEDB-D7B1-46F5-903A-AA970DA087E0}"/>
              </a:ext>
            </a:extLst>
          </p:cNvPr>
          <p:cNvSpPr>
            <a:spLocks noGrp="1"/>
          </p:cNvSpPr>
          <p:nvPr>
            <p:ph idx="1"/>
          </p:nvPr>
        </p:nvSpPr>
        <p:spPr>
          <a:xfrm>
            <a:off x="571320" y="2281881"/>
            <a:ext cx="11039912" cy="3737919"/>
          </a:xfrm>
        </p:spPr>
        <p:txBody>
          <a:bodyPr/>
          <a:lstStyle/>
          <a:p>
            <a:r>
              <a:rPr lang="en-US" dirty="0"/>
              <a:t>Control a camera ring light with a button on the game controller.</a:t>
            </a:r>
          </a:p>
          <a:p>
            <a:pPr lvl="1"/>
            <a:r>
              <a:rPr lang="en-US" dirty="0"/>
              <a:t>In Robot.java, add code to </a:t>
            </a:r>
            <a:r>
              <a:rPr lang="en-US" dirty="0" err="1"/>
              <a:t>robotInit</a:t>
            </a:r>
            <a:r>
              <a:rPr lang="en-US" dirty="0"/>
              <a:t> to create a relay in </a:t>
            </a:r>
            <a:r>
              <a:rPr lang="en-US" dirty="0" err="1"/>
              <a:t>kForward</a:t>
            </a:r>
            <a:r>
              <a:rPr lang="en-US" dirty="0"/>
              <a:t> direction mode (Relay).</a:t>
            </a:r>
          </a:p>
          <a:p>
            <a:pPr lvl="1"/>
            <a:r>
              <a:rPr lang="en-US" dirty="0"/>
              <a:t>In FrcTeleOp.java, add code to </a:t>
            </a:r>
            <a:r>
              <a:rPr lang="en-US" dirty="0" err="1"/>
              <a:t>driverControllerButtonEvent</a:t>
            </a:r>
            <a:r>
              <a:rPr lang="en-US" dirty="0"/>
              <a:t> to toggle the ring light ON/OFF with pressing the A button. Print a message on the dashboard to show the ring light state.</a:t>
            </a:r>
          </a:p>
        </p:txBody>
      </p:sp>
    </p:spTree>
    <p:extLst>
      <p:ext uri="{BB962C8B-B14F-4D97-AF65-F5344CB8AC3E}">
        <p14:creationId xmlns:p14="http://schemas.microsoft.com/office/powerpoint/2010/main" val="300410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2F6D-D763-60D2-0685-E4FF5F6EEFAA}"/>
              </a:ext>
            </a:extLst>
          </p:cNvPr>
          <p:cNvSpPr>
            <a:spLocks noGrp="1"/>
          </p:cNvSpPr>
          <p:nvPr>
            <p:ph type="title"/>
          </p:nvPr>
        </p:nvSpPr>
        <p:spPr/>
        <p:txBody>
          <a:bodyPr/>
          <a:lstStyle/>
          <a:p>
            <a:r>
              <a:rPr lang="en-US" dirty="0"/>
              <a:t>Pneumatics</a:t>
            </a:r>
          </a:p>
        </p:txBody>
      </p:sp>
      <p:sp>
        <p:nvSpPr>
          <p:cNvPr id="3" name="Content Placeholder 2">
            <a:extLst>
              <a:ext uri="{FF2B5EF4-FFF2-40B4-BE49-F238E27FC236}">
                <a16:creationId xmlns:a16="http://schemas.microsoft.com/office/drawing/2014/main" id="{642E52A7-DC9C-B07C-79F7-EE861B66992E}"/>
              </a:ext>
            </a:extLst>
          </p:cNvPr>
          <p:cNvSpPr>
            <a:spLocks noGrp="1"/>
          </p:cNvSpPr>
          <p:nvPr>
            <p:ph idx="1"/>
          </p:nvPr>
        </p:nvSpPr>
        <p:spPr>
          <a:xfrm>
            <a:off x="601362" y="2277762"/>
            <a:ext cx="10964562" cy="4526692"/>
          </a:xfrm>
        </p:spPr>
        <p:txBody>
          <a:bodyPr>
            <a:normAutofit fontScale="85000" lnSpcReduction="10000"/>
          </a:bodyPr>
          <a:lstStyle/>
          <a:p>
            <a:r>
              <a:rPr lang="en-US" dirty="0"/>
              <a:t>Pneumatics are devices actuated by compressed air. They have a piston that extends and retracts when compressed air is pumped into one side or the other side of the cylinder.</a:t>
            </a:r>
          </a:p>
          <a:p>
            <a:r>
              <a:rPr lang="en-US" dirty="0"/>
              <a:t>Two types of pneumatics cylinders: one valve or two valves. 2-valve allows air to pump into one side or the other side to extend or retract. 1-valve allows air to pump into the cylinder to extend. Retraction is by spring.</a:t>
            </a:r>
          </a:p>
          <a:p>
            <a:r>
              <a:rPr lang="en-US" dirty="0"/>
              <a:t>Components of a pneumatic system: compressor, air tanks, pressure regulators, pressure sensor switch, pressure relief valve and cylinder valves. Compressor turns on to fill air tanks up to the maximum pressure of 110-120 psi which trips the pressure sensor switch to stop the compressor. Pneumatic Control Hub (PCH) is a CAN bus device that receives commands from </a:t>
            </a:r>
            <a:r>
              <a:rPr lang="en-US" dirty="0" err="1"/>
              <a:t>RoboRIO</a:t>
            </a:r>
            <a:r>
              <a:rPr lang="en-US" dirty="0"/>
              <a:t> to turn valves ON or OFF. PCH supports 16 channels. 2-valve pneumatic cylinder requires 2 channels (extend and retract).</a:t>
            </a:r>
          </a:p>
          <a:p>
            <a:r>
              <a:rPr lang="en-US" dirty="0"/>
              <a:t>Constructors:</a:t>
            </a:r>
            <a:br>
              <a:rPr lang="en-US" dirty="0"/>
            </a:br>
            <a:r>
              <a:rPr lang="en-US" b="0" dirty="0" err="1">
                <a:solidFill>
                  <a:srgbClr val="DCDCAA"/>
                </a:solidFill>
                <a:effectLst/>
                <a:latin typeface="Consolas" panose="020B0609020204030204" pitchFamily="49" charset="0"/>
              </a:rPr>
              <a:t>FrcPneumatic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pchCANId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PneumaticsModuleType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moduleType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a:t>
            </a:r>
            <a:r>
              <a:rPr lang="en-US" b="0" dirty="0">
                <a:solidFill>
                  <a:srgbClr val="D4D4D4"/>
                </a:solidFill>
                <a:effectLst/>
                <a:latin typeface="Consolas" panose="020B0609020204030204" pitchFamily="49" charset="0"/>
              </a:rPr>
              <a:t>)					//for 1-valve</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FrcPneumatic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pchCANId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PneumaticsModuleType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moduleType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channel1</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channel2</a:t>
            </a:r>
            <a:r>
              <a:rPr lang="en-US" b="0" dirty="0">
                <a:solidFill>
                  <a:srgbClr val="D4D4D4"/>
                </a:solidFill>
                <a:effectLst/>
                <a:latin typeface="Consolas" panose="020B0609020204030204" pitchFamily="49" charset="0"/>
              </a:rPr>
              <a:t>)	//for 2-valve</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extend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retract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isExtended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80057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Pneumatics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2-valve pneumatic cylinder.</a:t>
            </a:r>
          </a:p>
          <a:p>
            <a:pPr lvl="1"/>
            <a:r>
              <a:rPr lang="en-US" dirty="0"/>
              <a:t>Create a class variable (piston) to hold the created pneumatic cylinder (e.g. </a:t>
            </a:r>
            <a:r>
              <a:rPr lang="en-US" dirty="0" err="1"/>
              <a:t>FrcPneumatic</a:t>
            </a:r>
            <a:r>
              <a:rPr lang="en-US" dirty="0"/>
              <a:t>).</a:t>
            </a:r>
          </a:p>
          <a:p>
            <a:pPr lvl="1"/>
            <a:r>
              <a:rPr lang="en-US" dirty="0"/>
              <a:t>In </a:t>
            </a:r>
            <a:r>
              <a:rPr lang="en-US" dirty="0" err="1"/>
              <a:t>robotInit</a:t>
            </a:r>
            <a:r>
              <a:rPr lang="en-US" dirty="0"/>
              <a:t> method, create the servo motor object specifying a name and the PWM channel it’s plugged into.</a:t>
            </a:r>
          </a:p>
          <a:p>
            <a:r>
              <a:rPr lang="en-US" dirty="0"/>
              <a:t>In FrcTeleOp.java, add code to the </a:t>
            </a:r>
            <a:r>
              <a:rPr lang="en-US" dirty="0" err="1"/>
              <a:t>buttonEvent</a:t>
            </a:r>
            <a:r>
              <a:rPr lang="en-US" dirty="0"/>
              <a:t> handler of the game controller (</a:t>
            </a:r>
            <a:r>
              <a:rPr lang="en-US" dirty="0" err="1"/>
              <a:t>driverControllerButtonEvent</a:t>
            </a:r>
            <a:r>
              <a:rPr lang="en-US" dirty="0"/>
              <a:t>) to control the </a:t>
            </a:r>
            <a:r>
              <a:rPr lang="en-US" dirty="0" err="1"/>
              <a:t>the</a:t>
            </a:r>
            <a:r>
              <a:rPr lang="en-US" dirty="0"/>
              <a:t> pneumatic valves connected to the PCH channels by a game controller button (press to extend, release to retract) and print a message showing the pneumatic valve state on the dashboard.</a:t>
            </a:r>
          </a:p>
          <a:p>
            <a:pPr lvl="1"/>
            <a:r>
              <a:rPr lang="en-US" dirty="0"/>
              <a:t>On the button X pressed event, extends the pneumatic piston (</a:t>
            </a:r>
            <a:r>
              <a:rPr lang="en-US" dirty="0" err="1"/>
              <a:t>robot.piston.extend</a:t>
            </a:r>
            <a:r>
              <a:rPr lang="en-US" dirty="0"/>
              <a:t>).</a:t>
            </a:r>
          </a:p>
          <a:p>
            <a:pPr lvl="1"/>
            <a:r>
              <a:rPr lang="en-US" dirty="0"/>
              <a:t>On the button X released event, retracts the pneumatic piston (</a:t>
            </a:r>
            <a:r>
              <a:rPr lang="en-US" dirty="0" err="1"/>
              <a:t>robot.piston.retract</a:t>
            </a:r>
            <a:r>
              <a:rPr lang="en-US" dirty="0"/>
              <a:t>).</a:t>
            </a:r>
          </a:p>
          <a:p>
            <a:pPr lvl="1"/>
            <a:r>
              <a:rPr lang="en-US" dirty="0"/>
              <a:t>Display the piston state on the dashboard (</a:t>
            </a:r>
            <a:r>
              <a:rPr lang="en-US" dirty="0" err="1"/>
              <a:t>robot.dashboard.displayPrintf</a:t>
            </a:r>
            <a:r>
              <a:rPr lang="en-US" dirty="0"/>
              <a:t>, </a:t>
            </a:r>
            <a:r>
              <a:rPr lang="en-US" dirty="0" err="1"/>
              <a:t>robot.piston.isExtended</a:t>
            </a:r>
            <a:r>
              <a:rPr lang="en-US" dirty="0"/>
              <a:t>).</a:t>
            </a:r>
          </a:p>
        </p:txBody>
      </p:sp>
    </p:spTree>
    <p:extLst>
      <p:ext uri="{BB962C8B-B14F-4D97-AF65-F5344CB8AC3E}">
        <p14:creationId xmlns:p14="http://schemas.microsoft.com/office/powerpoint/2010/main" val="2329677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1618-1B36-43A7-28A6-A0D8417BBFA2}"/>
              </a:ext>
            </a:extLst>
          </p:cNvPr>
          <p:cNvSpPr>
            <a:spLocks noGrp="1"/>
          </p:cNvSpPr>
          <p:nvPr>
            <p:ph type="title"/>
          </p:nvPr>
        </p:nvSpPr>
        <p:spPr/>
        <p:txBody>
          <a:bodyPr/>
          <a:lstStyle/>
          <a:p>
            <a:r>
              <a:rPr lang="en-US" dirty="0"/>
              <a:t>Sensors</a:t>
            </a:r>
          </a:p>
        </p:txBody>
      </p:sp>
      <p:sp>
        <p:nvSpPr>
          <p:cNvPr id="3" name="Content Placeholder 2">
            <a:extLst>
              <a:ext uri="{FF2B5EF4-FFF2-40B4-BE49-F238E27FC236}">
                <a16:creationId xmlns:a16="http://schemas.microsoft.com/office/drawing/2014/main" id="{B8A17E15-B473-0938-BF42-5FAABC44FFB8}"/>
              </a:ext>
            </a:extLst>
          </p:cNvPr>
          <p:cNvSpPr>
            <a:spLocks noGrp="1"/>
          </p:cNvSpPr>
          <p:nvPr>
            <p:ph idx="1"/>
          </p:nvPr>
        </p:nvSpPr>
        <p:spPr>
          <a:xfrm>
            <a:off x="502508" y="2273643"/>
            <a:ext cx="11088130" cy="4551406"/>
          </a:xfrm>
        </p:spPr>
        <p:txBody>
          <a:bodyPr>
            <a:normAutofit lnSpcReduction="10000"/>
          </a:bodyPr>
          <a:lstStyle/>
          <a:p>
            <a:r>
              <a:rPr lang="en-US" dirty="0"/>
              <a:t>Two types of sensors: Digital sensors and Analog sensors.</a:t>
            </a:r>
          </a:p>
          <a:p>
            <a:r>
              <a:rPr lang="en-US" dirty="0"/>
              <a:t>Digital Sensors have two states: active, inactive (e.g. limit switches, beam break sensors).</a:t>
            </a:r>
          </a:p>
          <a:p>
            <a:r>
              <a:rPr lang="en-US" dirty="0"/>
              <a:t>Analog sensors provide analog values (e.g. ultrasonic, LIDAR, pressure sensor, color sensor, gyro, accelerometer </a:t>
            </a:r>
            <a:r>
              <a:rPr lang="en-US" dirty="0" err="1"/>
              <a:t>etc</a:t>
            </a:r>
            <a:r>
              <a:rPr lang="en-US" dirty="0"/>
              <a:t>).</a:t>
            </a:r>
          </a:p>
          <a:p>
            <a:r>
              <a:rPr lang="en-US" dirty="0" err="1"/>
              <a:t>FrcDigitalInput</a:t>
            </a:r>
            <a:r>
              <a:rPr lang="en-US" dirty="0"/>
              <a:t> constructors:</a:t>
            </a:r>
            <a:br>
              <a:rPr lang="en-US" dirty="0"/>
            </a:br>
            <a:r>
              <a:rPr lang="en-US" b="0" dirty="0" err="1">
                <a:solidFill>
                  <a:srgbClr val="DCDCAA"/>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dioChannel</a:t>
            </a:r>
            <a:r>
              <a:rPr lang="en-US" b="0" dirty="0">
                <a:solidFill>
                  <a:srgbClr val="D4D4D4"/>
                </a:solidFill>
                <a:effectLst/>
                <a:latin typeface="Consolas" panose="020B0609020204030204" pitchFamily="49" charset="0"/>
              </a:rPr>
              <a:t>)</a:t>
            </a:r>
          </a:p>
          <a:p>
            <a:r>
              <a:rPr lang="en-US" dirty="0" err="1"/>
              <a:t>FrcDigitalInput</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p>
          <a:p>
            <a:r>
              <a:rPr lang="en-US" dirty="0" err="1"/>
              <a:t>FrcAnalogInput</a:t>
            </a:r>
            <a:r>
              <a:rPr lang="en-US" dirty="0"/>
              <a:t> constructors:</a:t>
            </a:r>
            <a:br>
              <a:rPr lang="en-US" dirty="0"/>
            </a:br>
            <a:r>
              <a:rPr lang="en-US" b="0" dirty="0" err="1">
                <a:solidFill>
                  <a:srgbClr val="DCDCAA"/>
                </a:solidFill>
                <a:effectLst/>
                <a:latin typeface="Consolas" panose="020B0609020204030204" pitchFamily="49" charset="0"/>
              </a:rPr>
              <a:t>FrcAnalogInput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analogChannel</a:t>
            </a:r>
            <a:r>
              <a:rPr lang="en-US" b="0" dirty="0">
                <a:solidFill>
                  <a:srgbClr val="D4D4D4"/>
                </a:solidFill>
                <a:effectLst/>
                <a:latin typeface="Consolas" panose="020B0609020204030204" pitchFamily="49" charset="0"/>
              </a:rPr>
              <a:t>)</a:t>
            </a:r>
          </a:p>
          <a:p>
            <a:r>
              <a:rPr lang="en-US" dirty="0" err="1"/>
              <a:t>FrcAnalogInput</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calibrate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SensorData</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&gt; </a:t>
            </a:r>
            <a:r>
              <a:rPr lang="en-US" b="0" dirty="0" err="1">
                <a:solidFill>
                  <a:srgbClr val="DCDCAA"/>
                </a:solidFill>
                <a:effectLst/>
                <a:latin typeface="Consolas" panose="020B0609020204030204" pitchFamily="49" charset="0"/>
              </a:rPr>
              <a:t>getRawData</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DataType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dataType</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7018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Digital Sensor</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limit switch.</a:t>
            </a:r>
          </a:p>
          <a:p>
            <a:pPr lvl="1"/>
            <a:r>
              <a:rPr lang="en-US" dirty="0"/>
              <a:t>Create a class variable (</a:t>
            </a:r>
            <a:r>
              <a:rPr lang="en-US" dirty="0" err="1"/>
              <a:t>limitSwitch</a:t>
            </a:r>
            <a:r>
              <a:rPr lang="en-US" dirty="0"/>
              <a:t>) to hold the created digital input object (e.g. </a:t>
            </a:r>
            <a:r>
              <a:rPr lang="en-US" dirty="0" err="1"/>
              <a:t>FrcDigitalInput</a:t>
            </a:r>
            <a:r>
              <a:rPr lang="en-US" dirty="0"/>
              <a:t>).</a:t>
            </a:r>
          </a:p>
          <a:p>
            <a:pPr lvl="1"/>
            <a:r>
              <a:rPr lang="en-US" dirty="0"/>
              <a:t>In </a:t>
            </a:r>
            <a:r>
              <a:rPr lang="en-US" dirty="0" err="1"/>
              <a:t>robotInit</a:t>
            </a:r>
            <a:r>
              <a:rPr lang="en-US" dirty="0"/>
              <a:t> method, create the limit switch object specifying a name and the DIO channel it’s plugged into.</a:t>
            </a:r>
          </a:p>
          <a:p>
            <a:r>
              <a:rPr lang="en-US" dirty="0"/>
              <a:t>In FrcTeleOp.java, add code to the periodic method to print a message showing the state of the limit switch on the dashboard.</a:t>
            </a:r>
          </a:p>
          <a:p>
            <a:pPr lvl="1"/>
            <a:r>
              <a:rPr lang="en-US" dirty="0"/>
              <a:t>On the button X pressed event, extends the pneumatic piston (</a:t>
            </a:r>
            <a:r>
              <a:rPr lang="en-US" dirty="0" err="1"/>
              <a:t>robot.piston.extend</a:t>
            </a:r>
            <a:r>
              <a:rPr lang="en-US" dirty="0"/>
              <a:t>).</a:t>
            </a:r>
          </a:p>
          <a:p>
            <a:pPr lvl="1"/>
            <a:r>
              <a:rPr lang="en-US" dirty="0"/>
              <a:t>On the button X released event, retracts the pneumatic piston (</a:t>
            </a:r>
            <a:r>
              <a:rPr lang="en-US" dirty="0" err="1"/>
              <a:t>robot.piston.retract</a:t>
            </a:r>
            <a:r>
              <a:rPr lang="en-US" dirty="0"/>
              <a:t>).</a:t>
            </a:r>
          </a:p>
          <a:p>
            <a:pPr lvl="1"/>
            <a:r>
              <a:rPr lang="en-US" dirty="0"/>
              <a:t>Display the piston state on the dashboard (</a:t>
            </a:r>
            <a:r>
              <a:rPr lang="en-US" dirty="0" err="1"/>
              <a:t>robot.dashboard.displayPrintf</a:t>
            </a:r>
            <a:r>
              <a:rPr lang="en-US" dirty="0"/>
              <a:t>, </a:t>
            </a:r>
            <a:r>
              <a:rPr lang="en-US" dirty="0" err="1"/>
              <a:t>robot.piston.isExtended</a:t>
            </a:r>
            <a:r>
              <a:rPr lang="en-US" dirty="0"/>
              <a:t>).</a:t>
            </a:r>
          </a:p>
        </p:txBody>
      </p:sp>
    </p:spTree>
    <p:extLst>
      <p:ext uri="{BB962C8B-B14F-4D97-AF65-F5344CB8AC3E}">
        <p14:creationId xmlns:p14="http://schemas.microsoft.com/office/powerpoint/2010/main" val="342092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Analog Sensor</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REV color sensor.</a:t>
            </a:r>
          </a:p>
          <a:p>
            <a:pPr lvl="1"/>
            <a:r>
              <a:rPr lang="en-US" dirty="0"/>
              <a:t>Create a class variable (</a:t>
            </a:r>
            <a:r>
              <a:rPr lang="en-US" dirty="0" err="1"/>
              <a:t>colorSensor</a:t>
            </a:r>
            <a:r>
              <a:rPr lang="en-US" dirty="0"/>
              <a:t>) to hold the created analog sensor object (e.g. ColorSensorV3).</a:t>
            </a:r>
          </a:p>
          <a:p>
            <a:pPr lvl="1"/>
            <a:r>
              <a:rPr lang="en-US" dirty="0"/>
              <a:t>In </a:t>
            </a:r>
            <a:r>
              <a:rPr lang="en-US" dirty="0" err="1"/>
              <a:t>robotInit</a:t>
            </a:r>
            <a:r>
              <a:rPr lang="en-US" dirty="0"/>
              <a:t> method, create the color sensor specifying the I2C port it’s plugged into.</a:t>
            </a:r>
          </a:p>
          <a:p>
            <a:r>
              <a:rPr lang="en-US" dirty="0"/>
              <a:t>In FrcTeleOp.java, add code to the periodic method to print a message showing the color sensor values on the dashboard.</a:t>
            </a:r>
          </a:p>
          <a:p>
            <a:pPr lvl="1"/>
            <a:r>
              <a:rPr lang="en-US" dirty="0"/>
              <a:t>Display the color sensor values on the dashboard (</a:t>
            </a:r>
            <a:r>
              <a:rPr lang="en-US" dirty="0" err="1"/>
              <a:t>robot.dashboard.displayPrintf</a:t>
            </a:r>
            <a:r>
              <a:rPr lang="en-US" dirty="0"/>
              <a:t>, </a:t>
            </a:r>
            <a:r>
              <a:rPr lang="en-US" dirty="0" err="1"/>
              <a:t>robot.colorSensor.getProximity</a:t>
            </a:r>
            <a:r>
              <a:rPr lang="en-US" dirty="0"/>
              <a:t>, </a:t>
            </a:r>
            <a:r>
              <a:rPr lang="en-US" dirty="0" err="1"/>
              <a:t>robot.colorSensor.getRed</a:t>
            </a:r>
            <a:r>
              <a:rPr lang="en-US" dirty="0"/>
              <a:t>, </a:t>
            </a:r>
            <a:r>
              <a:rPr lang="en-US" dirty="0" err="1"/>
              <a:t>robot.colorSensor.getGreen</a:t>
            </a:r>
            <a:r>
              <a:rPr lang="en-US" dirty="0"/>
              <a:t>, </a:t>
            </a:r>
            <a:r>
              <a:rPr lang="en-US" dirty="0" err="1"/>
              <a:t>robot.colorSensor.getBlue</a:t>
            </a:r>
            <a:r>
              <a:rPr lang="en-US" dirty="0"/>
              <a:t>).</a:t>
            </a:r>
          </a:p>
        </p:txBody>
      </p:sp>
    </p:spTree>
    <p:extLst>
      <p:ext uri="{BB962C8B-B14F-4D97-AF65-F5344CB8AC3E}">
        <p14:creationId xmlns:p14="http://schemas.microsoft.com/office/powerpoint/2010/main" val="276784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729-DF12-CA7C-610E-8FD172CE9307}"/>
              </a:ext>
            </a:extLst>
          </p:cNvPr>
          <p:cNvSpPr>
            <a:spLocks noGrp="1"/>
          </p:cNvSpPr>
          <p:nvPr>
            <p:ph type="title"/>
          </p:nvPr>
        </p:nvSpPr>
        <p:spPr/>
        <p:txBody>
          <a:bodyPr/>
          <a:lstStyle/>
          <a:p>
            <a:r>
              <a:rPr lang="en-US" dirty="0"/>
              <a:t>Digital Sensor Trigger</a:t>
            </a:r>
          </a:p>
        </p:txBody>
      </p:sp>
      <p:sp>
        <p:nvSpPr>
          <p:cNvPr id="3" name="Content Placeholder 2">
            <a:extLst>
              <a:ext uri="{FF2B5EF4-FFF2-40B4-BE49-F238E27FC236}">
                <a16:creationId xmlns:a16="http://schemas.microsoft.com/office/drawing/2014/main" id="{4D0DD588-A874-9778-4773-0EC80728EE14}"/>
              </a:ext>
            </a:extLst>
          </p:cNvPr>
          <p:cNvSpPr>
            <a:spLocks noGrp="1"/>
          </p:cNvSpPr>
          <p:nvPr>
            <p:ph idx="1"/>
          </p:nvPr>
        </p:nvSpPr>
        <p:spPr>
          <a:xfrm>
            <a:off x="609600" y="2302477"/>
            <a:ext cx="10948086" cy="4481382"/>
          </a:xfrm>
        </p:spPr>
        <p:txBody>
          <a:bodyPr>
            <a:normAutofit fontScale="92500" lnSpcReduction="10000"/>
          </a:bodyPr>
          <a:lstStyle/>
          <a:p>
            <a:r>
              <a:rPr lang="en-US" dirty="0"/>
              <a:t>Digital trigger provides an asynchronous mechanism to detect digital sensor state changes. It monitors the digital sensor and will do a callback when state change occurs. By default, the digital trigger is created disabled so you need to explicitly enable the monitoring and disable it when it’s no longer needed.</a:t>
            </a:r>
          </a:p>
          <a:p>
            <a:r>
              <a:rPr lang="en-US" dirty="0" err="1"/>
              <a:t>TrcDigitalInputTrigger</a:t>
            </a:r>
            <a:r>
              <a:rPr lang="en-US" dirty="0"/>
              <a:t> constructors:</a:t>
            </a:r>
            <a:br>
              <a:rPr lang="en-US" dirty="0"/>
            </a:br>
            <a:r>
              <a:rPr lang="en-US" b="0" dirty="0" err="1">
                <a:solidFill>
                  <a:srgbClr val="DCDCAA"/>
                </a:solidFill>
                <a:effectLst/>
                <a:latin typeface="Consolas" panose="020B0609020204030204" pitchFamily="49" charset="0"/>
              </a:rPr>
              <a:t>TrcDigitalInputTrigger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triggerCallback</a:t>
            </a:r>
            <a:r>
              <a:rPr lang="en-US" b="0" dirty="0">
                <a:solidFill>
                  <a:srgbClr val="D4D4D4"/>
                </a:solidFill>
                <a:effectLst/>
                <a:latin typeface="Consolas" panose="020B0609020204030204" pitchFamily="49" charset="0"/>
              </a:rPr>
              <a:t>)</a:t>
            </a:r>
          </a:p>
          <a:p>
            <a:r>
              <a:rPr lang="en-US" dirty="0" err="1"/>
              <a:t>TrcDigitalInputTrigger</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setEnabled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getSensorState</a:t>
            </a:r>
            <a:r>
              <a:rPr lang="en-US" b="0" dirty="0">
                <a:solidFill>
                  <a:srgbClr val="D4D4D4"/>
                </a:solidFill>
                <a:effectLst/>
                <a:latin typeface="Consolas" panose="020B0609020204030204" pitchFamily="49" charset="0"/>
              </a:rPr>
              <a:t>()</a:t>
            </a:r>
          </a:p>
          <a:p>
            <a:r>
              <a:rPr lang="en-US" dirty="0"/>
              <a:t>Digital Trigger callback method:</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digitalTriggerCallback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dirty="0"/>
              <a:t>Digital Trigger callback context is an </a:t>
            </a:r>
            <a:r>
              <a:rPr lang="en-US" dirty="0" err="1"/>
              <a:t>AtomicBoolean</a:t>
            </a:r>
            <a:r>
              <a:rPr lang="en-US" dirty="0"/>
              <a:t>. It gives you the digital sensor state that caused the trigger:</a:t>
            </a:r>
            <a:br>
              <a:rPr lang="en-US" dirty="0"/>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AtomicBoolean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9193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Information Display</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613719" y="2442520"/>
            <a:ext cx="11121081" cy="4055076"/>
          </a:xfrm>
        </p:spPr>
        <p:txBody>
          <a:bodyPr/>
          <a:lstStyle/>
          <a:p>
            <a:r>
              <a:rPr lang="en-US" dirty="0"/>
              <a:t>For operating the robot and for debugging, we need mechanisms to display information from your code to the Driver Station Laptop. There are two main display mechanisms:</a:t>
            </a:r>
          </a:p>
          <a:p>
            <a:pPr lvl="1"/>
            <a:r>
              <a:rPr lang="en-US" dirty="0"/>
              <a:t>Java Console: mainly for outputting information as strings and will scroll away as more information is printed to the console.</a:t>
            </a:r>
          </a:p>
          <a:p>
            <a:pPr lvl="1"/>
            <a:r>
              <a:rPr lang="en-US" dirty="0"/>
              <a:t>Dashboard: can be bidirectional, outputting as well as inputting information. Information can be of different data types (Boolean, Number, String, Raw date bytes).</a:t>
            </a:r>
          </a:p>
          <a:p>
            <a:pPr lvl="2"/>
            <a:r>
              <a:rPr lang="en-US" dirty="0"/>
              <a:t>Output: Can select how the info is displayed. If displayed as text/number fields, they are displayed at fixed locations on the screen, will not scroll away but will keep changing as the information is updated. If desire to see history of the changing values, one can display the values as a time graph.</a:t>
            </a:r>
          </a:p>
          <a:p>
            <a:pPr lvl="2"/>
            <a:r>
              <a:rPr lang="en-US" dirty="0"/>
              <a:t>Input: Allows user to input information (Boolean, Number, String, </a:t>
            </a:r>
            <a:r>
              <a:rPr lang="en-US" dirty="0" err="1"/>
              <a:t>SendableChooser</a:t>
            </a:r>
            <a:r>
              <a:rPr lang="en-US" dirty="0"/>
              <a:t>) so that robot code can read them. Example uses include picking autonomous strategies and competition parameters.</a:t>
            </a:r>
          </a:p>
        </p:txBody>
      </p:sp>
    </p:spTree>
    <p:extLst>
      <p:ext uri="{BB962C8B-B14F-4D97-AF65-F5344CB8AC3E}">
        <p14:creationId xmlns:p14="http://schemas.microsoft.com/office/powerpoint/2010/main" val="3762712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943-16AC-9995-BFE6-56BA7C52F892}"/>
              </a:ext>
            </a:extLst>
          </p:cNvPr>
          <p:cNvSpPr>
            <a:spLocks noGrp="1"/>
          </p:cNvSpPr>
          <p:nvPr>
            <p:ph type="title"/>
          </p:nvPr>
        </p:nvSpPr>
        <p:spPr/>
        <p:txBody>
          <a:bodyPr/>
          <a:lstStyle/>
          <a:p>
            <a:r>
              <a:rPr lang="en-US" dirty="0"/>
              <a:t>Exercise: Digital Sensor Trigger</a:t>
            </a:r>
          </a:p>
        </p:txBody>
      </p:sp>
      <p:sp>
        <p:nvSpPr>
          <p:cNvPr id="3" name="Content Placeholder 2">
            <a:extLst>
              <a:ext uri="{FF2B5EF4-FFF2-40B4-BE49-F238E27FC236}">
                <a16:creationId xmlns:a16="http://schemas.microsoft.com/office/drawing/2014/main" id="{4E7FD74C-3ACC-B766-467E-704648E51D7F}"/>
              </a:ext>
            </a:extLst>
          </p:cNvPr>
          <p:cNvSpPr>
            <a:spLocks noGrp="1"/>
          </p:cNvSpPr>
          <p:nvPr>
            <p:ph idx="1"/>
          </p:nvPr>
        </p:nvSpPr>
        <p:spPr>
          <a:xfrm>
            <a:off x="523104" y="2273643"/>
            <a:ext cx="11038702" cy="4485503"/>
          </a:xfrm>
        </p:spPr>
        <p:txBody>
          <a:bodyPr>
            <a:normAutofit/>
          </a:bodyPr>
          <a:lstStyle/>
          <a:p>
            <a:r>
              <a:rPr lang="en-US" dirty="0"/>
              <a:t>In Robot.java, create a limit switch and a digital trigger.</a:t>
            </a:r>
          </a:p>
          <a:p>
            <a:pPr lvl="1"/>
            <a:r>
              <a:rPr lang="en-US" dirty="0"/>
              <a:t>Create a class variable (</a:t>
            </a:r>
            <a:r>
              <a:rPr lang="en-US" dirty="0" err="1"/>
              <a:t>limitSwitch</a:t>
            </a:r>
            <a:r>
              <a:rPr lang="en-US" dirty="0"/>
              <a:t>) to hold the created digital input object (</a:t>
            </a:r>
            <a:r>
              <a:rPr lang="en-US" dirty="0" err="1"/>
              <a:t>FrcDigitalInput</a:t>
            </a:r>
            <a:r>
              <a:rPr lang="en-US" dirty="0"/>
              <a:t>).</a:t>
            </a:r>
          </a:p>
          <a:p>
            <a:pPr lvl="1"/>
            <a:r>
              <a:rPr lang="en-US" dirty="0"/>
              <a:t>Create a class variable (</a:t>
            </a:r>
            <a:r>
              <a:rPr lang="en-US" dirty="0" err="1"/>
              <a:t>limitSwitchTrigger</a:t>
            </a:r>
            <a:r>
              <a:rPr lang="en-US" dirty="0"/>
              <a:t>) to hold the created digital trigger (</a:t>
            </a:r>
            <a:r>
              <a:rPr lang="en-US" dirty="0" err="1"/>
              <a:t>TrcDigitalInputTrigger</a:t>
            </a:r>
            <a:r>
              <a:rPr lang="en-US" dirty="0"/>
              <a:t>).</a:t>
            </a:r>
          </a:p>
          <a:p>
            <a:pPr lvl="1"/>
            <a:r>
              <a:rPr lang="en-US" dirty="0"/>
              <a:t>In </a:t>
            </a:r>
            <a:r>
              <a:rPr lang="en-US" dirty="0" err="1"/>
              <a:t>robotInit</a:t>
            </a:r>
            <a:r>
              <a:rPr lang="en-US" dirty="0"/>
              <a:t> method, create the limit switch object specifying a name and the DIO channel it’s plugged into.</a:t>
            </a:r>
          </a:p>
          <a:p>
            <a:pPr lvl="1"/>
            <a:r>
              <a:rPr lang="en-US" dirty="0"/>
              <a:t>In </a:t>
            </a:r>
            <a:r>
              <a:rPr lang="en-US" dirty="0" err="1"/>
              <a:t>robotInit</a:t>
            </a:r>
            <a:r>
              <a:rPr lang="en-US" dirty="0"/>
              <a:t> method, create the digital trigger specifying a name, the </a:t>
            </a:r>
            <a:r>
              <a:rPr lang="en-US" dirty="0" err="1"/>
              <a:t>limitSwitch</a:t>
            </a:r>
            <a:r>
              <a:rPr lang="en-US" dirty="0"/>
              <a:t> object as the sensor and the callback method to call when the trigger occurs.</a:t>
            </a:r>
          </a:p>
          <a:p>
            <a:pPr lvl="1"/>
            <a:r>
              <a:rPr lang="en-US" dirty="0"/>
              <a:t>Create the trigger callback method:</a:t>
            </a:r>
            <a:br>
              <a:rPr lang="en-US" dirty="0"/>
            </a:br>
            <a:r>
              <a:rPr lang="en-US" dirty="0"/>
              <a:t>private void </a:t>
            </a:r>
            <a:r>
              <a:rPr lang="en-US" dirty="0" err="1"/>
              <a:t>limitSwitchTriggerCallback</a:t>
            </a:r>
            <a:r>
              <a:rPr lang="en-US" dirty="0"/>
              <a:t>(Object context)</a:t>
            </a:r>
          </a:p>
          <a:p>
            <a:pPr lvl="1"/>
            <a:r>
              <a:rPr lang="en-US" dirty="0"/>
              <a:t>In the callback method, print a message showing the state of the limit switch on the dashboard. Hint:</a:t>
            </a:r>
            <a:br>
              <a:rPr lang="en-US" dirty="0"/>
            </a:br>
            <a:r>
              <a:rPr lang="en-US" dirty="0">
                <a:solidFill>
                  <a:schemeClr val="accent5"/>
                </a:solidFill>
              </a:rPr>
              <a:t>((</a:t>
            </a:r>
            <a:r>
              <a:rPr lang="en-US" dirty="0" err="1">
                <a:solidFill>
                  <a:schemeClr val="accent5"/>
                </a:solidFill>
              </a:rPr>
              <a:t>AtomicBoolean</a:t>
            </a:r>
            <a:r>
              <a:rPr lang="en-US" dirty="0">
                <a:solidFill>
                  <a:schemeClr val="accent5"/>
                </a:solidFill>
              </a:rPr>
              <a:t>) context).get() </a:t>
            </a:r>
            <a:r>
              <a:rPr lang="en-US" dirty="0"/>
              <a:t>returns the state of the limit switch</a:t>
            </a:r>
          </a:p>
        </p:txBody>
      </p:sp>
    </p:spTree>
    <p:extLst>
      <p:ext uri="{BB962C8B-B14F-4D97-AF65-F5344CB8AC3E}">
        <p14:creationId xmlns:p14="http://schemas.microsoft.com/office/powerpoint/2010/main" val="422267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729-DF12-CA7C-610E-8FD172CE9307}"/>
              </a:ext>
            </a:extLst>
          </p:cNvPr>
          <p:cNvSpPr>
            <a:spLocks noGrp="1"/>
          </p:cNvSpPr>
          <p:nvPr>
            <p:ph type="title"/>
          </p:nvPr>
        </p:nvSpPr>
        <p:spPr/>
        <p:txBody>
          <a:bodyPr/>
          <a:lstStyle/>
          <a:p>
            <a:r>
              <a:rPr lang="en-US" dirty="0"/>
              <a:t>Analog Sensor Trigger</a:t>
            </a:r>
          </a:p>
        </p:txBody>
      </p:sp>
      <p:sp>
        <p:nvSpPr>
          <p:cNvPr id="3" name="Content Placeholder 2">
            <a:extLst>
              <a:ext uri="{FF2B5EF4-FFF2-40B4-BE49-F238E27FC236}">
                <a16:creationId xmlns:a16="http://schemas.microsoft.com/office/drawing/2014/main" id="{4D0DD588-A874-9778-4773-0EC80728EE14}"/>
              </a:ext>
            </a:extLst>
          </p:cNvPr>
          <p:cNvSpPr>
            <a:spLocks noGrp="1"/>
          </p:cNvSpPr>
          <p:nvPr>
            <p:ph idx="1"/>
          </p:nvPr>
        </p:nvSpPr>
        <p:spPr>
          <a:xfrm>
            <a:off x="539577" y="2265405"/>
            <a:ext cx="11055179" cy="4518453"/>
          </a:xfrm>
        </p:spPr>
        <p:txBody>
          <a:bodyPr>
            <a:normAutofit fontScale="92500" lnSpcReduction="10000"/>
          </a:bodyPr>
          <a:lstStyle/>
          <a:p>
            <a:r>
              <a:rPr lang="en-US" dirty="0"/>
              <a:t>Analog trigger provides an asynchronous mechanism to detect sensor value crosses preset thresholds. It monitors the analog sensor and will do a callback when a threshold has been crossed.</a:t>
            </a:r>
          </a:p>
          <a:p>
            <a:r>
              <a:rPr lang="en-US" dirty="0" err="1"/>
              <a:t>TrcAnalogSensorTrigger</a:t>
            </a:r>
            <a:r>
              <a:rPr lang="en-US" dirty="0"/>
              <a:t> constructors:</a:t>
            </a:r>
            <a:br>
              <a:rPr lang="en-US" dirty="0"/>
            </a:br>
            <a:r>
              <a:rPr lang="en-US" b="0" dirty="0" err="1">
                <a:solidFill>
                  <a:srgbClr val="DCDCAA"/>
                </a:solidFill>
                <a:effectLst/>
                <a:latin typeface="Consolas" panose="020B0609020204030204" pitchFamily="49" charset="0"/>
              </a:rPr>
              <a:t>TrcAnalogSensorTrigger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TrcSensor</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dataPoints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dataIsTrigger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dirty="0">
                <a:solidFill>
                  <a:srgbClr val="D4D4D4"/>
                </a:solidFill>
                <a:latin typeface="Consolas" panose="020B0609020204030204" pitchFamily="49" charset="0"/>
              </a:rPr>
              <a:t> </a:t>
            </a:r>
            <a:r>
              <a:rPr lang="en-US" b="0" dirty="0" err="1">
                <a:solidFill>
                  <a:srgbClr val="9CDCFE"/>
                </a:solidFill>
                <a:effectLst/>
                <a:latin typeface="Consolas" panose="020B0609020204030204" pitchFamily="49" charset="0"/>
              </a:rPr>
              <a:t>triggerCallback</a:t>
            </a:r>
            <a:r>
              <a:rPr lang="en-US" b="0" dirty="0">
                <a:solidFill>
                  <a:srgbClr val="D4D4D4"/>
                </a:solidFill>
                <a:effectLst/>
                <a:latin typeface="Consolas" panose="020B0609020204030204" pitchFamily="49" charset="0"/>
              </a:rPr>
              <a:t>)</a:t>
            </a:r>
          </a:p>
          <a:p>
            <a:r>
              <a:rPr lang="en-US" dirty="0" err="1"/>
              <a:t>TrcAnalogSensorTrigger</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setEnabled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getSensorValue</a:t>
            </a:r>
            <a:r>
              <a:rPr lang="en-US" b="0" dirty="0">
                <a:solidFill>
                  <a:srgbClr val="D4D4D4"/>
                </a:solidFill>
                <a:effectLst/>
                <a:latin typeface="Consolas" panose="020B0609020204030204" pitchFamily="49" charset="0"/>
              </a:rPr>
              <a:t>()</a:t>
            </a:r>
          </a:p>
          <a:p>
            <a:r>
              <a:rPr lang="en-US" dirty="0"/>
              <a:t>Analog Trigger callback method:</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analogTriggerCallback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dirty="0"/>
              <a:t>Analog Trigger callback context is a </a:t>
            </a:r>
            <a:r>
              <a:rPr lang="en-US" dirty="0" err="1"/>
              <a:t>TrcAnalogSensorTrigger.CallbackContext</a:t>
            </a:r>
            <a:r>
              <a:rPr lang="en-US" dirty="0"/>
              <a:t> object. It gives you the state of the analog trigger at the time of the trigger:</a:t>
            </a:r>
            <a:br>
              <a:rPr lang="en-US" dirty="0"/>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sensorValue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prevZone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currZone</a:t>
            </a:r>
            <a:endParaRPr lang="en-US"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F04A0827-6510-1612-B3CD-63A073429180}"/>
              </a:ext>
            </a:extLst>
          </p:cNvPr>
          <p:cNvPicPr>
            <a:picLocks noChangeAspect="1"/>
          </p:cNvPicPr>
          <p:nvPr/>
        </p:nvPicPr>
        <p:blipFill>
          <a:blip r:embed="rId2"/>
          <a:stretch>
            <a:fillRect/>
          </a:stretch>
        </p:blipFill>
        <p:spPr>
          <a:xfrm>
            <a:off x="5778715" y="3607563"/>
            <a:ext cx="6133199" cy="1488145"/>
          </a:xfrm>
          <a:prstGeom prst="rect">
            <a:avLst/>
          </a:prstGeom>
        </p:spPr>
      </p:pic>
    </p:spTree>
    <p:extLst>
      <p:ext uri="{BB962C8B-B14F-4D97-AF65-F5344CB8AC3E}">
        <p14:creationId xmlns:p14="http://schemas.microsoft.com/office/powerpoint/2010/main" val="94833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943-16AC-9995-BFE6-56BA7C52F892}"/>
              </a:ext>
            </a:extLst>
          </p:cNvPr>
          <p:cNvSpPr>
            <a:spLocks noGrp="1"/>
          </p:cNvSpPr>
          <p:nvPr>
            <p:ph type="title"/>
          </p:nvPr>
        </p:nvSpPr>
        <p:spPr/>
        <p:txBody>
          <a:bodyPr/>
          <a:lstStyle/>
          <a:p>
            <a:r>
              <a:rPr lang="en-US" dirty="0"/>
              <a:t>Exercise: Analog Sensor Trigger</a:t>
            </a:r>
          </a:p>
        </p:txBody>
      </p:sp>
      <p:sp>
        <p:nvSpPr>
          <p:cNvPr id="3" name="Content Placeholder 2">
            <a:extLst>
              <a:ext uri="{FF2B5EF4-FFF2-40B4-BE49-F238E27FC236}">
                <a16:creationId xmlns:a16="http://schemas.microsoft.com/office/drawing/2014/main" id="{4E7FD74C-3ACC-B766-467E-704648E51D7F}"/>
              </a:ext>
            </a:extLst>
          </p:cNvPr>
          <p:cNvSpPr>
            <a:spLocks noGrp="1"/>
          </p:cNvSpPr>
          <p:nvPr>
            <p:ph idx="1"/>
          </p:nvPr>
        </p:nvSpPr>
        <p:spPr>
          <a:xfrm>
            <a:off x="510746" y="2248929"/>
            <a:ext cx="11141676" cy="4609071"/>
          </a:xfrm>
        </p:spPr>
        <p:txBody>
          <a:bodyPr>
            <a:normAutofit fontScale="77500" lnSpcReduction="20000"/>
          </a:bodyPr>
          <a:lstStyle/>
          <a:p>
            <a:r>
              <a:rPr lang="en-US" dirty="0"/>
              <a:t>In Robot.java, create a REV color sensor, an analog sensor that wraps around the REV color sensor to make it compatible with our framework and an analog trigger.</a:t>
            </a:r>
          </a:p>
          <a:p>
            <a:pPr lvl="1"/>
            <a:r>
              <a:rPr lang="en-US" dirty="0"/>
              <a:t>Create a class variable (</a:t>
            </a:r>
            <a:r>
              <a:rPr lang="en-US" dirty="0" err="1"/>
              <a:t>revColorSensor</a:t>
            </a:r>
            <a:r>
              <a:rPr lang="en-US" dirty="0"/>
              <a:t>) to hold the created REV color sensor (ColorSensorV3).</a:t>
            </a:r>
          </a:p>
          <a:p>
            <a:pPr lvl="1"/>
            <a:r>
              <a:rPr lang="en-US" dirty="0"/>
              <a:t>Create a class variable (</a:t>
            </a:r>
            <a:r>
              <a:rPr lang="en-US" dirty="0" err="1"/>
              <a:t>colorSensor</a:t>
            </a:r>
            <a:r>
              <a:rPr lang="en-US" dirty="0"/>
              <a:t>) to hold the created analog sensor (</a:t>
            </a:r>
            <a:r>
              <a:rPr lang="en-US" dirty="0" err="1"/>
              <a:t>TrcAnalogSensor</a:t>
            </a:r>
            <a:r>
              <a:rPr lang="en-US" dirty="0"/>
              <a:t>).</a:t>
            </a:r>
          </a:p>
          <a:p>
            <a:pPr lvl="1"/>
            <a:r>
              <a:rPr lang="en-US" dirty="0"/>
              <a:t>Create a class variable (</a:t>
            </a:r>
            <a:r>
              <a:rPr lang="en-US" dirty="0" err="1"/>
              <a:t>colorSensorTrigger</a:t>
            </a:r>
            <a:r>
              <a:rPr lang="en-US" dirty="0"/>
              <a:t>) to hold the created analog trigger (</a:t>
            </a:r>
            <a:r>
              <a:rPr lang="en-US" dirty="0" err="1"/>
              <a:t>TrcAnalogSensorTrigger</a:t>
            </a:r>
            <a:r>
              <a:rPr lang="en-US" dirty="0"/>
              <a:t>).</a:t>
            </a:r>
          </a:p>
          <a:p>
            <a:pPr lvl="1"/>
            <a:r>
              <a:rPr lang="en-US" dirty="0"/>
              <a:t>In </a:t>
            </a:r>
            <a:r>
              <a:rPr lang="en-US" dirty="0" err="1"/>
              <a:t>robotInit</a:t>
            </a:r>
            <a:r>
              <a:rPr lang="en-US" dirty="0"/>
              <a:t> method, create the REV color sensor object specifying the I2C port it’s plugged into.</a:t>
            </a:r>
          </a:p>
          <a:p>
            <a:pPr lvl="1"/>
            <a:r>
              <a:rPr lang="en-US" dirty="0"/>
              <a:t>Create the analog sensor object specifying a name and the method to call to get the color sensor value (</a:t>
            </a:r>
            <a:r>
              <a:rPr lang="en-US" dirty="0" err="1"/>
              <a:t>getColorSensorValue</a:t>
            </a:r>
            <a:r>
              <a:rPr lang="en-US" dirty="0"/>
              <a:t>).</a:t>
            </a:r>
          </a:p>
          <a:p>
            <a:pPr lvl="1"/>
            <a:r>
              <a:rPr lang="en-US" dirty="0"/>
              <a:t>Create an array of doubles containing the trigger threshold values.</a:t>
            </a:r>
          </a:p>
          <a:p>
            <a:pPr lvl="1"/>
            <a:r>
              <a:rPr lang="en-US" dirty="0"/>
              <a:t>Create the analog trigger specifying a name, the created analog sensor, zero as the index, </a:t>
            </a:r>
            <a:r>
              <a:rPr lang="en-US" dirty="0" err="1"/>
              <a:t>TrcAnalogInput.DataType.INPUT_DATA</a:t>
            </a:r>
            <a:r>
              <a:rPr lang="en-US" dirty="0"/>
              <a:t> as the data type, the threshold array, false as </a:t>
            </a:r>
            <a:r>
              <a:rPr lang="en-US" dirty="0" err="1"/>
              <a:t>dataIsTrigger</a:t>
            </a:r>
            <a:r>
              <a:rPr lang="en-US" dirty="0"/>
              <a:t> and the method to call when the trigger occurs.</a:t>
            </a:r>
          </a:p>
          <a:p>
            <a:pPr lvl="1"/>
            <a:r>
              <a:rPr lang="en-US" dirty="0"/>
              <a:t>Create the </a:t>
            </a:r>
            <a:r>
              <a:rPr lang="en-US" dirty="0" err="1"/>
              <a:t>getColorSensorValue</a:t>
            </a:r>
            <a:r>
              <a:rPr lang="en-US" dirty="0"/>
              <a:t> method that returns the proximity value of the REV color sensor (</a:t>
            </a:r>
            <a:r>
              <a:rPr lang="en-US" dirty="0" err="1"/>
              <a:t>revColorSensor.getProximity</a:t>
            </a:r>
            <a:r>
              <a:rPr lang="en-US" dirty="0"/>
              <a:t>).</a:t>
            </a:r>
          </a:p>
          <a:p>
            <a:pPr lvl="1"/>
            <a:r>
              <a:rPr lang="en-US" dirty="0"/>
              <a:t>Create the trigger callback method:</a:t>
            </a:r>
            <a:br>
              <a:rPr lang="en-US" dirty="0"/>
            </a:br>
            <a:r>
              <a:rPr lang="en-US" dirty="0"/>
              <a:t>private void </a:t>
            </a:r>
            <a:r>
              <a:rPr lang="en-US" dirty="0" err="1"/>
              <a:t>colorSensorTriggerCallback</a:t>
            </a:r>
            <a:r>
              <a:rPr lang="en-US" dirty="0"/>
              <a:t>(Object context)</a:t>
            </a:r>
          </a:p>
          <a:p>
            <a:pPr lvl="1"/>
            <a:r>
              <a:rPr lang="en-US" dirty="0"/>
              <a:t>In the callback method, print a message showing the state of the color sensor on the dashboard. Hint:</a:t>
            </a:r>
            <a:br>
              <a:rPr lang="en-US" dirty="0"/>
            </a:br>
            <a:r>
              <a:rPr lang="en-US" dirty="0" err="1">
                <a:solidFill>
                  <a:schemeClr val="accent5"/>
                </a:solidFill>
              </a:rPr>
              <a:t>TrcAnalogSensorTrigger.CallbackContext</a:t>
            </a:r>
            <a:r>
              <a:rPr lang="en-US" dirty="0">
                <a:solidFill>
                  <a:schemeClr val="accent5"/>
                </a:solidFill>
              </a:rPr>
              <a:t> </a:t>
            </a:r>
            <a:r>
              <a:rPr lang="en-US" dirty="0" err="1">
                <a:solidFill>
                  <a:schemeClr val="accent5"/>
                </a:solidFill>
              </a:rPr>
              <a:t>colorSensorContext</a:t>
            </a:r>
            <a:r>
              <a:rPr lang="en-US" dirty="0">
                <a:solidFill>
                  <a:schemeClr val="accent5"/>
                </a:solidFill>
              </a:rPr>
              <a:t> = (</a:t>
            </a:r>
            <a:r>
              <a:rPr lang="en-US" dirty="0" err="1">
                <a:solidFill>
                  <a:schemeClr val="accent5"/>
                </a:solidFill>
              </a:rPr>
              <a:t>TrcAnalogSensorTrigger.CallbackContext</a:t>
            </a:r>
            <a:r>
              <a:rPr lang="en-US" dirty="0">
                <a:solidFill>
                  <a:schemeClr val="accent5"/>
                </a:solidFill>
              </a:rPr>
              <a:t>) context;</a:t>
            </a:r>
            <a:br>
              <a:rPr lang="en-US" dirty="0"/>
            </a:br>
            <a:r>
              <a:rPr lang="en-US" dirty="0" err="1">
                <a:solidFill>
                  <a:schemeClr val="accent5"/>
                </a:solidFill>
              </a:rPr>
              <a:t>colorSensorContext.sensorValue</a:t>
            </a:r>
            <a:r>
              <a:rPr lang="en-US" dirty="0">
                <a:solidFill>
                  <a:schemeClr val="accent5"/>
                </a:solidFill>
              </a:rPr>
              <a:t> </a:t>
            </a:r>
            <a:r>
              <a:rPr lang="en-US" dirty="0"/>
              <a:t>returns the color sensor value</a:t>
            </a:r>
            <a:br>
              <a:rPr lang="en-US" dirty="0"/>
            </a:br>
            <a:r>
              <a:rPr lang="en-US" dirty="0" err="1">
                <a:solidFill>
                  <a:schemeClr val="accent5"/>
                </a:solidFill>
              </a:rPr>
              <a:t>colorSensorContext.prevZone</a:t>
            </a:r>
            <a:r>
              <a:rPr lang="en-US" dirty="0">
                <a:solidFill>
                  <a:schemeClr val="accent5"/>
                </a:solidFill>
              </a:rPr>
              <a:t> </a:t>
            </a:r>
            <a:r>
              <a:rPr lang="en-US" dirty="0"/>
              <a:t>returns the previous threshold zone</a:t>
            </a:r>
            <a:br>
              <a:rPr lang="en-US" dirty="0"/>
            </a:br>
            <a:r>
              <a:rPr lang="en-US" dirty="0" err="1">
                <a:solidFill>
                  <a:schemeClr val="accent5"/>
                </a:solidFill>
              </a:rPr>
              <a:t>colorSensorContext.prevZone</a:t>
            </a:r>
            <a:r>
              <a:rPr lang="en-US" dirty="0">
                <a:solidFill>
                  <a:schemeClr val="accent5"/>
                </a:solidFill>
              </a:rPr>
              <a:t> </a:t>
            </a:r>
            <a:r>
              <a:rPr lang="en-US" dirty="0"/>
              <a:t>returns the current threshold zone</a:t>
            </a:r>
          </a:p>
        </p:txBody>
      </p:sp>
    </p:spTree>
    <p:extLst>
      <p:ext uri="{BB962C8B-B14F-4D97-AF65-F5344CB8AC3E}">
        <p14:creationId xmlns:p14="http://schemas.microsoft.com/office/powerpoint/2010/main" val="1000779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1BDE-A545-6830-EB6B-00F311702B42}"/>
              </a:ext>
            </a:extLst>
          </p:cNvPr>
          <p:cNvSpPr>
            <a:spLocks noGrp="1"/>
          </p:cNvSpPr>
          <p:nvPr>
            <p:ph type="title"/>
          </p:nvPr>
        </p:nvSpPr>
        <p:spPr/>
        <p:txBody>
          <a:bodyPr/>
          <a:lstStyle/>
          <a:p>
            <a:r>
              <a:rPr lang="en-US" dirty="0"/>
              <a:t>Indicators</a:t>
            </a:r>
          </a:p>
        </p:txBody>
      </p:sp>
      <p:sp>
        <p:nvSpPr>
          <p:cNvPr id="3" name="Content Placeholder 2">
            <a:extLst>
              <a:ext uri="{FF2B5EF4-FFF2-40B4-BE49-F238E27FC236}">
                <a16:creationId xmlns:a16="http://schemas.microsoft.com/office/drawing/2014/main" id="{4F3C7504-C88C-B701-D9A0-FD236340058A}"/>
              </a:ext>
            </a:extLst>
          </p:cNvPr>
          <p:cNvSpPr>
            <a:spLocks noGrp="1"/>
          </p:cNvSpPr>
          <p:nvPr>
            <p:ph idx="1"/>
          </p:nvPr>
        </p:nvSpPr>
        <p:spPr>
          <a:xfrm>
            <a:off x="543697" y="2273643"/>
            <a:ext cx="11030465" cy="3746157"/>
          </a:xfrm>
        </p:spPr>
        <p:txBody>
          <a:bodyPr>
            <a:normAutofit/>
          </a:bodyPr>
          <a:lstStyle/>
          <a:p>
            <a:r>
              <a:rPr lang="en-US" dirty="0"/>
              <a:t>Indicators are used to give feedback to the human operators. Our framework supports the following categories:</a:t>
            </a:r>
          </a:p>
          <a:p>
            <a:pPr lvl="1"/>
            <a:r>
              <a:rPr lang="en-US" dirty="0"/>
              <a:t>Single LED: (</a:t>
            </a:r>
            <a:r>
              <a:rPr lang="en-US" dirty="0" err="1"/>
              <a:t>FrcDigitalOutput</a:t>
            </a:r>
            <a:r>
              <a:rPr lang="en-US" dirty="0"/>
              <a:t>)</a:t>
            </a:r>
          </a:p>
          <a:p>
            <a:pPr lvl="1"/>
            <a:r>
              <a:rPr lang="en-US" dirty="0"/>
              <a:t>LED strip: single color, RGB (</a:t>
            </a:r>
            <a:r>
              <a:rPr lang="en-US" dirty="0" err="1"/>
              <a:t>FrcRevBlinkin</a:t>
            </a:r>
            <a:r>
              <a:rPr lang="en-US" dirty="0"/>
              <a:t>)</a:t>
            </a:r>
          </a:p>
          <a:p>
            <a:pPr lvl="1"/>
            <a:r>
              <a:rPr lang="en-US" dirty="0"/>
              <a:t>Addressable LED strip: each pixel on the strip can be programmed to a different color (</a:t>
            </a:r>
            <a:r>
              <a:rPr lang="en-US" dirty="0" err="1"/>
              <a:t>FrcAddressable</a:t>
            </a:r>
            <a:r>
              <a:rPr lang="en-US" dirty="0"/>
              <a:t> LED,  </a:t>
            </a:r>
            <a:r>
              <a:rPr lang="en-US" dirty="0" err="1"/>
              <a:t>FrcRevBlinkin</a:t>
            </a:r>
            <a:r>
              <a:rPr lang="en-US" dirty="0"/>
              <a:t>)</a:t>
            </a:r>
          </a:p>
          <a:p>
            <a:pPr lvl="1"/>
            <a:r>
              <a:rPr lang="en-US" dirty="0"/>
              <a:t>LED Panel: (FrcI2cLEDPanel)</a:t>
            </a:r>
          </a:p>
          <a:p>
            <a:pPr lvl="1"/>
            <a:r>
              <a:rPr lang="en-US" dirty="0"/>
              <a:t>Speech: Emic2 Text to Speech controller (FrcEmic2TextToSpeech)</a:t>
            </a:r>
          </a:p>
          <a:p>
            <a:pPr lvl="1"/>
            <a:r>
              <a:rPr lang="en-US" dirty="0" err="1"/>
              <a:t>TrcTone</a:t>
            </a:r>
            <a:r>
              <a:rPr lang="en-US" dirty="0"/>
              <a:t>, </a:t>
            </a:r>
            <a:r>
              <a:rPr lang="en-US" dirty="0" err="1"/>
              <a:t>TrcSong</a:t>
            </a:r>
            <a:r>
              <a:rPr lang="en-US" dirty="0"/>
              <a:t>: supports generating sound and play songs (more for FTC and not really for FRC because FRC robot controller does not support sound).</a:t>
            </a:r>
          </a:p>
        </p:txBody>
      </p:sp>
    </p:spTree>
    <p:extLst>
      <p:ext uri="{BB962C8B-B14F-4D97-AF65-F5344CB8AC3E}">
        <p14:creationId xmlns:p14="http://schemas.microsoft.com/office/powerpoint/2010/main" val="3395940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4B2F-82F2-D859-7C31-C2BD1F9CE862}"/>
              </a:ext>
            </a:extLst>
          </p:cNvPr>
          <p:cNvSpPr>
            <a:spLocks noGrp="1"/>
          </p:cNvSpPr>
          <p:nvPr>
            <p:ph type="title"/>
          </p:nvPr>
        </p:nvSpPr>
        <p:spPr/>
        <p:txBody>
          <a:bodyPr/>
          <a:lstStyle/>
          <a:p>
            <a:r>
              <a:rPr lang="en-US" dirty="0"/>
              <a:t>Priority Indicators</a:t>
            </a:r>
          </a:p>
        </p:txBody>
      </p:sp>
      <p:sp>
        <p:nvSpPr>
          <p:cNvPr id="3" name="Content Placeholder 2">
            <a:extLst>
              <a:ext uri="{FF2B5EF4-FFF2-40B4-BE49-F238E27FC236}">
                <a16:creationId xmlns:a16="http://schemas.microsoft.com/office/drawing/2014/main" id="{7DD3935E-73F1-5769-E1B0-8BED19C62AC0}"/>
              </a:ext>
            </a:extLst>
          </p:cNvPr>
          <p:cNvSpPr>
            <a:spLocks noGrp="1"/>
          </p:cNvSpPr>
          <p:nvPr>
            <p:ph idx="1"/>
          </p:nvPr>
        </p:nvSpPr>
        <p:spPr>
          <a:xfrm>
            <a:off x="642552" y="2314832"/>
            <a:ext cx="10873946" cy="4366054"/>
          </a:xfrm>
        </p:spPr>
        <p:txBody>
          <a:bodyPr>
            <a:normAutofit/>
          </a:bodyPr>
          <a:lstStyle/>
          <a:p>
            <a:r>
              <a:rPr lang="en-US" dirty="0"/>
              <a:t>Using LEDs as an indicator device allows subsystems to display their status.</a:t>
            </a:r>
          </a:p>
          <a:p>
            <a:r>
              <a:rPr lang="en-US" dirty="0"/>
              <a:t>Problem: Multiple subsystems trying to send their status to the LED causing contention.</a:t>
            </a:r>
          </a:p>
          <a:p>
            <a:r>
              <a:rPr lang="en-US" dirty="0"/>
              <a:t>Solution: Priority Indicator (</a:t>
            </a:r>
            <a:r>
              <a:rPr lang="en-US" dirty="0" err="1"/>
              <a:t>TrcPriorityIndicator</a:t>
            </a:r>
            <a:r>
              <a:rPr lang="en-US" dirty="0"/>
              <a:t>).</a:t>
            </a:r>
          </a:p>
          <a:p>
            <a:pPr lvl="1"/>
            <a:r>
              <a:rPr lang="en-US" dirty="0"/>
              <a:t>Each subsystem creates different indicator patterns. </a:t>
            </a:r>
            <a:r>
              <a:rPr lang="en-US" dirty="0" err="1"/>
              <a:t>TrcPriorityIndicator</a:t>
            </a:r>
            <a:r>
              <a:rPr lang="en-US" dirty="0"/>
              <a:t> keeps a table with these patterns stored in priority order (lowest priority first).</a:t>
            </a:r>
          </a:p>
          <a:p>
            <a:pPr lvl="1"/>
            <a:r>
              <a:rPr lang="en-US" dirty="0"/>
              <a:t>Subsystem turns on an indicator pattern. </a:t>
            </a:r>
            <a:r>
              <a:rPr lang="en-US" dirty="0" err="1"/>
              <a:t>TrcPriorityIndicator</a:t>
            </a:r>
            <a:r>
              <a:rPr lang="en-US" dirty="0"/>
              <a:t> has a task going through the table periodically to find the highest priority pattern that is ON and display it. When the highest priority pattern is turned off, the next highest priority pattern will be displayed.</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setPatternState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pattern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expiredTime</a:t>
            </a:r>
            <a:r>
              <a:rPr lang="en-US" dirty="0">
                <a:solidFill>
                  <a:srgbClr val="D4D4D4"/>
                </a:solidFill>
                <a:latin typeface="Consolas" panose="020B0609020204030204" pitchFamily="49" charset="0"/>
              </a:rPr>
              <a:t>)</a:t>
            </a:r>
            <a:br>
              <a:rPr lang="en-US" dirty="0">
                <a:solidFill>
                  <a:srgbClr val="D4D4D4"/>
                </a:solidFill>
                <a:latin typeface="Consolas" panose="020B0609020204030204" pitchFamily="49" charset="0"/>
              </a:rPr>
            </a:br>
            <a:r>
              <a:rPr lang="en-US" dirty="0" err="1"/>
              <a:t>setPatternState</a:t>
            </a:r>
            <a:r>
              <a:rPr lang="en-US" dirty="0"/>
              <a:t> not only allows you to turn a pattern ON or OFF, you can also specify an </a:t>
            </a:r>
            <a:r>
              <a:rPr lang="en-US" dirty="0" err="1"/>
              <a:t>expiredTime</a:t>
            </a:r>
            <a:r>
              <a:rPr lang="en-US" dirty="0"/>
              <a:t> so it will turn itself off after the specified period. This is good for indicating an edge event or creating a blinking pattern.</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87674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FCF6-DB0E-1A1C-3F8D-256AC35797F0}"/>
              </a:ext>
            </a:extLst>
          </p:cNvPr>
          <p:cNvSpPr>
            <a:spLocks noGrp="1"/>
          </p:cNvSpPr>
          <p:nvPr>
            <p:ph type="title"/>
          </p:nvPr>
        </p:nvSpPr>
        <p:spPr/>
        <p:txBody>
          <a:bodyPr/>
          <a:lstStyle/>
          <a:p>
            <a:r>
              <a:rPr lang="en-US" dirty="0"/>
              <a:t>Exercise: Priority Indicators</a:t>
            </a:r>
          </a:p>
        </p:txBody>
      </p:sp>
      <p:sp>
        <p:nvSpPr>
          <p:cNvPr id="3" name="Content Placeholder 2">
            <a:extLst>
              <a:ext uri="{FF2B5EF4-FFF2-40B4-BE49-F238E27FC236}">
                <a16:creationId xmlns:a16="http://schemas.microsoft.com/office/drawing/2014/main" id="{B1C58C81-10E2-2DF5-F0EE-BF28CCD4C735}"/>
              </a:ext>
            </a:extLst>
          </p:cNvPr>
          <p:cNvSpPr>
            <a:spLocks noGrp="1"/>
          </p:cNvSpPr>
          <p:nvPr>
            <p:ph idx="1"/>
          </p:nvPr>
        </p:nvSpPr>
        <p:spPr>
          <a:xfrm>
            <a:off x="551935" y="2285999"/>
            <a:ext cx="10935729" cy="4493741"/>
          </a:xfrm>
        </p:spPr>
        <p:txBody>
          <a:bodyPr>
            <a:normAutofit lnSpcReduction="10000"/>
          </a:bodyPr>
          <a:lstStyle/>
          <a:p>
            <a:r>
              <a:rPr lang="en-US" dirty="0"/>
              <a:t>In subsystems\LEDIndicators.java, create a new </a:t>
            </a:r>
            <a:r>
              <a:rPr lang="en-US" dirty="0" err="1"/>
              <a:t>TrcAddressableLED.Patterns</a:t>
            </a:r>
            <a:r>
              <a:rPr lang="en-US" dirty="0"/>
              <a:t> named </a:t>
            </a:r>
            <a:r>
              <a:rPr lang="en-US" dirty="0" err="1"/>
              <a:t>buttonXPattern</a:t>
            </a:r>
            <a:r>
              <a:rPr lang="en-US" dirty="0"/>
              <a:t> and set it to solid green color.</a:t>
            </a:r>
          </a:p>
          <a:p>
            <a:r>
              <a:rPr lang="en-US" dirty="0"/>
              <a:t>Create another pattern named </a:t>
            </a:r>
            <a:r>
              <a:rPr lang="en-US" dirty="0" err="1"/>
              <a:t>buttonYPattern</a:t>
            </a:r>
            <a:r>
              <a:rPr lang="en-US" dirty="0"/>
              <a:t> and set it to solid yellow color.</a:t>
            </a:r>
          </a:p>
          <a:p>
            <a:r>
              <a:rPr lang="en-US" dirty="0"/>
              <a:t>Add the </a:t>
            </a:r>
            <a:r>
              <a:rPr lang="en-US" dirty="0" err="1"/>
              <a:t>buttonXPattern</a:t>
            </a:r>
            <a:r>
              <a:rPr lang="en-US" dirty="0"/>
              <a:t> to be the highest priority pattern in the priorities array.</a:t>
            </a:r>
          </a:p>
          <a:p>
            <a:r>
              <a:rPr lang="en-US" dirty="0"/>
              <a:t>Add the </a:t>
            </a:r>
            <a:r>
              <a:rPr lang="en-US" dirty="0" err="1"/>
              <a:t>buttonYPattern</a:t>
            </a:r>
            <a:r>
              <a:rPr lang="en-US" dirty="0"/>
              <a:t> to be the next highest priority pattern in the priorities array.</a:t>
            </a:r>
          </a:p>
          <a:p>
            <a:r>
              <a:rPr lang="en-US" dirty="0"/>
              <a:t>Add two methods that enables or disables the </a:t>
            </a:r>
            <a:r>
              <a:rPr lang="en-US" dirty="0" err="1"/>
              <a:t>buttonXPattern</a:t>
            </a:r>
            <a:r>
              <a:rPr lang="en-US" dirty="0"/>
              <a:t> and </a:t>
            </a:r>
            <a:r>
              <a:rPr lang="en-US" dirty="0" err="1"/>
              <a:t>buttonYPattern</a:t>
            </a:r>
            <a:r>
              <a:rPr lang="en-US" dirty="0"/>
              <a:t> states according to the </a:t>
            </a:r>
            <a:r>
              <a:rPr lang="en-US" b="0" dirty="0">
                <a:solidFill>
                  <a:srgbClr val="9CDCFE"/>
                </a:solidFill>
                <a:effectLst/>
                <a:latin typeface="Consolas" panose="020B0609020204030204" pitchFamily="49" charset="0"/>
              </a:rPr>
              <a:t>pressed</a:t>
            </a:r>
            <a:r>
              <a:rPr lang="en-US" dirty="0"/>
              <a:t> parameter (Hint: </a:t>
            </a:r>
            <a:r>
              <a:rPr lang="en-US" dirty="0" err="1"/>
              <a:t>led.setPatternState</a:t>
            </a:r>
            <a:r>
              <a:rPr lang="en-US" dirty="0"/>
              <a:t>).</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setXButtonState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setYButtonState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In FrcTeleOp.java, add code to the </a:t>
            </a:r>
            <a:r>
              <a:rPr lang="en-US" dirty="0" err="1"/>
              <a:t>driversControllerButtonEvent</a:t>
            </a:r>
            <a:r>
              <a:rPr lang="en-US" dirty="0"/>
              <a:t> method to call </a:t>
            </a:r>
            <a:r>
              <a:rPr lang="en-US" dirty="0" err="1"/>
              <a:t>setXButtonState</a:t>
            </a:r>
            <a:r>
              <a:rPr lang="en-US" dirty="0"/>
              <a:t> enabling the LED pattern when button X is pressed, disabling it when button X is released.</a:t>
            </a:r>
          </a:p>
          <a:p>
            <a:r>
              <a:rPr lang="en-US" dirty="0"/>
              <a:t>Similarly, add code to call </a:t>
            </a:r>
            <a:r>
              <a:rPr lang="en-US" dirty="0" err="1"/>
              <a:t>setYButtonState</a:t>
            </a:r>
            <a:r>
              <a:rPr lang="en-US" dirty="0"/>
              <a:t> enabling the LED pattern when button Y is pressed, disabling it when button Y is released.</a:t>
            </a:r>
          </a:p>
        </p:txBody>
      </p:sp>
    </p:spTree>
    <p:extLst>
      <p:ext uri="{BB962C8B-B14F-4D97-AF65-F5344CB8AC3E}">
        <p14:creationId xmlns:p14="http://schemas.microsoft.com/office/powerpoint/2010/main" val="12260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a:t>Java Console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lnSpcReduction="10000"/>
          </a:bodyPr>
          <a:lstStyle/>
          <a:p>
            <a:r>
              <a:rPr lang="en-US" dirty="0"/>
              <a:t>Standard console associated with the Java VM. Can be written to by calling </a:t>
            </a:r>
            <a:r>
              <a:rPr lang="en-US" dirty="0" err="1"/>
              <a:t>System.out</a:t>
            </a:r>
            <a:r>
              <a:rPr lang="en-US" dirty="0"/>
              <a:t> methods such as </a:t>
            </a:r>
            <a:r>
              <a:rPr lang="en-US" dirty="0" err="1"/>
              <a:t>println</a:t>
            </a:r>
            <a:r>
              <a:rPr lang="en-US" dirty="0"/>
              <a:t>(), print() and </a:t>
            </a:r>
            <a:r>
              <a:rPr lang="en-US" dirty="0" err="1"/>
              <a:t>printf</a:t>
            </a:r>
            <a:r>
              <a:rPr lang="en-US" dirty="0"/>
              <a:t>() to output strings. Java Console can be hosted by Visual Studio Code or Driver Station app. This tends to be quite chatty because all code components write to it, including our code, </a:t>
            </a:r>
            <a:r>
              <a:rPr lang="en-US" dirty="0" err="1"/>
              <a:t>WPILib</a:t>
            </a:r>
            <a:r>
              <a:rPr lang="en-US" dirty="0"/>
              <a:t>, 3</a:t>
            </a:r>
            <a:r>
              <a:rPr lang="en-US" baseline="30000" dirty="0"/>
              <a:t>rd</a:t>
            </a:r>
            <a:r>
              <a:rPr lang="en-US" dirty="0"/>
              <a:t>-party Vendor Libraries and other systems. Outputs are also captured into the </a:t>
            </a:r>
            <a:r>
              <a:rPr lang="en-US" dirty="0" err="1"/>
              <a:t>RoboRIO</a:t>
            </a:r>
            <a:r>
              <a:rPr lang="en-US" dirty="0"/>
              <a:t> log file for post examination.</a:t>
            </a:r>
          </a:p>
          <a:p>
            <a:r>
              <a:rPr lang="en-US" dirty="0"/>
              <a:t>Pros:</a:t>
            </a:r>
          </a:p>
          <a:p>
            <a:pPr lvl="1"/>
            <a:r>
              <a:rPr lang="en-US" dirty="0"/>
              <a:t>Captures everything in chronological order (i.e. what happens before what).</a:t>
            </a:r>
          </a:p>
          <a:p>
            <a:pPr lvl="1"/>
            <a:r>
              <a:rPr lang="en-US" dirty="0"/>
              <a:t>Keeps history of the values if data is printed periodically so you can examine the data trend.</a:t>
            </a:r>
          </a:p>
          <a:p>
            <a:r>
              <a:rPr lang="en-US" dirty="0"/>
              <a:t>Cons:</a:t>
            </a:r>
          </a:p>
          <a:p>
            <a:pPr lvl="1"/>
            <a:r>
              <a:rPr lang="en-US" dirty="0"/>
              <a:t>Captures everything and thus quite chatty. Information could be hard to spot especially if information are printed periodically at a fast rate.</a:t>
            </a:r>
          </a:p>
          <a:p>
            <a:pPr lvl="1"/>
            <a:r>
              <a:rPr lang="en-US" dirty="0"/>
              <a:t>If information is printed periodically, it could overwhelm the console (hundreds of lines per second). Console usually has a limited buffer capacity which means you will start losing info at the beginning when the buffer gets full.</a:t>
            </a:r>
          </a:p>
        </p:txBody>
      </p:sp>
    </p:spTree>
    <p:extLst>
      <p:ext uri="{BB962C8B-B14F-4D97-AF65-F5344CB8AC3E}">
        <p14:creationId xmlns:p14="http://schemas.microsoft.com/office/powerpoint/2010/main" val="36940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Console Output: </a:t>
            </a:r>
            <a:r>
              <a:rPr lang="en-US" dirty="0" err="1"/>
              <a:t>TrcDbgTrace</a:t>
            </a:r>
            <a:endParaRPr lang="en-US" dirty="0"/>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85000" lnSpcReduction="10000"/>
          </a:bodyPr>
          <a:lstStyle/>
          <a:p>
            <a:r>
              <a:rPr lang="en-US" dirty="0"/>
              <a:t>Provided by our framework and is built on top of console output.</a:t>
            </a:r>
          </a:p>
          <a:p>
            <a:r>
              <a:rPr lang="en-US" dirty="0"/>
              <a:t>Features additional to conventional console output:</a:t>
            </a:r>
          </a:p>
          <a:p>
            <a:pPr lvl="1"/>
            <a:r>
              <a:rPr lang="en-US" dirty="0"/>
              <a:t>Allows specifying different message level of the output information thus allowing verbosity filtering (</a:t>
            </a:r>
            <a:r>
              <a:rPr lang="en-US" dirty="0" err="1"/>
              <a:t>traceFatal</a:t>
            </a:r>
            <a:r>
              <a:rPr lang="en-US" dirty="0"/>
              <a:t>, </a:t>
            </a:r>
            <a:r>
              <a:rPr lang="en-US" dirty="0" err="1"/>
              <a:t>traceErr</a:t>
            </a:r>
            <a:r>
              <a:rPr lang="en-US" dirty="0"/>
              <a:t>, </a:t>
            </a:r>
            <a:r>
              <a:rPr lang="en-US" dirty="0" err="1"/>
              <a:t>traceWarn</a:t>
            </a:r>
            <a:r>
              <a:rPr lang="en-US" dirty="0"/>
              <a:t>, </a:t>
            </a:r>
            <a:r>
              <a:rPr lang="en-US" dirty="0" err="1"/>
              <a:t>traceInfo</a:t>
            </a:r>
            <a:r>
              <a:rPr lang="en-US" dirty="0"/>
              <a:t>, </a:t>
            </a:r>
            <a:r>
              <a:rPr lang="en-US" dirty="0" err="1"/>
              <a:t>traceVerbose</a:t>
            </a:r>
            <a:r>
              <a:rPr lang="en-US" dirty="0"/>
              <a:t>).</a:t>
            </a:r>
          </a:p>
          <a:p>
            <a:pPr lvl="1"/>
            <a:r>
              <a:rPr lang="en-US" dirty="0"/>
              <a:t>Allows logging to our own log file asynchronously thus filtering out information from other parties (reducing chatters).</a:t>
            </a:r>
          </a:p>
          <a:p>
            <a:pPr lvl="1"/>
            <a:r>
              <a:rPr lang="en-US" dirty="0"/>
              <a:t>Provides methods to print the thread stack (</a:t>
            </a:r>
            <a:r>
              <a:rPr lang="en-US" dirty="0" err="1"/>
              <a:t>printThreadStack</a:t>
            </a:r>
            <a:r>
              <a:rPr lang="en-US" dirty="0"/>
              <a:t>) giving you the ability to “catch the culprit” during debugging (i.e. who did this?).</a:t>
            </a:r>
          </a:p>
          <a:p>
            <a:pPr lvl="1"/>
            <a:r>
              <a:rPr lang="en-US" dirty="0"/>
              <a:t>Provides methods to log events. Unlike messages that are unstructured, events are structured output that can be parsed by analytic tools such as </a:t>
            </a:r>
            <a:r>
              <a:rPr lang="en-US" dirty="0" err="1"/>
              <a:t>TrcTraceLogAnalyzer</a:t>
            </a:r>
            <a:r>
              <a:rPr lang="en-US" dirty="0"/>
              <a:t> that can visually replay events occurred in autonomous, for example.</a:t>
            </a:r>
          </a:p>
          <a:p>
            <a:r>
              <a:rPr lang="en-US" dirty="0"/>
              <a:t>Get an instance of </a:t>
            </a:r>
            <a:r>
              <a:rPr lang="en-US" dirty="0" err="1"/>
              <a:t>TrcDbgTrace</a:t>
            </a:r>
            <a:r>
              <a:rPr lang="en-US" dirty="0"/>
              <a:t>: </a:t>
            </a:r>
            <a:r>
              <a:rPr lang="en-US" dirty="0" err="1"/>
              <a:t>TrcDbgTrace.getGlobalTracer</a:t>
            </a:r>
            <a:r>
              <a:rPr lang="en-US" dirty="0"/>
              <a:t>() or simply </a:t>
            </a:r>
            <a:r>
              <a:rPr lang="en-US" dirty="0" err="1"/>
              <a:t>robot.globalTracer</a:t>
            </a:r>
            <a:r>
              <a:rPr lang="en-US" dirty="0"/>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traceInfo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funcName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printThreadStack</a:t>
            </a:r>
            <a:r>
              <a:rPr lang="en-US" b="0" dirty="0">
                <a:solidFill>
                  <a:srgbClr val="D4D4D4"/>
                </a:solidFill>
                <a:effectLst/>
                <a:latin typeface="Consolas" panose="020B0609020204030204" pitchFamily="49" charset="0"/>
              </a:rPr>
              <a:t>()</a:t>
            </a:r>
          </a:p>
          <a:p>
            <a:r>
              <a:rPr lang="en-US" dirty="0"/>
              <a:t>Format String: most commonly used substitutions are %d (for decimal integers), %x (for hexadecimal integers), %f (for floats and doubles) and %s (for strings). For %f, you can even specify decimal places (e.g. %6.3f). For more info about format string, read </a:t>
            </a:r>
            <a:r>
              <a:rPr lang="en-US" dirty="0">
                <a:hlinkClick r:id="rId2"/>
              </a:rPr>
              <a:t>documentation here</a:t>
            </a:r>
            <a:r>
              <a:rPr lang="en-US" dirty="0"/>
              <a:t>.</a:t>
            </a:r>
          </a:p>
        </p:txBody>
      </p:sp>
    </p:spTree>
    <p:extLst>
      <p:ext uri="{BB962C8B-B14F-4D97-AF65-F5344CB8AC3E}">
        <p14:creationId xmlns:p14="http://schemas.microsoft.com/office/powerpoint/2010/main" val="35416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Console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638432" y="2603500"/>
            <a:ext cx="10865709" cy="3416300"/>
          </a:xfrm>
        </p:spPr>
        <p:txBody>
          <a:bodyPr/>
          <a:lstStyle/>
          <a:p>
            <a:r>
              <a:rPr lang="en-US" dirty="0"/>
              <a:t>In FrcTeleOp.java, add code in the periodic method to print to the console the square root values of 1 to 100. Useful methods are:</a:t>
            </a:r>
          </a:p>
          <a:p>
            <a:pPr lvl="1"/>
            <a:r>
              <a:rPr lang="en-US" dirty="0" err="1"/>
              <a:t>robot.globalTracer.traceInfo</a:t>
            </a:r>
            <a:endParaRPr lang="en-US" dirty="0"/>
          </a:p>
          <a:p>
            <a:pPr lvl="1"/>
            <a:r>
              <a:rPr lang="en-US" dirty="0" err="1"/>
              <a:t>Math.sqrt</a:t>
            </a:r>
            <a:endParaRPr lang="en-US" dirty="0"/>
          </a:p>
        </p:txBody>
      </p:sp>
    </p:spTree>
    <p:extLst>
      <p:ext uri="{BB962C8B-B14F-4D97-AF65-F5344CB8AC3E}">
        <p14:creationId xmlns:p14="http://schemas.microsoft.com/office/powerpoint/2010/main" val="399266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Dashboard: </a:t>
            </a:r>
            <a:r>
              <a:rPr lang="en-US" dirty="0" err="1"/>
              <a:t>FrcDashboard</a:t>
            </a:r>
            <a:endParaRPr lang="en-US" dirty="0"/>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4811"/>
            <a:ext cx="10968681" cy="4518454"/>
          </a:xfrm>
        </p:spPr>
        <p:txBody>
          <a:bodyPr>
            <a:normAutofit fontScale="70000" lnSpcReduction="20000"/>
          </a:bodyPr>
          <a:lstStyle/>
          <a:p>
            <a:r>
              <a:rPr lang="en-US" dirty="0"/>
              <a:t>Dashboard is a plug-in to the Driver Station app. FIRST provided a few Dashboard apps but we will focus on the Shuffleboard app which is what we use. Information is written by calling </a:t>
            </a:r>
            <a:r>
              <a:rPr lang="en-US" dirty="0" err="1"/>
              <a:t>SmartDashboard</a:t>
            </a:r>
            <a:r>
              <a:rPr lang="en-US" dirty="0"/>
              <a:t> methods which communicates with the Shuffleboard app via Network Table. Information written can be of different data types: Boolean, Number, String and Raw data bytes.</a:t>
            </a:r>
          </a:p>
          <a:p>
            <a:r>
              <a:rPr lang="en-US" dirty="0"/>
              <a:t>Pros:</a:t>
            </a:r>
          </a:p>
          <a:p>
            <a:pPr lvl="1"/>
            <a:r>
              <a:rPr lang="en-US" dirty="0"/>
              <a:t>Information is updated in a field on the </a:t>
            </a:r>
            <a:r>
              <a:rPr lang="en-US" dirty="0" err="1"/>
              <a:t>SmartDashboard</a:t>
            </a:r>
            <a:r>
              <a:rPr lang="en-US" dirty="0"/>
              <a:t> that won’t scroll away.</a:t>
            </a:r>
          </a:p>
          <a:p>
            <a:pPr lvl="1"/>
            <a:r>
              <a:rPr lang="en-US" dirty="0"/>
              <a:t>Information can be displayed in different UI: number, text, switch state, or even a time graph or other widgets.</a:t>
            </a:r>
          </a:p>
          <a:p>
            <a:pPr lvl="1"/>
            <a:r>
              <a:rPr lang="en-US" dirty="0"/>
              <a:t>Dashboard is bidirectional so it can be used to get user input (e.g. making choices for autonomous, or getting input for tuning PID).</a:t>
            </a:r>
          </a:p>
          <a:p>
            <a:r>
              <a:rPr lang="en-US" dirty="0"/>
              <a:t>Cons:</a:t>
            </a:r>
          </a:p>
          <a:p>
            <a:pPr lvl="1"/>
            <a:r>
              <a:rPr lang="en-US" dirty="0"/>
              <a:t>Information is always updated to the current value which means you don’t see the value history unless it is displayed in a time graph.</a:t>
            </a:r>
          </a:p>
          <a:p>
            <a:pPr lvl="1"/>
            <a:r>
              <a:rPr lang="en-US" dirty="0"/>
              <a:t>Will not show time relationship between different data values (e.g. what changed before what?).</a:t>
            </a:r>
          </a:p>
          <a:p>
            <a:pPr lvl="1"/>
            <a:r>
              <a:rPr lang="en-US" dirty="0"/>
              <a:t>Periodic values will keep changing and will not freeze so you can’t look for a particular value in time.</a:t>
            </a:r>
          </a:p>
          <a:p>
            <a:r>
              <a:rPr lang="en-US" dirty="0" err="1"/>
              <a:t>FrcDashboard</a:t>
            </a:r>
            <a:r>
              <a:rPr lang="en-US" dirty="0"/>
              <a:t> is provided by our framework and is built on top of </a:t>
            </a:r>
            <a:r>
              <a:rPr lang="en-US" dirty="0" err="1"/>
              <a:t>WPILib</a:t>
            </a:r>
            <a:r>
              <a:rPr lang="en-US" dirty="0"/>
              <a:t> </a:t>
            </a:r>
            <a:r>
              <a:rPr lang="en-US" dirty="0" err="1"/>
              <a:t>SmartDashboard</a:t>
            </a:r>
            <a:r>
              <a:rPr lang="en-US" dirty="0"/>
              <a:t>.</a:t>
            </a:r>
          </a:p>
          <a:p>
            <a:r>
              <a:rPr lang="en-US" dirty="0"/>
              <a:t>Features additional to </a:t>
            </a:r>
            <a:r>
              <a:rPr lang="en-US" dirty="0" err="1"/>
              <a:t>WPILib</a:t>
            </a:r>
            <a:r>
              <a:rPr lang="en-US" dirty="0"/>
              <a:t> </a:t>
            </a:r>
            <a:r>
              <a:rPr lang="en-US" dirty="0" err="1"/>
              <a:t>SmartDashboard</a:t>
            </a:r>
            <a:r>
              <a:rPr lang="en-US" dirty="0"/>
              <a:t>:</a:t>
            </a:r>
          </a:p>
          <a:p>
            <a:pPr lvl="1"/>
            <a:r>
              <a:rPr lang="en-US" dirty="0"/>
              <a:t>Simulates a 16-line LCD display where code can put information in a specified line on the simulated LCD display.</a:t>
            </a:r>
          </a:p>
          <a:p>
            <a:r>
              <a:rPr lang="en-US" dirty="0"/>
              <a:t>Get an instance of the Dashboard: </a:t>
            </a:r>
            <a:r>
              <a:rPr lang="en-US" dirty="0" err="1"/>
              <a:t>FrcDashboard.getInstance</a:t>
            </a:r>
            <a:r>
              <a:rPr lang="en-US" dirty="0"/>
              <a:t>(), or simply </a:t>
            </a:r>
            <a:r>
              <a:rPr lang="en-US" dirty="0" err="1"/>
              <a:t>robot.dashboard</a:t>
            </a:r>
            <a:r>
              <a:rPr lang="en-US" dirty="0"/>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displayPrintf</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lineNum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Dashboard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613720" y="2603500"/>
            <a:ext cx="10923372" cy="3416300"/>
          </a:xfrm>
        </p:spPr>
        <p:txBody>
          <a:bodyPr/>
          <a:lstStyle/>
          <a:p>
            <a:r>
              <a:rPr lang="en-US" dirty="0"/>
              <a:t>In FrcTeleOp.java, add code in the periodic method to print the </a:t>
            </a:r>
            <a:r>
              <a:rPr lang="en-US" dirty="0" err="1"/>
              <a:t>TeleOp</a:t>
            </a:r>
            <a:r>
              <a:rPr lang="en-US" dirty="0"/>
              <a:t> running match time on the dashboard. Useful methods are:</a:t>
            </a:r>
          </a:p>
          <a:p>
            <a:pPr lvl="1"/>
            <a:r>
              <a:rPr lang="en-US" dirty="0" err="1"/>
              <a:t>robot.dashboard.displayPrintf</a:t>
            </a:r>
            <a:endParaRPr lang="en-US" dirty="0"/>
          </a:p>
          <a:p>
            <a:pPr lvl="1"/>
            <a:r>
              <a:rPr lang="en-US" dirty="0" err="1"/>
              <a:t>TrcTimer.getModeElapsedTime</a:t>
            </a:r>
            <a:r>
              <a:rPr lang="en-US" dirty="0"/>
              <a:t> or use </a:t>
            </a:r>
            <a:r>
              <a:rPr lang="en-US" dirty="0" err="1"/>
              <a:t>elapsedTime</a:t>
            </a:r>
            <a:r>
              <a:rPr lang="en-US" dirty="0"/>
              <a:t> parameter in the periodic method.</a:t>
            </a:r>
          </a:p>
        </p:txBody>
      </p:sp>
    </p:spTree>
    <p:extLst>
      <p:ext uri="{BB962C8B-B14F-4D97-AF65-F5344CB8AC3E}">
        <p14:creationId xmlns:p14="http://schemas.microsoft.com/office/powerpoint/2010/main" val="29030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85BA-68DE-406F-A9A0-6DB403D43A09}"/>
              </a:ext>
            </a:extLst>
          </p:cNvPr>
          <p:cNvSpPr>
            <a:spLocks noGrp="1"/>
          </p:cNvSpPr>
          <p:nvPr>
            <p:ph type="title"/>
          </p:nvPr>
        </p:nvSpPr>
        <p:spPr/>
        <p:txBody>
          <a:bodyPr/>
          <a:lstStyle/>
          <a:p>
            <a:r>
              <a:rPr lang="en-US" dirty="0"/>
              <a:t>Game Controllers</a:t>
            </a:r>
          </a:p>
        </p:txBody>
      </p:sp>
      <p:sp>
        <p:nvSpPr>
          <p:cNvPr id="3" name="Content Placeholder 2">
            <a:extLst>
              <a:ext uri="{FF2B5EF4-FFF2-40B4-BE49-F238E27FC236}">
                <a16:creationId xmlns:a16="http://schemas.microsoft.com/office/drawing/2014/main" id="{B8403E80-E35F-4B9F-ACE1-375D34411CDF}"/>
              </a:ext>
            </a:extLst>
          </p:cNvPr>
          <p:cNvSpPr>
            <a:spLocks noGrp="1"/>
          </p:cNvSpPr>
          <p:nvPr>
            <p:ph idx="1"/>
          </p:nvPr>
        </p:nvSpPr>
        <p:spPr>
          <a:xfrm>
            <a:off x="687862" y="2257166"/>
            <a:ext cx="10272582" cy="4448433"/>
          </a:xfrm>
        </p:spPr>
        <p:txBody>
          <a:bodyPr>
            <a:normAutofit/>
          </a:bodyPr>
          <a:lstStyle/>
          <a:p>
            <a:r>
              <a:rPr lang="en-US" dirty="0"/>
              <a:t>Our framework supports the following game controllers</a:t>
            </a:r>
          </a:p>
          <a:p>
            <a:pPr lvl="1"/>
            <a:r>
              <a:rPr lang="en-US" dirty="0" err="1"/>
              <a:t>FrcJoystick</a:t>
            </a:r>
            <a:r>
              <a:rPr lang="en-US" dirty="0"/>
              <a:t>: Generic joystick and generic button/switch panels.</a:t>
            </a:r>
          </a:p>
          <a:p>
            <a:pPr lvl="1"/>
            <a:r>
              <a:rPr lang="en-US" dirty="0" err="1"/>
              <a:t>FrcXboxController</a:t>
            </a:r>
            <a:r>
              <a:rPr lang="en-US" dirty="0"/>
              <a:t>: Xbox game controller and generic gamepad.</a:t>
            </a:r>
          </a:p>
          <a:p>
            <a:r>
              <a:rPr lang="en-US" dirty="0"/>
              <a:t>Typical game controller consists of:</a:t>
            </a:r>
          </a:p>
          <a:p>
            <a:pPr lvl="1"/>
            <a:r>
              <a:rPr lang="en-US" dirty="0"/>
              <a:t>A number of analog sticks (can have multiple axes X/Y).</a:t>
            </a:r>
          </a:p>
          <a:p>
            <a:pPr lvl="1"/>
            <a:r>
              <a:rPr lang="en-US" dirty="0"/>
              <a:t>A number of analog throttles/twists/triggers.</a:t>
            </a:r>
          </a:p>
          <a:p>
            <a:pPr lvl="1"/>
            <a:r>
              <a:rPr lang="en-US" dirty="0"/>
              <a:t>A number of buttons.</a:t>
            </a:r>
          </a:p>
          <a:p>
            <a:r>
              <a:rPr lang="en-US" dirty="0"/>
              <a:t>Button/Switch panel consists of an array of buttons/switches. It is presented as a joystick but with only buttons or switches, no analog control.</a:t>
            </a:r>
          </a:p>
        </p:txBody>
      </p:sp>
    </p:spTree>
    <p:extLst>
      <p:ext uri="{BB962C8B-B14F-4D97-AF65-F5344CB8AC3E}">
        <p14:creationId xmlns:p14="http://schemas.microsoft.com/office/powerpoint/2010/main" val="173466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21676</TotalTime>
  <Words>4949</Words>
  <Application>Microsoft Office PowerPoint</Application>
  <PresentationFormat>Widescreen</PresentationFormat>
  <Paragraphs>272</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Consolas</vt:lpstr>
      <vt:lpstr>Wingdings 3</vt:lpstr>
      <vt:lpstr>Ion Boardroom</vt:lpstr>
      <vt:lpstr>Advanced Robotics Programming Class Lesson 2: Basic Robot Components</vt:lpstr>
      <vt:lpstr>Agenda</vt:lpstr>
      <vt:lpstr>Information Display</vt:lpstr>
      <vt:lpstr>Java Console</vt:lpstr>
      <vt:lpstr>Console Output: TrcDbgTrace</vt:lpstr>
      <vt:lpstr>Exercise: Console Output</vt:lpstr>
      <vt:lpstr>Dashboard: FrcDashboard</vt:lpstr>
      <vt:lpstr>Exercise: Dashboard Output</vt:lpstr>
      <vt:lpstr>Game Controllers</vt:lpstr>
      <vt:lpstr>Game Controller: Analog Control</vt:lpstr>
      <vt:lpstr>Exercise: Analog Control</vt:lpstr>
      <vt:lpstr>Game Controller: Digital Control</vt:lpstr>
      <vt:lpstr>Exercise: Digital Control</vt:lpstr>
      <vt:lpstr>Motor Controllers</vt:lpstr>
      <vt:lpstr>Simple Motor Controllers</vt:lpstr>
      <vt:lpstr>Exercise: Simple Motor Controllers</vt:lpstr>
      <vt:lpstr>Smart Motor Controllers</vt:lpstr>
      <vt:lpstr>Exercise: Smart Motor Controllers</vt:lpstr>
      <vt:lpstr>TrcMotor</vt:lpstr>
      <vt:lpstr>Servo Motors</vt:lpstr>
      <vt:lpstr>Exercise: Position Servo</vt:lpstr>
      <vt:lpstr>Relay</vt:lpstr>
      <vt:lpstr>Exercise: Control Ring Light with a Button</vt:lpstr>
      <vt:lpstr>Pneumatics</vt:lpstr>
      <vt:lpstr>Exercise: Pneumatics</vt:lpstr>
      <vt:lpstr>Sensors</vt:lpstr>
      <vt:lpstr>Exercise: Digital Sensor</vt:lpstr>
      <vt:lpstr>Exercise: Analog Sensor</vt:lpstr>
      <vt:lpstr>Digital Sensor Trigger</vt:lpstr>
      <vt:lpstr>Exercise: Digital Sensor Trigger</vt:lpstr>
      <vt:lpstr>Analog Sensor Trigger</vt:lpstr>
      <vt:lpstr>Exercise: Analog Sensor Trigger</vt:lpstr>
      <vt:lpstr>Indicators</vt:lpstr>
      <vt:lpstr>Priority Indicators</vt:lpstr>
      <vt:lpstr>Exercise: Priority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58</cp:revision>
  <dcterms:created xsi:type="dcterms:W3CDTF">2020-11-12T22:23:18Z</dcterms:created>
  <dcterms:modified xsi:type="dcterms:W3CDTF">2023-08-02T23:57:33Z</dcterms:modified>
</cp:coreProperties>
</file>