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66" r:id="rId2"/>
    <p:sldId id="274" r:id="rId3"/>
    <p:sldId id="279" r:id="rId4"/>
    <p:sldId id="280" r:id="rId5"/>
    <p:sldId id="282" r:id="rId6"/>
    <p:sldId id="291" r:id="rId7"/>
    <p:sldId id="281" r:id="rId8"/>
    <p:sldId id="292" r:id="rId9"/>
    <p:sldId id="271" r:id="rId10"/>
    <p:sldId id="289" r:id="rId11"/>
    <p:sldId id="293" r:id="rId12"/>
    <p:sldId id="290" r:id="rId13"/>
    <p:sldId id="295" r:id="rId14"/>
    <p:sldId id="270" r:id="rId15"/>
    <p:sldId id="284" r:id="rId16"/>
    <p:sldId id="296" r:id="rId17"/>
    <p:sldId id="283" r:id="rId18"/>
    <p:sldId id="285" r:id="rId19"/>
    <p:sldId id="298" r:id="rId20"/>
    <p:sldId id="287" r:id="rId21"/>
    <p:sldId id="297" r:id="rId22"/>
    <p:sldId id="288" r:id="rId23"/>
    <p:sldId id="275" r:id="rId24"/>
    <p:sldId id="277" r:id="rId25"/>
    <p:sldId id="27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16" d="100"/>
          <a:sy n="116" d="100"/>
        </p:scale>
        <p:origin x="34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ichael\Documents\GitHub\Trc492\FrcAdvancedProgrammingClass\Lesson3\JoystickInputToPowerOutputCurv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Power Output vs Joystick Input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[JoystickInputToPowerOutputCurve.xlsx]Sheet1!$B$2</c:f>
              <c:strCache>
                <c:ptCount val="1"/>
                <c:pt idx="0">
                  <c:v>Linear Power Output</c:v>
                </c:pt>
              </c:strCache>
            </c:strRef>
          </c:tx>
          <c:spPr>
            <a:ln w="19050" cap="rnd">
              <a:solidFill>
                <a:srgbClr val="00B0F0"/>
              </a:solidFill>
              <a:round/>
            </a:ln>
            <a:effectLst/>
          </c:spPr>
          <c:marker>
            <c:symbol val="none"/>
          </c:marker>
          <c:xVal>
            <c:numRef>
              <c:f>[JoystickInputToPowerOutputCurve.xlsx]Sheet1!$A$3:$A$203</c:f>
              <c:numCache>
                <c:formatCode>General</c:formatCode>
                <c:ptCount val="201"/>
                <c:pt idx="0">
                  <c:v>-1</c:v>
                </c:pt>
                <c:pt idx="1">
                  <c:v>-0.99</c:v>
                </c:pt>
                <c:pt idx="2">
                  <c:v>-0.98</c:v>
                </c:pt>
                <c:pt idx="3">
                  <c:v>-0.97</c:v>
                </c:pt>
                <c:pt idx="4">
                  <c:v>-0.96</c:v>
                </c:pt>
                <c:pt idx="5">
                  <c:v>-0.95</c:v>
                </c:pt>
                <c:pt idx="6">
                  <c:v>-0.94</c:v>
                </c:pt>
                <c:pt idx="7">
                  <c:v>-0.93</c:v>
                </c:pt>
                <c:pt idx="8">
                  <c:v>-0.92</c:v>
                </c:pt>
                <c:pt idx="9">
                  <c:v>-0.91</c:v>
                </c:pt>
                <c:pt idx="10">
                  <c:v>-0.9</c:v>
                </c:pt>
                <c:pt idx="11">
                  <c:v>-0.89</c:v>
                </c:pt>
                <c:pt idx="12">
                  <c:v>-0.88</c:v>
                </c:pt>
                <c:pt idx="13">
                  <c:v>-0.87</c:v>
                </c:pt>
                <c:pt idx="14">
                  <c:v>-0.86</c:v>
                </c:pt>
                <c:pt idx="15">
                  <c:v>-0.85</c:v>
                </c:pt>
                <c:pt idx="16">
                  <c:v>-0.84</c:v>
                </c:pt>
                <c:pt idx="17">
                  <c:v>-0.83</c:v>
                </c:pt>
                <c:pt idx="18">
                  <c:v>-0.82</c:v>
                </c:pt>
                <c:pt idx="19">
                  <c:v>-0.81</c:v>
                </c:pt>
                <c:pt idx="20">
                  <c:v>-0.8</c:v>
                </c:pt>
                <c:pt idx="21">
                  <c:v>-0.79</c:v>
                </c:pt>
                <c:pt idx="22">
                  <c:v>-0.78</c:v>
                </c:pt>
                <c:pt idx="23">
                  <c:v>-0.77</c:v>
                </c:pt>
                <c:pt idx="24">
                  <c:v>-0.76</c:v>
                </c:pt>
                <c:pt idx="25">
                  <c:v>-0.75</c:v>
                </c:pt>
                <c:pt idx="26">
                  <c:v>-0.74</c:v>
                </c:pt>
                <c:pt idx="27">
                  <c:v>-0.73</c:v>
                </c:pt>
                <c:pt idx="28">
                  <c:v>-0.72</c:v>
                </c:pt>
                <c:pt idx="29">
                  <c:v>-0.71</c:v>
                </c:pt>
                <c:pt idx="30">
                  <c:v>-0.7</c:v>
                </c:pt>
                <c:pt idx="31">
                  <c:v>-0.69</c:v>
                </c:pt>
                <c:pt idx="32">
                  <c:v>-0.68</c:v>
                </c:pt>
                <c:pt idx="33">
                  <c:v>-0.67</c:v>
                </c:pt>
                <c:pt idx="34">
                  <c:v>-0.66</c:v>
                </c:pt>
                <c:pt idx="35">
                  <c:v>-0.65</c:v>
                </c:pt>
                <c:pt idx="36">
                  <c:v>-0.64</c:v>
                </c:pt>
                <c:pt idx="37">
                  <c:v>-0.63</c:v>
                </c:pt>
                <c:pt idx="38">
                  <c:v>-0.62</c:v>
                </c:pt>
                <c:pt idx="39">
                  <c:v>-0.61</c:v>
                </c:pt>
                <c:pt idx="40">
                  <c:v>-0.6</c:v>
                </c:pt>
                <c:pt idx="41">
                  <c:v>-0.59</c:v>
                </c:pt>
                <c:pt idx="42">
                  <c:v>-0.57999999999999996</c:v>
                </c:pt>
                <c:pt idx="43">
                  <c:v>-0.56999999999999995</c:v>
                </c:pt>
                <c:pt idx="44">
                  <c:v>-0.56000000000000005</c:v>
                </c:pt>
                <c:pt idx="45">
                  <c:v>-0.55000000000000004</c:v>
                </c:pt>
                <c:pt idx="46">
                  <c:v>-0.54</c:v>
                </c:pt>
                <c:pt idx="47">
                  <c:v>-0.53</c:v>
                </c:pt>
                <c:pt idx="48">
                  <c:v>-0.52</c:v>
                </c:pt>
                <c:pt idx="49">
                  <c:v>-0.51</c:v>
                </c:pt>
                <c:pt idx="50">
                  <c:v>-0.5</c:v>
                </c:pt>
                <c:pt idx="51">
                  <c:v>-0.49</c:v>
                </c:pt>
                <c:pt idx="52">
                  <c:v>-0.48</c:v>
                </c:pt>
                <c:pt idx="53">
                  <c:v>-0.47</c:v>
                </c:pt>
                <c:pt idx="54">
                  <c:v>-0.46</c:v>
                </c:pt>
                <c:pt idx="55">
                  <c:v>-0.45</c:v>
                </c:pt>
                <c:pt idx="56">
                  <c:v>-0.44</c:v>
                </c:pt>
                <c:pt idx="57">
                  <c:v>-0.42999999999999899</c:v>
                </c:pt>
                <c:pt idx="58">
                  <c:v>-0.41999999999999899</c:v>
                </c:pt>
                <c:pt idx="59">
                  <c:v>-0.40999999999999898</c:v>
                </c:pt>
                <c:pt idx="60">
                  <c:v>-0.39999999999999902</c:v>
                </c:pt>
                <c:pt idx="61">
                  <c:v>-0.38999999999999901</c:v>
                </c:pt>
                <c:pt idx="62">
                  <c:v>-0.37999999999999901</c:v>
                </c:pt>
                <c:pt idx="63">
                  <c:v>-0.369999999999999</c:v>
                </c:pt>
                <c:pt idx="64">
                  <c:v>-0.35999999999999899</c:v>
                </c:pt>
                <c:pt idx="65">
                  <c:v>-0.34999999999999898</c:v>
                </c:pt>
                <c:pt idx="66">
                  <c:v>-0.33999999999999903</c:v>
                </c:pt>
                <c:pt idx="67">
                  <c:v>-0.32999999999999902</c:v>
                </c:pt>
                <c:pt idx="68">
                  <c:v>-0.31999999999999901</c:v>
                </c:pt>
                <c:pt idx="69">
                  <c:v>-0.309999999999999</c:v>
                </c:pt>
                <c:pt idx="70">
                  <c:v>-0.29999999999999899</c:v>
                </c:pt>
                <c:pt idx="71">
                  <c:v>-0.28999999999999898</c:v>
                </c:pt>
                <c:pt idx="72">
                  <c:v>-0.27999999999999903</c:v>
                </c:pt>
                <c:pt idx="73">
                  <c:v>-0.26999999999999902</c:v>
                </c:pt>
                <c:pt idx="74">
                  <c:v>-0.25999999999999901</c:v>
                </c:pt>
                <c:pt idx="75">
                  <c:v>-0.249999999999999</c:v>
                </c:pt>
                <c:pt idx="76">
                  <c:v>-0.23999999999999899</c:v>
                </c:pt>
                <c:pt idx="77">
                  <c:v>-0.22999999999999901</c:v>
                </c:pt>
                <c:pt idx="78">
                  <c:v>-0.219999999999999</c:v>
                </c:pt>
                <c:pt idx="79">
                  <c:v>-0.20999999999999899</c:v>
                </c:pt>
                <c:pt idx="80">
                  <c:v>-0.19999999999999901</c:v>
                </c:pt>
                <c:pt idx="81">
                  <c:v>-0.189999999999999</c:v>
                </c:pt>
                <c:pt idx="82">
                  <c:v>-0.17999999999999899</c:v>
                </c:pt>
                <c:pt idx="83">
                  <c:v>-0.16999999999999901</c:v>
                </c:pt>
                <c:pt idx="84">
                  <c:v>-0.159999999999999</c:v>
                </c:pt>
                <c:pt idx="85">
                  <c:v>-0.149999999999999</c:v>
                </c:pt>
                <c:pt idx="86">
                  <c:v>-0.13999999999999899</c:v>
                </c:pt>
                <c:pt idx="87">
                  <c:v>-0.12999999999999901</c:v>
                </c:pt>
                <c:pt idx="88">
                  <c:v>-0.119999999999999</c:v>
                </c:pt>
                <c:pt idx="89">
                  <c:v>-0.109999999999999</c:v>
                </c:pt>
                <c:pt idx="90">
                  <c:v>-9.9999999999999006E-2</c:v>
                </c:pt>
                <c:pt idx="91">
                  <c:v>-8.9999999999998997E-2</c:v>
                </c:pt>
                <c:pt idx="92">
                  <c:v>-7.9999999999999002E-2</c:v>
                </c:pt>
                <c:pt idx="93">
                  <c:v>-6.9999999999998994E-2</c:v>
                </c:pt>
                <c:pt idx="94">
                  <c:v>-5.9999999999999103E-2</c:v>
                </c:pt>
                <c:pt idx="95">
                  <c:v>-4.9999999999998997E-2</c:v>
                </c:pt>
                <c:pt idx="96">
                  <c:v>-3.9999999999999002E-2</c:v>
                </c:pt>
                <c:pt idx="97">
                  <c:v>-2.9999999999999E-2</c:v>
                </c:pt>
                <c:pt idx="98">
                  <c:v>-1.9999999999999001E-2</c:v>
                </c:pt>
                <c:pt idx="99">
                  <c:v>-9.9999999999990097E-3</c:v>
                </c:pt>
                <c:pt idx="100">
                  <c:v>0</c:v>
                </c:pt>
                <c:pt idx="101">
                  <c:v>0.01</c:v>
                </c:pt>
                <c:pt idx="102">
                  <c:v>0.02</c:v>
                </c:pt>
                <c:pt idx="103">
                  <c:v>0.03</c:v>
                </c:pt>
                <c:pt idx="104">
                  <c:v>0.04</c:v>
                </c:pt>
                <c:pt idx="105">
                  <c:v>0.05</c:v>
                </c:pt>
                <c:pt idx="106">
                  <c:v>6.0000000000000102E-2</c:v>
                </c:pt>
                <c:pt idx="107">
                  <c:v>7.0000000000000104E-2</c:v>
                </c:pt>
                <c:pt idx="108">
                  <c:v>8.0000000000000099E-2</c:v>
                </c:pt>
                <c:pt idx="109">
                  <c:v>9.0000000000000094E-2</c:v>
                </c:pt>
                <c:pt idx="110">
                  <c:v>0.1</c:v>
                </c:pt>
                <c:pt idx="111">
                  <c:v>0.11</c:v>
                </c:pt>
                <c:pt idx="112">
                  <c:v>0.12</c:v>
                </c:pt>
                <c:pt idx="113">
                  <c:v>0.13</c:v>
                </c:pt>
                <c:pt idx="114">
                  <c:v>0.14000000000000001</c:v>
                </c:pt>
                <c:pt idx="115">
                  <c:v>0.15</c:v>
                </c:pt>
                <c:pt idx="116">
                  <c:v>0.16</c:v>
                </c:pt>
                <c:pt idx="117">
                  <c:v>0.17</c:v>
                </c:pt>
                <c:pt idx="118">
                  <c:v>0.18</c:v>
                </c:pt>
                <c:pt idx="119">
                  <c:v>0.19</c:v>
                </c:pt>
                <c:pt idx="120">
                  <c:v>0.2</c:v>
                </c:pt>
                <c:pt idx="121">
                  <c:v>0.21</c:v>
                </c:pt>
                <c:pt idx="122">
                  <c:v>0.22</c:v>
                </c:pt>
                <c:pt idx="123">
                  <c:v>0.23</c:v>
                </c:pt>
                <c:pt idx="124">
                  <c:v>0.24</c:v>
                </c:pt>
                <c:pt idx="125">
                  <c:v>0.25</c:v>
                </c:pt>
                <c:pt idx="126">
                  <c:v>0.26</c:v>
                </c:pt>
                <c:pt idx="127">
                  <c:v>0.27</c:v>
                </c:pt>
                <c:pt idx="128">
                  <c:v>0.28000000000000003</c:v>
                </c:pt>
                <c:pt idx="129">
                  <c:v>0.28999999999999998</c:v>
                </c:pt>
                <c:pt idx="130">
                  <c:v>0.3</c:v>
                </c:pt>
                <c:pt idx="131">
                  <c:v>0.31</c:v>
                </c:pt>
                <c:pt idx="132">
                  <c:v>0.32</c:v>
                </c:pt>
                <c:pt idx="133">
                  <c:v>0.33</c:v>
                </c:pt>
                <c:pt idx="134">
                  <c:v>0.34</c:v>
                </c:pt>
                <c:pt idx="135">
                  <c:v>0.35</c:v>
                </c:pt>
                <c:pt idx="136">
                  <c:v>0.36</c:v>
                </c:pt>
                <c:pt idx="137">
                  <c:v>0.37</c:v>
                </c:pt>
                <c:pt idx="138">
                  <c:v>0.38</c:v>
                </c:pt>
                <c:pt idx="139">
                  <c:v>0.39</c:v>
                </c:pt>
                <c:pt idx="140">
                  <c:v>0.4</c:v>
                </c:pt>
                <c:pt idx="141">
                  <c:v>0.41</c:v>
                </c:pt>
                <c:pt idx="142">
                  <c:v>0.42</c:v>
                </c:pt>
                <c:pt idx="143">
                  <c:v>0.43</c:v>
                </c:pt>
                <c:pt idx="144">
                  <c:v>0.44</c:v>
                </c:pt>
                <c:pt idx="145">
                  <c:v>0.45</c:v>
                </c:pt>
                <c:pt idx="146">
                  <c:v>0.46</c:v>
                </c:pt>
                <c:pt idx="147">
                  <c:v>0.47</c:v>
                </c:pt>
                <c:pt idx="148">
                  <c:v>0.48</c:v>
                </c:pt>
                <c:pt idx="149">
                  <c:v>0.49</c:v>
                </c:pt>
                <c:pt idx="150">
                  <c:v>0.5</c:v>
                </c:pt>
                <c:pt idx="151">
                  <c:v>0.51</c:v>
                </c:pt>
                <c:pt idx="152">
                  <c:v>0.52</c:v>
                </c:pt>
                <c:pt idx="153">
                  <c:v>0.53</c:v>
                </c:pt>
                <c:pt idx="154">
                  <c:v>0.54</c:v>
                </c:pt>
                <c:pt idx="155">
                  <c:v>0.55000000000000004</c:v>
                </c:pt>
                <c:pt idx="156">
                  <c:v>0.56000000000000005</c:v>
                </c:pt>
                <c:pt idx="157">
                  <c:v>0.56999999999999995</c:v>
                </c:pt>
                <c:pt idx="158">
                  <c:v>0.57999999999999996</c:v>
                </c:pt>
                <c:pt idx="159">
                  <c:v>0.59</c:v>
                </c:pt>
                <c:pt idx="160">
                  <c:v>0.6</c:v>
                </c:pt>
                <c:pt idx="161">
                  <c:v>0.61</c:v>
                </c:pt>
                <c:pt idx="162">
                  <c:v>0.62</c:v>
                </c:pt>
                <c:pt idx="163">
                  <c:v>0.63</c:v>
                </c:pt>
                <c:pt idx="164">
                  <c:v>0.64</c:v>
                </c:pt>
                <c:pt idx="165">
                  <c:v>0.65</c:v>
                </c:pt>
                <c:pt idx="166">
                  <c:v>0.66</c:v>
                </c:pt>
                <c:pt idx="167">
                  <c:v>0.67</c:v>
                </c:pt>
                <c:pt idx="168">
                  <c:v>0.68</c:v>
                </c:pt>
                <c:pt idx="169">
                  <c:v>0.69</c:v>
                </c:pt>
                <c:pt idx="170">
                  <c:v>0.7</c:v>
                </c:pt>
                <c:pt idx="171">
                  <c:v>0.71</c:v>
                </c:pt>
                <c:pt idx="172">
                  <c:v>0.72</c:v>
                </c:pt>
                <c:pt idx="173">
                  <c:v>0.73</c:v>
                </c:pt>
                <c:pt idx="174">
                  <c:v>0.74</c:v>
                </c:pt>
                <c:pt idx="175">
                  <c:v>0.75</c:v>
                </c:pt>
                <c:pt idx="176">
                  <c:v>0.76</c:v>
                </c:pt>
                <c:pt idx="177">
                  <c:v>0.77</c:v>
                </c:pt>
                <c:pt idx="178">
                  <c:v>0.78</c:v>
                </c:pt>
                <c:pt idx="179">
                  <c:v>0.79</c:v>
                </c:pt>
                <c:pt idx="180">
                  <c:v>0.8</c:v>
                </c:pt>
                <c:pt idx="181">
                  <c:v>0.81</c:v>
                </c:pt>
                <c:pt idx="182">
                  <c:v>0.82</c:v>
                </c:pt>
                <c:pt idx="183">
                  <c:v>0.83</c:v>
                </c:pt>
                <c:pt idx="184">
                  <c:v>0.84</c:v>
                </c:pt>
                <c:pt idx="185">
                  <c:v>0.85</c:v>
                </c:pt>
                <c:pt idx="186">
                  <c:v>0.86</c:v>
                </c:pt>
                <c:pt idx="187">
                  <c:v>0.87</c:v>
                </c:pt>
                <c:pt idx="188">
                  <c:v>0.88</c:v>
                </c:pt>
                <c:pt idx="189">
                  <c:v>0.89</c:v>
                </c:pt>
                <c:pt idx="190">
                  <c:v>0.9</c:v>
                </c:pt>
                <c:pt idx="191">
                  <c:v>0.91</c:v>
                </c:pt>
                <c:pt idx="192">
                  <c:v>0.92</c:v>
                </c:pt>
                <c:pt idx="193">
                  <c:v>0.93</c:v>
                </c:pt>
                <c:pt idx="194">
                  <c:v>0.94</c:v>
                </c:pt>
                <c:pt idx="195">
                  <c:v>0.95</c:v>
                </c:pt>
                <c:pt idx="196">
                  <c:v>0.96</c:v>
                </c:pt>
                <c:pt idx="197">
                  <c:v>0.97</c:v>
                </c:pt>
                <c:pt idx="198">
                  <c:v>0.98</c:v>
                </c:pt>
                <c:pt idx="199">
                  <c:v>0.99</c:v>
                </c:pt>
                <c:pt idx="200">
                  <c:v>1</c:v>
                </c:pt>
              </c:numCache>
            </c:numRef>
          </c:xVal>
          <c:yVal>
            <c:numRef>
              <c:f>[JoystickInputToPowerOutputCurve.xlsx]Sheet1!$B$3:$B$203</c:f>
              <c:numCache>
                <c:formatCode>General</c:formatCode>
                <c:ptCount val="201"/>
                <c:pt idx="0">
                  <c:v>-1</c:v>
                </c:pt>
                <c:pt idx="1">
                  <c:v>-0.99</c:v>
                </c:pt>
                <c:pt idx="2">
                  <c:v>-0.98</c:v>
                </c:pt>
                <c:pt idx="3">
                  <c:v>-0.97</c:v>
                </c:pt>
                <c:pt idx="4">
                  <c:v>-0.96</c:v>
                </c:pt>
                <c:pt idx="5">
                  <c:v>-0.95</c:v>
                </c:pt>
                <c:pt idx="6">
                  <c:v>-0.94</c:v>
                </c:pt>
                <c:pt idx="7">
                  <c:v>-0.93</c:v>
                </c:pt>
                <c:pt idx="8">
                  <c:v>-0.92</c:v>
                </c:pt>
                <c:pt idx="9">
                  <c:v>-0.91</c:v>
                </c:pt>
                <c:pt idx="10">
                  <c:v>-0.9</c:v>
                </c:pt>
                <c:pt idx="11">
                  <c:v>-0.89</c:v>
                </c:pt>
                <c:pt idx="12">
                  <c:v>-0.88</c:v>
                </c:pt>
                <c:pt idx="13">
                  <c:v>-0.87</c:v>
                </c:pt>
                <c:pt idx="14">
                  <c:v>-0.86</c:v>
                </c:pt>
                <c:pt idx="15">
                  <c:v>-0.85</c:v>
                </c:pt>
                <c:pt idx="16">
                  <c:v>-0.84</c:v>
                </c:pt>
                <c:pt idx="17">
                  <c:v>-0.83</c:v>
                </c:pt>
                <c:pt idx="18">
                  <c:v>-0.82</c:v>
                </c:pt>
                <c:pt idx="19">
                  <c:v>-0.81</c:v>
                </c:pt>
                <c:pt idx="20">
                  <c:v>-0.8</c:v>
                </c:pt>
                <c:pt idx="21">
                  <c:v>-0.79</c:v>
                </c:pt>
                <c:pt idx="22">
                  <c:v>-0.78</c:v>
                </c:pt>
                <c:pt idx="23">
                  <c:v>-0.77</c:v>
                </c:pt>
                <c:pt idx="24">
                  <c:v>-0.76</c:v>
                </c:pt>
                <c:pt idx="25">
                  <c:v>-0.75</c:v>
                </c:pt>
                <c:pt idx="26">
                  <c:v>-0.74</c:v>
                </c:pt>
                <c:pt idx="27">
                  <c:v>-0.73</c:v>
                </c:pt>
                <c:pt idx="28">
                  <c:v>-0.72</c:v>
                </c:pt>
                <c:pt idx="29">
                  <c:v>-0.71</c:v>
                </c:pt>
                <c:pt idx="30">
                  <c:v>-0.7</c:v>
                </c:pt>
                <c:pt idx="31">
                  <c:v>-0.69</c:v>
                </c:pt>
                <c:pt idx="32">
                  <c:v>-0.68</c:v>
                </c:pt>
                <c:pt idx="33">
                  <c:v>-0.67</c:v>
                </c:pt>
                <c:pt idx="34">
                  <c:v>-0.66</c:v>
                </c:pt>
                <c:pt idx="35">
                  <c:v>-0.65</c:v>
                </c:pt>
                <c:pt idx="36">
                  <c:v>-0.64</c:v>
                </c:pt>
                <c:pt idx="37">
                  <c:v>-0.63</c:v>
                </c:pt>
                <c:pt idx="38">
                  <c:v>-0.62</c:v>
                </c:pt>
                <c:pt idx="39">
                  <c:v>-0.61</c:v>
                </c:pt>
                <c:pt idx="40">
                  <c:v>-0.6</c:v>
                </c:pt>
                <c:pt idx="41">
                  <c:v>-0.59</c:v>
                </c:pt>
                <c:pt idx="42">
                  <c:v>-0.57999999999999996</c:v>
                </c:pt>
                <c:pt idx="43">
                  <c:v>-0.56999999999999995</c:v>
                </c:pt>
                <c:pt idx="44">
                  <c:v>-0.56000000000000005</c:v>
                </c:pt>
                <c:pt idx="45">
                  <c:v>-0.55000000000000004</c:v>
                </c:pt>
                <c:pt idx="46">
                  <c:v>-0.54</c:v>
                </c:pt>
                <c:pt idx="47">
                  <c:v>-0.53</c:v>
                </c:pt>
                <c:pt idx="48">
                  <c:v>-0.52</c:v>
                </c:pt>
                <c:pt idx="49">
                  <c:v>-0.51</c:v>
                </c:pt>
                <c:pt idx="50">
                  <c:v>-0.5</c:v>
                </c:pt>
                <c:pt idx="51">
                  <c:v>-0.49</c:v>
                </c:pt>
                <c:pt idx="52">
                  <c:v>-0.48</c:v>
                </c:pt>
                <c:pt idx="53">
                  <c:v>-0.47</c:v>
                </c:pt>
                <c:pt idx="54">
                  <c:v>-0.46</c:v>
                </c:pt>
                <c:pt idx="55">
                  <c:v>-0.45</c:v>
                </c:pt>
                <c:pt idx="56">
                  <c:v>-0.44</c:v>
                </c:pt>
                <c:pt idx="57">
                  <c:v>-0.42999999999999899</c:v>
                </c:pt>
                <c:pt idx="58">
                  <c:v>-0.41999999999999899</c:v>
                </c:pt>
                <c:pt idx="59">
                  <c:v>-0.40999999999999898</c:v>
                </c:pt>
                <c:pt idx="60">
                  <c:v>-0.39999999999999902</c:v>
                </c:pt>
                <c:pt idx="61">
                  <c:v>-0.38999999999999901</c:v>
                </c:pt>
                <c:pt idx="62">
                  <c:v>-0.37999999999999901</c:v>
                </c:pt>
                <c:pt idx="63">
                  <c:v>-0.369999999999999</c:v>
                </c:pt>
                <c:pt idx="64">
                  <c:v>-0.35999999999999899</c:v>
                </c:pt>
                <c:pt idx="65">
                  <c:v>-0.34999999999999898</c:v>
                </c:pt>
                <c:pt idx="66">
                  <c:v>-0.33999999999999903</c:v>
                </c:pt>
                <c:pt idx="67">
                  <c:v>-0.32999999999999902</c:v>
                </c:pt>
                <c:pt idx="68">
                  <c:v>-0.31999999999999901</c:v>
                </c:pt>
                <c:pt idx="69">
                  <c:v>-0.309999999999999</c:v>
                </c:pt>
                <c:pt idx="70">
                  <c:v>-0.29999999999999899</c:v>
                </c:pt>
                <c:pt idx="71">
                  <c:v>-0.28999999999999898</c:v>
                </c:pt>
                <c:pt idx="72">
                  <c:v>-0.27999999999999903</c:v>
                </c:pt>
                <c:pt idx="73">
                  <c:v>-0.26999999999999902</c:v>
                </c:pt>
                <c:pt idx="74">
                  <c:v>-0.25999999999999901</c:v>
                </c:pt>
                <c:pt idx="75">
                  <c:v>-0.249999999999999</c:v>
                </c:pt>
                <c:pt idx="76">
                  <c:v>-0.23999999999999899</c:v>
                </c:pt>
                <c:pt idx="77">
                  <c:v>-0.22999999999999901</c:v>
                </c:pt>
                <c:pt idx="78">
                  <c:v>-0.219999999999999</c:v>
                </c:pt>
                <c:pt idx="79">
                  <c:v>-0.20999999999999899</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0.21</c:v>
                </c:pt>
                <c:pt idx="122">
                  <c:v>0.22</c:v>
                </c:pt>
                <c:pt idx="123">
                  <c:v>0.23</c:v>
                </c:pt>
                <c:pt idx="124">
                  <c:v>0.24</c:v>
                </c:pt>
                <c:pt idx="125">
                  <c:v>0.25</c:v>
                </c:pt>
                <c:pt idx="126">
                  <c:v>0.26</c:v>
                </c:pt>
                <c:pt idx="127">
                  <c:v>0.27</c:v>
                </c:pt>
                <c:pt idx="128">
                  <c:v>0.28000000000000003</c:v>
                </c:pt>
                <c:pt idx="129">
                  <c:v>0.28999999999999998</c:v>
                </c:pt>
                <c:pt idx="130">
                  <c:v>0.3</c:v>
                </c:pt>
                <c:pt idx="131">
                  <c:v>0.31</c:v>
                </c:pt>
                <c:pt idx="132">
                  <c:v>0.32</c:v>
                </c:pt>
                <c:pt idx="133">
                  <c:v>0.33</c:v>
                </c:pt>
                <c:pt idx="134">
                  <c:v>0.34</c:v>
                </c:pt>
                <c:pt idx="135">
                  <c:v>0.35</c:v>
                </c:pt>
                <c:pt idx="136">
                  <c:v>0.36</c:v>
                </c:pt>
                <c:pt idx="137">
                  <c:v>0.37</c:v>
                </c:pt>
                <c:pt idx="138">
                  <c:v>0.38</c:v>
                </c:pt>
                <c:pt idx="139">
                  <c:v>0.39</c:v>
                </c:pt>
                <c:pt idx="140">
                  <c:v>0.4</c:v>
                </c:pt>
                <c:pt idx="141">
                  <c:v>0.41</c:v>
                </c:pt>
                <c:pt idx="142">
                  <c:v>0.42</c:v>
                </c:pt>
                <c:pt idx="143">
                  <c:v>0.43</c:v>
                </c:pt>
                <c:pt idx="144">
                  <c:v>0.44</c:v>
                </c:pt>
                <c:pt idx="145">
                  <c:v>0.45</c:v>
                </c:pt>
                <c:pt idx="146">
                  <c:v>0.46</c:v>
                </c:pt>
                <c:pt idx="147">
                  <c:v>0.47</c:v>
                </c:pt>
                <c:pt idx="148">
                  <c:v>0.48</c:v>
                </c:pt>
                <c:pt idx="149">
                  <c:v>0.49</c:v>
                </c:pt>
                <c:pt idx="150">
                  <c:v>0.5</c:v>
                </c:pt>
                <c:pt idx="151">
                  <c:v>0.51</c:v>
                </c:pt>
                <c:pt idx="152">
                  <c:v>0.52</c:v>
                </c:pt>
                <c:pt idx="153">
                  <c:v>0.53</c:v>
                </c:pt>
                <c:pt idx="154">
                  <c:v>0.54</c:v>
                </c:pt>
                <c:pt idx="155">
                  <c:v>0.55000000000000004</c:v>
                </c:pt>
                <c:pt idx="156">
                  <c:v>0.56000000000000005</c:v>
                </c:pt>
                <c:pt idx="157">
                  <c:v>0.56999999999999995</c:v>
                </c:pt>
                <c:pt idx="158">
                  <c:v>0.57999999999999996</c:v>
                </c:pt>
                <c:pt idx="159">
                  <c:v>0.59</c:v>
                </c:pt>
                <c:pt idx="160">
                  <c:v>0.6</c:v>
                </c:pt>
                <c:pt idx="161">
                  <c:v>0.61</c:v>
                </c:pt>
                <c:pt idx="162">
                  <c:v>0.62</c:v>
                </c:pt>
                <c:pt idx="163">
                  <c:v>0.63</c:v>
                </c:pt>
                <c:pt idx="164">
                  <c:v>0.64</c:v>
                </c:pt>
                <c:pt idx="165">
                  <c:v>0.65</c:v>
                </c:pt>
                <c:pt idx="166">
                  <c:v>0.66</c:v>
                </c:pt>
                <c:pt idx="167">
                  <c:v>0.67</c:v>
                </c:pt>
                <c:pt idx="168">
                  <c:v>0.68</c:v>
                </c:pt>
                <c:pt idx="169">
                  <c:v>0.69</c:v>
                </c:pt>
                <c:pt idx="170">
                  <c:v>0.7</c:v>
                </c:pt>
                <c:pt idx="171">
                  <c:v>0.71</c:v>
                </c:pt>
                <c:pt idx="172">
                  <c:v>0.72</c:v>
                </c:pt>
                <c:pt idx="173">
                  <c:v>0.73</c:v>
                </c:pt>
                <c:pt idx="174">
                  <c:v>0.74</c:v>
                </c:pt>
                <c:pt idx="175">
                  <c:v>0.75</c:v>
                </c:pt>
                <c:pt idx="176">
                  <c:v>0.76</c:v>
                </c:pt>
                <c:pt idx="177">
                  <c:v>0.77</c:v>
                </c:pt>
                <c:pt idx="178">
                  <c:v>0.78</c:v>
                </c:pt>
                <c:pt idx="179">
                  <c:v>0.79</c:v>
                </c:pt>
                <c:pt idx="180">
                  <c:v>0.8</c:v>
                </c:pt>
                <c:pt idx="181">
                  <c:v>0.81</c:v>
                </c:pt>
                <c:pt idx="182">
                  <c:v>0.82</c:v>
                </c:pt>
                <c:pt idx="183">
                  <c:v>0.83</c:v>
                </c:pt>
                <c:pt idx="184">
                  <c:v>0.84</c:v>
                </c:pt>
                <c:pt idx="185">
                  <c:v>0.85</c:v>
                </c:pt>
                <c:pt idx="186">
                  <c:v>0.86</c:v>
                </c:pt>
                <c:pt idx="187">
                  <c:v>0.87</c:v>
                </c:pt>
                <c:pt idx="188">
                  <c:v>0.88</c:v>
                </c:pt>
                <c:pt idx="189">
                  <c:v>0.89</c:v>
                </c:pt>
                <c:pt idx="190">
                  <c:v>0.9</c:v>
                </c:pt>
                <c:pt idx="191">
                  <c:v>0.91</c:v>
                </c:pt>
                <c:pt idx="192">
                  <c:v>0.92</c:v>
                </c:pt>
                <c:pt idx="193">
                  <c:v>0.93</c:v>
                </c:pt>
                <c:pt idx="194">
                  <c:v>0.94</c:v>
                </c:pt>
                <c:pt idx="195">
                  <c:v>0.95</c:v>
                </c:pt>
                <c:pt idx="196">
                  <c:v>0.96</c:v>
                </c:pt>
                <c:pt idx="197">
                  <c:v>0.97</c:v>
                </c:pt>
                <c:pt idx="198">
                  <c:v>0.98</c:v>
                </c:pt>
                <c:pt idx="199">
                  <c:v>0.99</c:v>
                </c:pt>
                <c:pt idx="200">
                  <c:v>1</c:v>
                </c:pt>
              </c:numCache>
            </c:numRef>
          </c:yVal>
          <c:smooth val="0"/>
          <c:extLst>
            <c:ext xmlns:c16="http://schemas.microsoft.com/office/drawing/2014/chart" uri="{C3380CC4-5D6E-409C-BE32-E72D297353CC}">
              <c16:uniqueId val="{00000000-2396-4AD5-8E72-B15C01ED1F96}"/>
            </c:ext>
          </c:extLst>
        </c:ser>
        <c:ser>
          <c:idx val="1"/>
          <c:order val="1"/>
          <c:tx>
            <c:strRef>
              <c:f>[JoystickInputToPowerOutputCurve.xlsx]Sheet1!$C$2</c:f>
              <c:strCache>
                <c:ptCount val="1"/>
                <c:pt idx="0">
                  <c:v>Squared Power Output</c:v>
                </c:pt>
              </c:strCache>
            </c:strRef>
          </c:tx>
          <c:spPr>
            <a:ln w="19050" cap="rnd">
              <a:solidFill>
                <a:schemeClr val="accent2"/>
              </a:solidFill>
              <a:round/>
            </a:ln>
            <a:effectLst/>
          </c:spPr>
          <c:marker>
            <c:symbol val="none"/>
          </c:marker>
          <c:xVal>
            <c:numRef>
              <c:f>[JoystickInputToPowerOutputCurve.xlsx]Sheet1!$A$3:$A$203</c:f>
              <c:numCache>
                <c:formatCode>General</c:formatCode>
                <c:ptCount val="201"/>
                <c:pt idx="0">
                  <c:v>-1</c:v>
                </c:pt>
                <c:pt idx="1">
                  <c:v>-0.99</c:v>
                </c:pt>
                <c:pt idx="2">
                  <c:v>-0.98</c:v>
                </c:pt>
                <c:pt idx="3">
                  <c:v>-0.97</c:v>
                </c:pt>
                <c:pt idx="4">
                  <c:v>-0.96</c:v>
                </c:pt>
                <c:pt idx="5">
                  <c:v>-0.95</c:v>
                </c:pt>
                <c:pt idx="6">
                  <c:v>-0.94</c:v>
                </c:pt>
                <c:pt idx="7">
                  <c:v>-0.93</c:v>
                </c:pt>
                <c:pt idx="8">
                  <c:v>-0.92</c:v>
                </c:pt>
                <c:pt idx="9">
                  <c:v>-0.91</c:v>
                </c:pt>
                <c:pt idx="10">
                  <c:v>-0.9</c:v>
                </c:pt>
                <c:pt idx="11">
                  <c:v>-0.89</c:v>
                </c:pt>
                <c:pt idx="12">
                  <c:v>-0.88</c:v>
                </c:pt>
                <c:pt idx="13">
                  <c:v>-0.87</c:v>
                </c:pt>
                <c:pt idx="14">
                  <c:v>-0.86</c:v>
                </c:pt>
                <c:pt idx="15">
                  <c:v>-0.85</c:v>
                </c:pt>
                <c:pt idx="16">
                  <c:v>-0.84</c:v>
                </c:pt>
                <c:pt idx="17">
                  <c:v>-0.83</c:v>
                </c:pt>
                <c:pt idx="18">
                  <c:v>-0.82</c:v>
                </c:pt>
                <c:pt idx="19">
                  <c:v>-0.81</c:v>
                </c:pt>
                <c:pt idx="20">
                  <c:v>-0.8</c:v>
                </c:pt>
                <c:pt idx="21">
                  <c:v>-0.79</c:v>
                </c:pt>
                <c:pt idx="22">
                  <c:v>-0.78</c:v>
                </c:pt>
                <c:pt idx="23">
                  <c:v>-0.77</c:v>
                </c:pt>
                <c:pt idx="24">
                  <c:v>-0.76</c:v>
                </c:pt>
                <c:pt idx="25">
                  <c:v>-0.75</c:v>
                </c:pt>
                <c:pt idx="26">
                  <c:v>-0.74</c:v>
                </c:pt>
                <c:pt idx="27">
                  <c:v>-0.73</c:v>
                </c:pt>
                <c:pt idx="28">
                  <c:v>-0.72</c:v>
                </c:pt>
                <c:pt idx="29">
                  <c:v>-0.71</c:v>
                </c:pt>
                <c:pt idx="30">
                  <c:v>-0.7</c:v>
                </c:pt>
                <c:pt idx="31">
                  <c:v>-0.69</c:v>
                </c:pt>
                <c:pt idx="32">
                  <c:v>-0.68</c:v>
                </c:pt>
                <c:pt idx="33">
                  <c:v>-0.67</c:v>
                </c:pt>
                <c:pt idx="34">
                  <c:v>-0.66</c:v>
                </c:pt>
                <c:pt idx="35">
                  <c:v>-0.65</c:v>
                </c:pt>
                <c:pt idx="36">
                  <c:v>-0.64</c:v>
                </c:pt>
                <c:pt idx="37">
                  <c:v>-0.63</c:v>
                </c:pt>
                <c:pt idx="38">
                  <c:v>-0.62</c:v>
                </c:pt>
                <c:pt idx="39">
                  <c:v>-0.61</c:v>
                </c:pt>
                <c:pt idx="40">
                  <c:v>-0.6</c:v>
                </c:pt>
                <c:pt idx="41">
                  <c:v>-0.59</c:v>
                </c:pt>
                <c:pt idx="42">
                  <c:v>-0.57999999999999996</c:v>
                </c:pt>
                <c:pt idx="43">
                  <c:v>-0.56999999999999995</c:v>
                </c:pt>
                <c:pt idx="44">
                  <c:v>-0.56000000000000005</c:v>
                </c:pt>
                <c:pt idx="45">
                  <c:v>-0.55000000000000004</c:v>
                </c:pt>
                <c:pt idx="46">
                  <c:v>-0.54</c:v>
                </c:pt>
                <c:pt idx="47">
                  <c:v>-0.53</c:v>
                </c:pt>
                <c:pt idx="48">
                  <c:v>-0.52</c:v>
                </c:pt>
                <c:pt idx="49">
                  <c:v>-0.51</c:v>
                </c:pt>
                <c:pt idx="50">
                  <c:v>-0.5</c:v>
                </c:pt>
                <c:pt idx="51">
                  <c:v>-0.49</c:v>
                </c:pt>
                <c:pt idx="52">
                  <c:v>-0.48</c:v>
                </c:pt>
                <c:pt idx="53">
                  <c:v>-0.47</c:v>
                </c:pt>
                <c:pt idx="54">
                  <c:v>-0.46</c:v>
                </c:pt>
                <c:pt idx="55">
                  <c:v>-0.45</c:v>
                </c:pt>
                <c:pt idx="56">
                  <c:v>-0.44</c:v>
                </c:pt>
                <c:pt idx="57">
                  <c:v>-0.42999999999999899</c:v>
                </c:pt>
                <c:pt idx="58">
                  <c:v>-0.41999999999999899</c:v>
                </c:pt>
                <c:pt idx="59">
                  <c:v>-0.40999999999999898</c:v>
                </c:pt>
                <c:pt idx="60">
                  <c:v>-0.39999999999999902</c:v>
                </c:pt>
                <c:pt idx="61">
                  <c:v>-0.38999999999999901</c:v>
                </c:pt>
                <c:pt idx="62">
                  <c:v>-0.37999999999999901</c:v>
                </c:pt>
                <c:pt idx="63">
                  <c:v>-0.369999999999999</c:v>
                </c:pt>
                <c:pt idx="64">
                  <c:v>-0.35999999999999899</c:v>
                </c:pt>
                <c:pt idx="65">
                  <c:v>-0.34999999999999898</c:v>
                </c:pt>
                <c:pt idx="66">
                  <c:v>-0.33999999999999903</c:v>
                </c:pt>
                <c:pt idx="67">
                  <c:v>-0.32999999999999902</c:v>
                </c:pt>
                <c:pt idx="68">
                  <c:v>-0.31999999999999901</c:v>
                </c:pt>
                <c:pt idx="69">
                  <c:v>-0.309999999999999</c:v>
                </c:pt>
                <c:pt idx="70">
                  <c:v>-0.29999999999999899</c:v>
                </c:pt>
                <c:pt idx="71">
                  <c:v>-0.28999999999999898</c:v>
                </c:pt>
                <c:pt idx="72">
                  <c:v>-0.27999999999999903</c:v>
                </c:pt>
                <c:pt idx="73">
                  <c:v>-0.26999999999999902</c:v>
                </c:pt>
                <c:pt idx="74">
                  <c:v>-0.25999999999999901</c:v>
                </c:pt>
                <c:pt idx="75">
                  <c:v>-0.249999999999999</c:v>
                </c:pt>
                <c:pt idx="76">
                  <c:v>-0.23999999999999899</c:v>
                </c:pt>
                <c:pt idx="77">
                  <c:v>-0.22999999999999901</c:v>
                </c:pt>
                <c:pt idx="78">
                  <c:v>-0.219999999999999</c:v>
                </c:pt>
                <c:pt idx="79">
                  <c:v>-0.20999999999999899</c:v>
                </c:pt>
                <c:pt idx="80">
                  <c:v>-0.19999999999999901</c:v>
                </c:pt>
                <c:pt idx="81">
                  <c:v>-0.189999999999999</c:v>
                </c:pt>
                <c:pt idx="82">
                  <c:v>-0.17999999999999899</c:v>
                </c:pt>
                <c:pt idx="83">
                  <c:v>-0.16999999999999901</c:v>
                </c:pt>
                <c:pt idx="84">
                  <c:v>-0.159999999999999</c:v>
                </c:pt>
                <c:pt idx="85">
                  <c:v>-0.149999999999999</c:v>
                </c:pt>
                <c:pt idx="86">
                  <c:v>-0.13999999999999899</c:v>
                </c:pt>
                <c:pt idx="87">
                  <c:v>-0.12999999999999901</c:v>
                </c:pt>
                <c:pt idx="88">
                  <c:v>-0.119999999999999</c:v>
                </c:pt>
                <c:pt idx="89">
                  <c:v>-0.109999999999999</c:v>
                </c:pt>
                <c:pt idx="90">
                  <c:v>-9.9999999999999006E-2</c:v>
                </c:pt>
                <c:pt idx="91">
                  <c:v>-8.9999999999998997E-2</c:v>
                </c:pt>
                <c:pt idx="92">
                  <c:v>-7.9999999999999002E-2</c:v>
                </c:pt>
                <c:pt idx="93">
                  <c:v>-6.9999999999998994E-2</c:v>
                </c:pt>
                <c:pt idx="94">
                  <c:v>-5.9999999999999103E-2</c:v>
                </c:pt>
                <c:pt idx="95">
                  <c:v>-4.9999999999998997E-2</c:v>
                </c:pt>
                <c:pt idx="96">
                  <c:v>-3.9999999999999002E-2</c:v>
                </c:pt>
                <c:pt idx="97">
                  <c:v>-2.9999999999999E-2</c:v>
                </c:pt>
                <c:pt idx="98">
                  <c:v>-1.9999999999999001E-2</c:v>
                </c:pt>
                <c:pt idx="99">
                  <c:v>-9.9999999999990097E-3</c:v>
                </c:pt>
                <c:pt idx="100">
                  <c:v>0</c:v>
                </c:pt>
                <c:pt idx="101">
                  <c:v>0.01</c:v>
                </c:pt>
                <c:pt idx="102">
                  <c:v>0.02</c:v>
                </c:pt>
                <c:pt idx="103">
                  <c:v>0.03</c:v>
                </c:pt>
                <c:pt idx="104">
                  <c:v>0.04</c:v>
                </c:pt>
                <c:pt idx="105">
                  <c:v>0.05</c:v>
                </c:pt>
                <c:pt idx="106">
                  <c:v>6.0000000000000102E-2</c:v>
                </c:pt>
                <c:pt idx="107">
                  <c:v>7.0000000000000104E-2</c:v>
                </c:pt>
                <c:pt idx="108">
                  <c:v>8.0000000000000099E-2</c:v>
                </c:pt>
                <c:pt idx="109">
                  <c:v>9.0000000000000094E-2</c:v>
                </c:pt>
                <c:pt idx="110">
                  <c:v>0.1</c:v>
                </c:pt>
                <c:pt idx="111">
                  <c:v>0.11</c:v>
                </c:pt>
                <c:pt idx="112">
                  <c:v>0.12</c:v>
                </c:pt>
                <c:pt idx="113">
                  <c:v>0.13</c:v>
                </c:pt>
                <c:pt idx="114">
                  <c:v>0.14000000000000001</c:v>
                </c:pt>
                <c:pt idx="115">
                  <c:v>0.15</c:v>
                </c:pt>
                <c:pt idx="116">
                  <c:v>0.16</c:v>
                </c:pt>
                <c:pt idx="117">
                  <c:v>0.17</c:v>
                </c:pt>
                <c:pt idx="118">
                  <c:v>0.18</c:v>
                </c:pt>
                <c:pt idx="119">
                  <c:v>0.19</c:v>
                </c:pt>
                <c:pt idx="120">
                  <c:v>0.2</c:v>
                </c:pt>
                <c:pt idx="121">
                  <c:v>0.21</c:v>
                </c:pt>
                <c:pt idx="122">
                  <c:v>0.22</c:v>
                </c:pt>
                <c:pt idx="123">
                  <c:v>0.23</c:v>
                </c:pt>
                <c:pt idx="124">
                  <c:v>0.24</c:v>
                </c:pt>
                <c:pt idx="125">
                  <c:v>0.25</c:v>
                </c:pt>
                <c:pt idx="126">
                  <c:v>0.26</c:v>
                </c:pt>
                <c:pt idx="127">
                  <c:v>0.27</c:v>
                </c:pt>
                <c:pt idx="128">
                  <c:v>0.28000000000000003</c:v>
                </c:pt>
                <c:pt idx="129">
                  <c:v>0.28999999999999998</c:v>
                </c:pt>
                <c:pt idx="130">
                  <c:v>0.3</c:v>
                </c:pt>
                <c:pt idx="131">
                  <c:v>0.31</c:v>
                </c:pt>
                <c:pt idx="132">
                  <c:v>0.32</c:v>
                </c:pt>
                <c:pt idx="133">
                  <c:v>0.33</c:v>
                </c:pt>
                <c:pt idx="134">
                  <c:v>0.34</c:v>
                </c:pt>
                <c:pt idx="135">
                  <c:v>0.35</c:v>
                </c:pt>
                <c:pt idx="136">
                  <c:v>0.36</c:v>
                </c:pt>
                <c:pt idx="137">
                  <c:v>0.37</c:v>
                </c:pt>
                <c:pt idx="138">
                  <c:v>0.38</c:v>
                </c:pt>
                <c:pt idx="139">
                  <c:v>0.39</c:v>
                </c:pt>
                <c:pt idx="140">
                  <c:v>0.4</c:v>
                </c:pt>
                <c:pt idx="141">
                  <c:v>0.41</c:v>
                </c:pt>
                <c:pt idx="142">
                  <c:v>0.42</c:v>
                </c:pt>
                <c:pt idx="143">
                  <c:v>0.43</c:v>
                </c:pt>
                <c:pt idx="144">
                  <c:v>0.44</c:v>
                </c:pt>
                <c:pt idx="145">
                  <c:v>0.45</c:v>
                </c:pt>
                <c:pt idx="146">
                  <c:v>0.46</c:v>
                </c:pt>
                <c:pt idx="147">
                  <c:v>0.47</c:v>
                </c:pt>
                <c:pt idx="148">
                  <c:v>0.48</c:v>
                </c:pt>
                <c:pt idx="149">
                  <c:v>0.49</c:v>
                </c:pt>
                <c:pt idx="150">
                  <c:v>0.5</c:v>
                </c:pt>
                <c:pt idx="151">
                  <c:v>0.51</c:v>
                </c:pt>
                <c:pt idx="152">
                  <c:v>0.52</c:v>
                </c:pt>
                <c:pt idx="153">
                  <c:v>0.53</c:v>
                </c:pt>
                <c:pt idx="154">
                  <c:v>0.54</c:v>
                </c:pt>
                <c:pt idx="155">
                  <c:v>0.55000000000000004</c:v>
                </c:pt>
                <c:pt idx="156">
                  <c:v>0.56000000000000005</c:v>
                </c:pt>
                <c:pt idx="157">
                  <c:v>0.56999999999999995</c:v>
                </c:pt>
                <c:pt idx="158">
                  <c:v>0.57999999999999996</c:v>
                </c:pt>
                <c:pt idx="159">
                  <c:v>0.59</c:v>
                </c:pt>
                <c:pt idx="160">
                  <c:v>0.6</c:v>
                </c:pt>
                <c:pt idx="161">
                  <c:v>0.61</c:v>
                </c:pt>
                <c:pt idx="162">
                  <c:v>0.62</c:v>
                </c:pt>
                <c:pt idx="163">
                  <c:v>0.63</c:v>
                </c:pt>
                <c:pt idx="164">
                  <c:v>0.64</c:v>
                </c:pt>
                <c:pt idx="165">
                  <c:v>0.65</c:v>
                </c:pt>
                <c:pt idx="166">
                  <c:v>0.66</c:v>
                </c:pt>
                <c:pt idx="167">
                  <c:v>0.67</c:v>
                </c:pt>
                <c:pt idx="168">
                  <c:v>0.68</c:v>
                </c:pt>
                <c:pt idx="169">
                  <c:v>0.69</c:v>
                </c:pt>
                <c:pt idx="170">
                  <c:v>0.7</c:v>
                </c:pt>
                <c:pt idx="171">
                  <c:v>0.71</c:v>
                </c:pt>
                <c:pt idx="172">
                  <c:v>0.72</c:v>
                </c:pt>
                <c:pt idx="173">
                  <c:v>0.73</c:v>
                </c:pt>
                <c:pt idx="174">
                  <c:v>0.74</c:v>
                </c:pt>
                <c:pt idx="175">
                  <c:v>0.75</c:v>
                </c:pt>
                <c:pt idx="176">
                  <c:v>0.76</c:v>
                </c:pt>
                <c:pt idx="177">
                  <c:v>0.77</c:v>
                </c:pt>
                <c:pt idx="178">
                  <c:v>0.78</c:v>
                </c:pt>
                <c:pt idx="179">
                  <c:v>0.79</c:v>
                </c:pt>
                <c:pt idx="180">
                  <c:v>0.8</c:v>
                </c:pt>
                <c:pt idx="181">
                  <c:v>0.81</c:v>
                </c:pt>
                <c:pt idx="182">
                  <c:v>0.82</c:v>
                </c:pt>
                <c:pt idx="183">
                  <c:v>0.83</c:v>
                </c:pt>
                <c:pt idx="184">
                  <c:v>0.84</c:v>
                </c:pt>
                <c:pt idx="185">
                  <c:v>0.85</c:v>
                </c:pt>
                <c:pt idx="186">
                  <c:v>0.86</c:v>
                </c:pt>
                <c:pt idx="187">
                  <c:v>0.87</c:v>
                </c:pt>
                <c:pt idx="188">
                  <c:v>0.88</c:v>
                </c:pt>
                <c:pt idx="189">
                  <c:v>0.89</c:v>
                </c:pt>
                <c:pt idx="190">
                  <c:v>0.9</c:v>
                </c:pt>
                <c:pt idx="191">
                  <c:v>0.91</c:v>
                </c:pt>
                <c:pt idx="192">
                  <c:v>0.92</c:v>
                </c:pt>
                <c:pt idx="193">
                  <c:v>0.93</c:v>
                </c:pt>
                <c:pt idx="194">
                  <c:v>0.94</c:v>
                </c:pt>
                <c:pt idx="195">
                  <c:v>0.95</c:v>
                </c:pt>
                <c:pt idx="196">
                  <c:v>0.96</c:v>
                </c:pt>
                <c:pt idx="197">
                  <c:v>0.97</c:v>
                </c:pt>
                <c:pt idx="198">
                  <c:v>0.98</c:v>
                </c:pt>
                <c:pt idx="199">
                  <c:v>0.99</c:v>
                </c:pt>
                <c:pt idx="200">
                  <c:v>1</c:v>
                </c:pt>
              </c:numCache>
            </c:numRef>
          </c:xVal>
          <c:yVal>
            <c:numRef>
              <c:f>[JoystickInputToPowerOutputCurve.xlsx]Sheet1!$C$3:$C$203</c:f>
              <c:numCache>
                <c:formatCode>General</c:formatCode>
                <c:ptCount val="201"/>
                <c:pt idx="0">
                  <c:v>-1</c:v>
                </c:pt>
                <c:pt idx="1">
                  <c:v>-0.98009999999999997</c:v>
                </c:pt>
                <c:pt idx="2">
                  <c:v>-0.96039999999999992</c:v>
                </c:pt>
                <c:pt idx="3">
                  <c:v>-0.94089999999999996</c:v>
                </c:pt>
                <c:pt idx="4">
                  <c:v>-0.92159999999999997</c:v>
                </c:pt>
                <c:pt idx="5">
                  <c:v>-0.90249999999999997</c:v>
                </c:pt>
                <c:pt idx="6">
                  <c:v>-0.88359999999999994</c:v>
                </c:pt>
                <c:pt idx="7">
                  <c:v>-0.86490000000000011</c:v>
                </c:pt>
                <c:pt idx="8">
                  <c:v>-0.84640000000000004</c:v>
                </c:pt>
                <c:pt idx="9">
                  <c:v>-0.82810000000000006</c:v>
                </c:pt>
                <c:pt idx="10">
                  <c:v>-0.81</c:v>
                </c:pt>
                <c:pt idx="11">
                  <c:v>-0.79210000000000003</c:v>
                </c:pt>
                <c:pt idx="12">
                  <c:v>-0.77439999999999998</c:v>
                </c:pt>
                <c:pt idx="13">
                  <c:v>-0.75690000000000002</c:v>
                </c:pt>
                <c:pt idx="14">
                  <c:v>-0.73959999999999992</c:v>
                </c:pt>
                <c:pt idx="15">
                  <c:v>-0.72249999999999992</c:v>
                </c:pt>
                <c:pt idx="16">
                  <c:v>-0.70559999999999989</c:v>
                </c:pt>
                <c:pt idx="17">
                  <c:v>-0.68889999999999996</c:v>
                </c:pt>
                <c:pt idx="18">
                  <c:v>-0.67239999999999989</c:v>
                </c:pt>
                <c:pt idx="19">
                  <c:v>-0.65610000000000013</c:v>
                </c:pt>
                <c:pt idx="20">
                  <c:v>-0.64000000000000012</c:v>
                </c:pt>
                <c:pt idx="21">
                  <c:v>-0.6241000000000001</c:v>
                </c:pt>
                <c:pt idx="22">
                  <c:v>-0.60840000000000005</c:v>
                </c:pt>
                <c:pt idx="23">
                  <c:v>-0.59289999999999998</c:v>
                </c:pt>
                <c:pt idx="24">
                  <c:v>-0.5776</c:v>
                </c:pt>
                <c:pt idx="25">
                  <c:v>-0.5625</c:v>
                </c:pt>
                <c:pt idx="26">
                  <c:v>-0.54759999999999998</c:v>
                </c:pt>
                <c:pt idx="27">
                  <c:v>-0.53289999999999993</c:v>
                </c:pt>
                <c:pt idx="28">
                  <c:v>-0.51839999999999997</c:v>
                </c:pt>
                <c:pt idx="29">
                  <c:v>-0.50409999999999999</c:v>
                </c:pt>
                <c:pt idx="30">
                  <c:v>-0.48999999999999994</c:v>
                </c:pt>
                <c:pt idx="31">
                  <c:v>-0.47609999999999991</c:v>
                </c:pt>
                <c:pt idx="32">
                  <c:v>-0.46240000000000009</c:v>
                </c:pt>
                <c:pt idx="33">
                  <c:v>-0.44890000000000008</c:v>
                </c:pt>
                <c:pt idx="34">
                  <c:v>-0.43560000000000004</c:v>
                </c:pt>
                <c:pt idx="35">
                  <c:v>-0.42250000000000004</c:v>
                </c:pt>
                <c:pt idx="36">
                  <c:v>-0.40960000000000002</c:v>
                </c:pt>
                <c:pt idx="37">
                  <c:v>-0.39690000000000003</c:v>
                </c:pt>
                <c:pt idx="38">
                  <c:v>-0.38440000000000002</c:v>
                </c:pt>
                <c:pt idx="39">
                  <c:v>-0.37209999999999999</c:v>
                </c:pt>
                <c:pt idx="40">
                  <c:v>-0.36</c:v>
                </c:pt>
                <c:pt idx="41">
                  <c:v>-0.34809999999999997</c:v>
                </c:pt>
                <c:pt idx="42">
                  <c:v>-0.33639999999999998</c:v>
                </c:pt>
                <c:pt idx="43">
                  <c:v>-0.32489999999999997</c:v>
                </c:pt>
                <c:pt idx="44">
                  <c:v>-0.31360000000000005</c:v>
                </c:pt>
                <c:pt idx="45">
                  <c:v>-0.30250000000000005</c:v>
                </c:pt>
                <c:pt idx="46">
                  <c:v>-0.29160000000000003</c:v>
                </c:pt>
                <c:pt idx="47">
                  <c:v>-0.28090000000000004</c:v>
                </c:pt>
                <c:pt idx="48">
                  <c:v>-0.27040000000000003</c:v>
                </c:pt>
                <c:pt idx="49">
                  <c:v>-0.2601</c:v>
                </c:pt>
                <c:pt idx="50">
                  <c:v>-0.25</c:v>
                </c:pt>
                <c:pt idx="51">
                  <c:v>-0.24009999999999998</c:v>
                </c:pt>
                <c:pt idx="52">
                  <c:v>-0.23039999999999999</c:v>
                </c:pt>
                <c:pt idx="53">
                  <c:v>-0.22089999999999999</c:v>
                </c:pt>
                <c:pt idx="54">
                  <c:v>-0.21160000000000001</c:v>
                </c:pt>
                <c:pt idx="55">
                  <c:v>-0.20250000000000001</c:v>
                </c:pt>
                <c:pt idx="56">
                  <c:v>-0.19359999999999999</c:v>
                </c:pt>
                <c:pt idx="57">
                  <c:v>-0.18489999999999915</c:v>
                </c:pt>
                <c:pt idx="58">
                  <c:v>-0.17639999999999914</c:v>
                </c:pt>
                <c:pt idx="59">
                  <c:v>-0.16809999999999917</c:v>
                </c:pt>
                <c:pt idx="60">
                  <c:v>-0.15999999999999923</c:v>
                </c:pt>
                <c:pt idx="61">
                  <c:v>-0.15209999999999924</c:v>
                </c:pt>
                <c:pt idx="62">
                  <c:v>-0.14439999999999925</c:v>
                </c:pt>
                <c:pt idx="63">
                  <c:v>-0.13689999999999924</c:v>
                </c:pt>
                <c:pt idx="64">
                  <c:v>-0.12959999999999927</c:v>
                </c:pt>
                <c:pt idx="65">
                  <c:v>-0.12249999999999929</c:v>
                </c:pt>
                <c:pt idx="66">
                  <c:v>-0.11559999999999934</c:v>
                </c:pt>
                <c:pt idx="67">
                  <c:v>-0.10889999999999934</c:v>
                </c:pt>
                <c:pt idx="68">
                  <c:v>-0.10239999999999937</c:v>
                </c:pt>
                <c:pt idx="69">
                  <c:v>-9.609999999999938E-2</c:v>
                </c:pt>
                <c:pt idx="70">
                  <c:v>-8.99999999999994E-2</c:v>
                </c:pt>
                <c:pt idx="71">
                  <c:v>-8.4099999999999411E-2</c:v>
                </c:pt>
                <c:pt idx="72">
                  <c:v>-7.8399999999999456E-2</c:v>
                </c:pt>
                <c:pt idx="73">
                  <c:v>-7.2899999999999465E-2</c:v>
                </c:pt>
                <c:pt idx="74">
                  <c:v>-6.759999999999948E-2</c:v>
                </c:pt>
                <c:pt idx="75">
                  <c:v>-6.24999999999995E-2</c:v>
                </c:pt>
                <c:pt idx="76">
                  <c:v>-5.7599999999999513E-2</c:v>
                </c:pt>
                <c:pt idx="77">
                  <c:v>-5.2899999999999545E-2</c:v>
                </c:pt>
                <c:pt idx="78">
                  <c:v>-4.8399999999999561E-2</c:v>
                </c:pt>
                <c:pt idx="79">
                  <c:v>-4.4099999999999577E-2</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4.4099999999999993E-2</c:v>
                </c:pt>
                <c:pt idx="122">
                  <c:v>4.8399999999999999E-2</c:v>
                </c:pt>
                <c:pt idx="123">
                  <c:v>5.2900000000000003E-2</c:v>
                </c:pt>
                <c:pt idx="124">
                  <c:v>5.7599999999999998E-2</c:v>
                </c:pt>
                <c:pt idx="125">
                  <c:v>6.25E-2</c:v>
                </c:pt>
                <c:pt idx="126">
                  <c:v>6.7600000000000007E-2</c:v>
                </c:pt>
                <c:pt idx="127">
                  <c:v>7.2900000000000006E-2</c:v>
                </c:pt>
                <c:pt idx="128">
                  <c:v>7.8400000000000011E-2</c:v>
                </c:pt>
                <c:pt idx="129">
                  <c:v>8.4099999999999994E-2</c:v>
                </c:pt>
                <c:pt idx="130">
                  <c:v>0.09</c:v>
                </c:pt>
                <c:pt idx="131">
                  <c:v>9.6100000000000005E-2</c:v>
                </c:pt>
                <c:pt idx="132">
                  <c:v>0.1024</c:v>
                </c:pt>
                <c:pt idx="133">
                  <c:v>0.10890000000000001</c:v>
                </c:pt>
                <c:pt idx="134">
                  <c:v>0.11560000000000002</c:v>
                </c:pt>
                <c:pt idx="135">
                  <c:v>0.12249999999999998</c:v>
                </c:pt>
                <c:pt idx="136">
                  <c:v>0.12959999999999999</c:v>
                </c:pt>
                <c:pt idx="137">
                  <c:v>0.13689999999999999</c:v>
                </c:pt>
                <c:pt idx="138">
                  <c:v>0.1444</c:v>
                </c:pt>
                <c:pt idx="139">
                  <c:v>0.15210000000000001</c:v>
                </c:pt>
                <c:pt idx="140">
                  <c:v>0.16000000000000003</c:v>
                </c:pt>
                <c:pt idx="141">
                  <c:v>0.16809999999999997</c:v>
                </c:pt>
                <c:pt idx="142">
                  <c:v>0.17639999999999997</c:v>
                </c:pt>
                <c:pt idx="143">
                  <c:v>0.18489999999999998</c:v>
                </c:pt>
                <c:pt idx="144">
                  <c:v>0.19359999999999999</c:v>
                </c:pt>
                <c:pt idx="145">
                  <c:v>0.20250000000000001</c:v>
                </c:pt>
                <c:pt idx="146">
                  <c:v>0.21160000000000001</c:v>
                </c:pt>
                <c:pt idx="147">
                  <c:v>0.22089999999999999</c:v>
                </c:pt>
                <c:pt idx="148">
                  <c:v>0.23039999999999999</c:v>
                </c:pt>
                <c:pt idx="149">
                  <c:v>0.24009999999999998</c:v>
                </c:pt>
                <c:pt idx="150">
                  <c:v>0.25</c:v>
                </c:pt>
                <c:pt idx="151">
                  <c:v>0.2601</c:v>
                </c:pt>
                <c:pt idx="152">
                  <c:v>0.27040000000000003</c:v>
                </c:pt>
                <c:pt idx="153">
                  <c:v>0.28090000000000004</c:v>
                </c:pt>
                <c:pt idx="154">
                  <c:v>0.29160000000000003</c:v>
                </c:pt>
                <c:pt idx="155">
                  <c:v>0.30250000000000005</c:v>
                </c:pt>
                <c:pt idx="156">
                  <c:v>0.31360000000000005</c:v>
                </c:pt>
                <c:pt idx="157">
                  <c:v>0.32489999999999997</c:v>
                </c:pt>
                <c:pt idx="158">
                  <c:v>0.33639999999999998</c:v>
                </c:pt>
                <c:pt idx="159">
                  <c:v>0.34809999999999997</c:v>
                </c:pt>
                <c:pt idx="160">
                  <c:v>0.36</c:v>
                </c:pt>
                <c:pt idx="161">
                  <c:v>0.37209999999999999</c:v>
                </c:pt>
                <c:pt idx="162">
                  <c:v>0.38440000000000002</c:v>
                </c:pt>
                <c:pt idx="163">
                  <c:v>0.39690000000000003</c:v>
                </c:pt>
                <c:pt idx="164">
                  <c:v>0.40960000000000002</c:v>
                </c:pt>
                <c:pt idx="165">
                  <c:v>0.42250000000000004</c:v>
                </c:pt>
                <c:pt idx="166">
                  <c:v>0.43560000000000004</c:v>
                </c:pt>
                <c:pt idx="167">
                  <c:v>0.44890000000000008</c:v>
                </c:pt>
                <c:pt idx="168">
                  <c:v>0.46240000000000009</c:v>
                </c:pt>
                <c:pt idx="169">
                  <c:v>0.47609999999999991</c:v>
                </c:pt>
                <c:pt idx="170">
                  <c:v>0.48999999999999994</c:v>
                </c:pt>
                <c:pt idx="171">
                  <c:v>0.50409999999999999</c:v>
                </c:pt>
                <c:pt idx="172">
                  <c:v>0.51839999999999997</c:v>
                </c:pt>
                <c:pt idx="173">
                  <c:v>0.53289999999999993</c:v>
                </c:pt>
                <c:pt idx="174">
                  <c:v>0.54759999999999998</c:v>
                </c:pt>
                <c:pt idx="175">
                  <c:v>0.5625</c:v>
                </c:pt>
                <c:pt idx="176">
                  <c:v>0.5776</c:v>
                </c:pt>
                <c:pt idx="177">
                  <c:v>0.59289999999999998</c:v>
                </c:pt>
                <c:pt idx="178">
                  <c:v>0.60840000000000005</c:v>
                </c:pt>
                <c:pt idx="179">
                  <c:v>0.6241000000000001</c:v>
                </c:pt>
                <c:pt idx="180">
                  <c:v>0.64000000000000012</c:v>
                </c:pt>
                <c:pt idx="181">
                  <c:v>0.65610000000000013</c:v>
                </c:pt>
                <c:pt idx="182">
                  <c:v>0.67239999999999989</c:v>
                </c:pt>
                <c:pt idx="183">
                  <c:v>0.68889999999999996</c:v>
                </c:pt>
                <c:pt idx="184">
                  <c:v>0.70559999999999989</c:v>
                </c:pt>
                <c:pt idx="185">
                  <c:v>0.72249999999999992</c:v>
                </c:pt>
                <c:pt idx="186">
                  <c:v>0.73959999999999992</c:v>
                </c:pt>
                <c:pt idx="187">
                  <c:v>0.75690000000000002</c:v>
                </c:pt>
                <c:pt idx="188">
                  <c:v>0.77439999999999998</c:v>
                </c:pt>
                <c:pt idx="189">
                  <c:v>0.79210000000000003</c:v>
                </c:pt>
                <c:pt idx="190">
                  <c:v>0.81</c:v>
                </c:pt>
                <c:pt idx="191">
                  <c:v>0.82810000000000006</c:v>
                </c:pt>
                <c:pt idx="192">
                  <c:v>0.84640000000000004</c:v>
                </c:pt>
                <c:pt idx="193">
                  <c:v>0.86490000000000011</c:v>
                </c:pt>
                <c:pt idx="194">
                  <c:v>0.88359999999999994</c:v>
                </c:pt>
                <c:pt idx="195">
                  <c:v>0.90249999999999997</c:v>
                </c:pt>
                <c:pt idx="196">
                  <c:v>0.92159999999999997</c:v>
                </c:pt>
                <c:pt idx="197">
                  <c:v>0.94089999999999996</c:v>
                </c:pt>
                <c:pt idx="198">
                  <c:v>0.96039999999999992</c:v>
                </c:pt>
                <c:pt idx="199">
                  <c:v>0.98009999999999997</c:v>
                </c:pt>
                <c:pt idx="200">
                  <c:v>1</c:v>
                </c:pt>
              </c:numCache>
            </c:numRef>
          </c:yVal>
          <c:smooth val="0"/>
          <c:extLst>
            <c:ext xmlns:c16="http://schemas.microsoft.com/office/drawing/2014/chart" uri="{C3380CC4-5D6E-409C-BE32-E72D297353CC}">
              <c16:uniqueId val="{00000001-2396-4AD5-8E72-B15C01ED1F96}"/>
            </c:ext>
          </c:extLst>
        </c:ser>
        <c:dLbls>
          <c:showLegendKey val="0"/>
          <c:showVal val="0"/>
          <c:showCatName val="0"/>
          <c:showSerName val="0"/>
          <c:showPercent val="0"/>
          <c:showBubbleSize val="0"/>
        </c:dLbls>
        <c:axId val="198549759"/>
        <c:axId val="198187743"/>
      </c:scatterChart>
      <c:valAx>
        <c:axId val="19854975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Joystick</a:t>
                </a:r>
                <a:r>
                  <a:rPr lang="en-US" baseline="0"/>
                  <a:t> Input</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187743"/>
        <c:crosses val="autoZero"/>
        <c:crossBetween val="midCat"/>
      </c:valAx>
      <c:valAx>
        <c:axId val="1981877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Power</a:t>
                </a:r>
                <a:r>
                  <a:rPr lang="en-US" baseline="0"/>
                  <a:t> Output</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549759"/>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FE0DC-517A-40C1-B3B1-8C641051689B}" type="datetimeFigureOut">
              <a:rPr lang="en-US" smtClean="0"/>
              <a:t>7/25/2023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C6B32-39C9-4BCB-9AB2-548AC261B0AD}" type="slidenum">
              <a:rPr lang="en-US" smtClean="0"/>
              <a:t>‹#›</a:t>
            </a:fld>
            <a:endParaRPr lang="en-US"/>
          </a:p>
        </p:txBody>
      </p:sp>
    </p:spTree>
    <p:extLst>
      <p:ext uri="{BB962C8B-B14F-4D97-AF65-F5344CB8AC3E}">
        <p14:creationId xmlns:p14="http://schemas.microsoft.com/office/powerpoint/2010/main" val="222077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3D09F-C647-4A12-B3E3-C6B4C7448871}" type="slidenum">
              <a:rPr lang="en-US" smtClean="0"/>
              <a:t>1</a:t>
            </a:fld>
            <a:endParaRPr lang="en-US"/>
          </a:p>
        </p:txBody>
      </p:sp>
    </p:spTree>
    <p:extLst>
      <p:ext uri="{BB962C8B-B14F-4D97-AF65-F5344CB8AC3E}">
        <p14:creationId xmlns:p14="http://schemas.microsoft.com/office/powerpoint/2010/main" val="1858982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7/25/2023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7/25/2023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7/25/2023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5F47-E629-41AC-B006-ACBA95A838EF}"/>
              </a:ext>
            </a:extLst>
          </p:cNvPr>
          <p:cNvSpPr>
            <a:spLocks noGrp="1"/>
          </p:cNvSpPr>
          <p:nvPr>
            <p:ph type="ctrTitle"/>
          </p:nvPr>
        </p:nvSpPr>
        <p:spPr>
          <a:xfrm>
            <a:off x="1062675" y="2198464"/>
            <a:ext cx="9893347" cy="1230536"/>
          </a:xfrm>
        </p:spPr>
        <p:txBody>
          <a:bodyPr/>
          <a:lstStyle/>
          <a:p>
            <a:r>
              <a:rPr lang="en-US" sz="3600" b="1" dirty="0"/>
              <a:t>Advanced Robotics Programming Class</a:t>
            </a:r>
            <a:br>
              <a:rPr lang="en-US" dirty="0"/>
            </a:br>
            <a:r>
              <a:rPr lang="en-US" sz="2800" dirty="0"/>
              <a:t>Lesson 2: Basic Robot Components</a:t>
            </a:r>
          </a:p>
        </p:txBody>
      </p:sp>
      <p:sp>
        <p:nvSpPr>
          <p:cNvPr id="3" name="Subtitle 2">
            <a:extLst>
              <a:ext uri="{FF2B5EF4-FFF2-40B4-BE49-F238E27FC236}">
                <a16:creationId xmlns:a16="http://schemas.microsoft.com/office/drawing/2014/main" id="{B6898C4B-D7FC-4B2C-A8B8-5B96D9ABD9F2}"/>
              </a:ext>
            </a:extLst>
          </p:cNvPr>
          <p:cNvSpPr>
            <a:spLocks noGrp="1"/>
          </p:cNvSpPr>
          <p:nvPr>
            <p:ph type="subTitle" idx="1"/>
          </p:nvPr>
        </p:nvSpPr>
        <p:spPr>
          <a:xfrm>
            <a:off x="1154955" y="4795136"/>
            <a:ext cx="8825658" cy="861420"/>
          </a:xfrm>
        </p:spPr>
        <p:txBody>
          <a:bodyPr/>
          <a:lstStyle/>
          <a:p>
            <a:r>
              <a:rPr lang="en-US" dirty="0"/>
              <a:t>Titan Robotics Club FRC492</a:t>
            </a:r>
          </a:p>
          <a:p>
            <a:r>
              <a:rPr lang="en-US" dirty="0"/>
              <a:t>Michael Tsang (Programming Mentor)</a:t>
            </a:r>
          </a:p>
        </p:txBody>
      </p:sp>
    </p:spTree>
    <p:extLst>
      <p:ext uri="{BB962C8B-B14F-4D97-AF65-F5344CB8AC3E}">
        <p14:creationId xmlns:p14="http://schemas.microsoft.com/office/powerpoint/2010/main" val="102437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6F321-03A0-60E6-FA19-8AFD31CF4F86}"/>
              </a:ext>
            </a:extLst>
          </p:cNvPr>
          <p:cNvSpPr>
            <a:spLocks noGrp="1"/>
          </p:cNvSpPr>
          <p:nvPr>
            <p:ph type="title"/>
          </p:nvPr>
        </p:nvSpPr>
        <p:spPr/>
        <p:txBody>
          <a:bodyPr/>
          <a:lstStyle/>
          <a:p>
            <a:r>
              <a:rPr lang="en-US" dirty="0"/>
              <a:t>Game Controller: Analog Control</a:t>
            </a:r>
          </a:p>
        </p:txBody>
      </p:sp>
      <p:sp>
        <p:nvSpPr>
          <p:cNvPr id="3" name="Content Placeholder 2">
            <a:extLst>
              <a:ext uri="{FF2B5EF4-FFF2-40B4-BE49-F238E27FC236}">
                <a16:creationId xmlns:a16="http://schemas.microsoft.com/office/drawing/2014/main" id="{28AE8082-8759-DC46-6340-48BD2063C197}"/>
              </a:ext>
            </a:extLst>
          </p:cNvPr>
          <p:cNvSpPr>
            <a:spLocks noGrp="1"/>
          </p:cNvSpPr>
          <p:nvPr>
            <p:ph idx="1"/>
          </p:nvPr>
        </p:nvSpPr>
        <p:spPr>
          <a:xfrm>
            <a:off x="576649" y="2273643"/>
            <a:ext cx="6553200" cy="4510216"/>
          </a:xfrm>
        </p:spPr>
        <p:txBody>
          <a:bodyPr>
            <a:normAutofit fontScale="77500" lnSpcReduction="20000"/>
          </a:bodyPr>
          <a:lstStyle/>
          <a:p>
            <a:r>
              <a:rPr lang="en-US" dirty="0"/>
              <a:t>Multi-axes stick: typically X and Y but some support twist.</a:t>
            </a:r>
          </a:p>
          <a:p>
            <a:r>
              <a:rPr lang="en-US" dirty="0"/>
              <a:t>An axis gives a range of -1.0 to 1.0 with the center at zero, perfect for controlling motors.</a:t>
            </a:r>
          </a:p>
          <a:p>
            <a:r>
              <a:rPr lang="en-US" dirty="0"/>
              <a:t>Analog stick returns to center position when released but not necessarily give you zero value causing the robot to drift slowly.</a:t>
            </a:r>
          </a:p>
          <a:p>
            <a:r>
              <a:rPr lang="en-US" dirty="0" err="1"/>
              <a:t>Deadband</a:t>
            </a:r>
            <a:r>
              <a:rPr lang="en-US" dirty="0"/>
              <a:t>: a small range of movement near the center of the analog stick is still considered center and thus returns zero value.</a:t>
            </a:r>
          </a:p>
          <a:p>
            <a:r>
              <a:rPr lang="en-US" dirty="0"/>
              <a:t>Analog control response curve: squared input gives you precise control at the low-end and accelerated control at the high-end.</a:t>
            </a:r>
          </a:p>
          <a:p>
            <a:r>
              <a:rPr lang="en-US" dirty="0"/>
              <a:t>Y inversion: Joystick was designed for airplane, push away from you is down, giving negative values. But for driving robot, push away from you is forward and need to be positive and therefore must be inverted.</a:t>
            </a:r>
          </a:p>
          <a:p>
            <a:r>
              <a:rPr lang="en-US" dirty="0"/>
              <a:t>Constructors:</a:t>
            </a:r>
            <a:br>
              <a:rPr lang="en-US" dirty="0"/>
            </a:br>
            <a:r>
              <a:rPr lang="en-US" b="0" dirty="0" err="1">
                <a:solidFill>
                  <a:srgbClr val="DCDCAA"/>
                </a:solidFill>
                <a:effectLst/>
                <a:latin typeface="Consolas" panose="020B0609020204030204" pitchFamily="49" charset="0"/>
              </a:rPr>
              <a:t>FrcJoystick</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controllerNum</a:t>
            </a:r>
            <a:r>
              <a:rPr lang="en-US" b="0" dirty="0">
                <a:solidFill>
                  <a:srgbClr val="D4D4D4"/>
                </a:solidFill>
                <a:effectLst/>
                <a:latin typeface="Consolas" panose="020B0609020204030204" pitchFamily="49" charset="0"/>
              </a:rPr>
              <a:t>)</a:t>
            </a:r>
            <a:br>
              <a:rPr lang="en-US" dirty="0"/>
            </a:br>
            <a:r>
              <a:rPr lang="en-US" b="0" dirty="0" err="1">
                <a:solidFill>
                  <a:srgbClr val="DCDCAA"/>
                </a:solidFill>
                <a:effectLst/>
                <a:latin typeface="Consolas" panose="020B0609020204030204" pitchFamily="49" charset="0"/>
              </a:rPr>
              <a:t>FrcXboxController</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controllerNum</a:t>
            </a:r>
            <a:r>
              <a:rPr lang="en-US" b="0" dirty="0">
                <a:solidFill>
                  <a:srgbClr val="D4D4D4"/>
                </a:solidFill>
                <a:effectLst/>
                <a:latin typeface="Consolas" panose="020B0609020204030204" pitchFamily="49" charset="0"/>
              </a:rPr>
              <a:t>)</a:t>
            </a:r>
            <a:endParaRPr lang="en-US" dirty="0"/>
          </a:p>
          <a:p>
            <a:r>
              <a:rPr lang="en-US" dirty="0"/>
              <a:t>Popular 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setYInverted</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inverted</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getXWithDeadband</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squared</a:t>
            </a:r>
            <a:r>
              <a:rPr lang="en-US" b="0" dirty="0">
                <a:solidFill>
                  <a:srgbClr val="D4D4D4"/>
                </a:solidFill>
                <a:effectLst/>
                <a:latin typeface="Consolas" panose="020B0609020204030204" pitchFamily="49" charset="0"/>
              </a:rPr>
              <a:t>)</a:t>
            </a:r>
            <a:br>
              <a:rPr lang="en-US" dirty="0"/>
            </a:b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getTwistWithDeadband</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squared</a:t>
            </a:r>
            <a:r>
              <a:rPr lang="en-US" b="0" dirty="0">
                <a:solidFill>
                  <a:srgbClr val="D4D4D4"/>
                </a:solidFill>
                <a:effectLst/>
                <a:latin typeface="Consolas" panose="020B0609020204030204" pitchFamily="49" charset="0"/>
              </a:rPr>
              <a:t>)</a:t>
            </a:r>
          </a:p>
        </p:txBody>
      </p:sp>
      <p:graphicFrame>
        <p:nvGraphicFramePr>
          <p:cNvPr id="4" name="Chart 3">
            <a:extLst>
              <a:ext uri="{FF2B5EF4-FFF2-40B4-BE49-F238E27FC236}">
                <a16:creationId xmlns:a16="http://schemas.microsoft.com/office/drawing/2014/main" id="{767DF2C8-2214-A116-A030-F4E87F60A25C}"/>
              </a:ext>
            </a:extLst>
          </p:cNvPr>
          <p:cNvGraphicFramePr>
            <a:graphicFrameLocks/>
          </p:cNvGraphicFramePr>
          <p:nvPr>
            <p:extLst>
              <p:ext uri="{D42A27DB-BD31-4B8C-83A1-F6EECF244321}">
                <p14:modId xmlns:p14="http://schemas.microsoft.com/office/powerpoint/2010/main" val="2752971172"/>
              </p:ext>
            </p:extLst>
          </p:nvPr>
        </p:nvGraphicFramePr>
        <p:xfrm>
          <a:off x="6844395" y="2451569"/>
          <a:ext cx="5186218" cy="39554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90658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84599-3E69-EFBF-5B37-31888551D766}"/>
              </a:ext>
            </a:extLst>
          </p:cNvPr>
          <p:cNvSpPr>
            <a:spLocks noGrp="1"/>
          </p:cNvSpPr>
          <p:nvPr>
            <p:ph type="title"/>
          </p:nvPr>
        </p:nvSpPr>
        <p:spPr/>
        <p:txBody>
          <a:bodyPr/>
          <a:lstStyle/>
          <a:p>
            <a:r>
              <a:rPr lang="en-US" dirty="0"/>
              <a:t>Exercise: Analog Control</a:t>
            </a:r>
          </a:p>
        </p:txBody>
      </p:sp>
      <p:sp>
        <p:nvSpPr>
          <p:cNvPr id="3" name="Content Placeholder 2">
            <a:extLst>
              <a:ext uri="{FF2B5EF4-FFF2-40B4-BE49-F238E27FC236}">
                <a16:creationId xmlns:a16="http://schemas.microsoft.com/office/drawing/2014/main" id="{80A44AF2-53DB-0854-567B-87BF8E61983B}"/>
              </a:ext>
            </a:extLst>
          </p:cNvPr>
          <p:cNvSpPr>
            <a:spLocks noGrp="1"/>
          </p:cNvSpPr>
          <p:nvPr>
            <p:ph idx="1"/>
          </p:nvPr>
        </p:nvSpPr>
        <p:spPr/>
        <p:txBody>
          <a:bodyPr/>
          <a:lstStyle/>
          <a:p>
            <a:r>
              <a:rPr lang="en-US" dirty="0"/>
              <a:t>In FrcTeleOp.java, add code to print the X and Y values of the joystick to line 2 of the dashboard (hint: use the periodic method). Use the following methods:</a:t>
            </a:r>
          </a:p>
          <a:p>
            <a:pPr lvl="1"/>
            <a:r>
              <a:rPr lang="en-US" dirty="0" err="1"/>
              <a:t>robot.dashboard.displayPrintf</a:t>
            </a:r>
            <a:endParaRPr lang="en-US" dirty="0"/>
          </a:p>
          <a:p>
            <a:pPr lvl="1"/>
            <a:r>
              <a:rPr lang="en-US" dirty="0" err="1"/>
              <a:t>robot.driveController.getXWithDeadband</a:t>
            </a:r>
            <a:endParaRPr lang="en-US" dirty="0"/>
          </a:p>
          <a:p>
            <a:r>
              <a:rPr lang="en-US" dirty="0"/>
              <a:t>Extra credits: what other analog controls are there? Print those values to the dashboard too.</a:t>
            </a:r>
          </a:p>
          <a:p>
            <a:endParaRPr lang="en-US" dirty="0"/>
          </a:p>
        </p:txBody>
      </p:sp>
    </p:spTree>
    <p:extLst>
      <p:ext uri="{BB962C8B-B14F-4D97-AF65-F5344CB8AC3E}">
        <p14:creationId xmlns:p14="http://schemas.microsoft.com/office/powerpoint/2010/main" val="2193853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01D20-0C4A-2AB7-B9FA-121116D186C7}"/>
              </a:ext>
            </a:extLst>
          </p:cNvPr>
          <p:cNvSpPr>
            <a:spLocks noGrp="1"/>
          </p:cNvSpPr>
          <p:nvPr>
            <p:ph type="title"/>
          </p:nvPr>
        </p:nvSpPr>
        <p:spPr/>
        <p:txBody>
          <a:bodyPr/>
          <a:lstStyle/>
          <a:p>
            <a:r>
              <a:rPr lang="en-US" dirty="0"/>
              <a:t>Game Controller: Digital Control</a:t>
            </a:r>
          </a:p>
        </p:txBody>
      </p:sp>
      <p:sp>
        <p:nvSpPr>
          <p:cNvPr id="3" name="Content Placeholder 2">
            <a:extLst>
              <a:ext uri="{FF2B5EF4-FFF2-40B4-BE49-F238E27FC236}">
                <a16:creationId xmlns:a16="http://schemas.microsoft.com/office/drawing/2014/main" id="{83E015A2-1FA2-3E1A-AA29-F4F832B8C31C}"/>
              </a:ext>
            </a:extLst>
          </p:cNvPr>
          <p:cNvSpPr>
            <a:spLocks noGrp="1"/>
          </p:cNvSpPr>
          <p:nvPr>
            <p:ph idx="1"/>
          </p:nvPr>
        </p:nvSpPr>
        <p:spPr>
          <a:xfrm>
            <a:off x="626076" y="2364259"/>
            <a:ext cx="10886302" cy="4386649"/>
          </a:xfrm>
        </p:spPr>
        <p:txBody>
          <a:bodyPr>
            <a:normAutofit fontScale="92500"/>
          </a:bodyPr>
          <a:lstStyle/>
          <a:p>
            <a:r>
              <a:rPr lang="en-US" dirty="0"/>
              <a:t>Digital controls are buttons and switches that give you two states: ON or OFF (pressed or released).</a:t>
            </a:r>
          </a:p>
          <a:p>
            <a:r>
              <a:rPr lang="en-US" dirty="0"/>
              <a:t>Our framework library detects edge events of these buttons and switches. It does callbacks on the events. It means it will call your </a:t>
            </a:r>
            <a:r>
              <a:rPr lang="en-US" dirty="0" err="1"/>
              <a:t>eventHandler</a:t>
            </a:r>
            <a:r>
              <a:rPr lang="en-US" dirty="0"/>
              <a:t> method when a press or release event is detected.</a:t>
            </a:r>
          </a:p>
          <a:p>
            <a:r>
              <a:rPr lang="en-US" dirty="0"/>
              <a:t>Registering a Callback Event Handler for a game controller:</a:t>
            </a:r>
            <a:br>
              <a:rPr lang="en-US" dirty="0"/>
            </a:br>
            <a:r>
              <a:rPr lang="en-US" dirty="0" err="1"/>
              <a:t>robot.driverController.setButtonHandler</a:t>
            </a:r>
            <a:r>
              <a:rPr lang="en-US" dirty="0"/>
              <a:t>(this::</a:t>
            </a:r>
            <a:r>
              <a:rPr lang="en-US" dirty="0" err="1"/>
              <a:t>driverControllerButtonEvent</a:t>
            </a:r>
            <a:r>
              <a:rPr lang="en-US" dirty="0"/>
              <a:t>)</a:t>
            </a:r>
          </a:p>
          <a:p>
            <a:r>
              <a:rPr lang="en-US" dirty="0"/>
              <a:t>Unregistering a Callback Event Handler for a game controller:</a:t>
            </a:r>
            <a:br>
              <a:rPr lang="en-US" dirty="0"/>
            </a:br>
            <a:r>
              <a:rPr lang="en-US" dirty="0" err="1"/>
              <a:t>robot.driverController.setButtonHandler</a:t>
            </a:r>
            <a:r>
              <a:rPr lang="en-US" dirty="0"/>
              <a:t>(null)</a:t>
            </a:r>
          </a:p>
          <a:p>
            <a:r>
              <a:rPr lang="en-US" dirty="0"/>
              <a:t>Callback Event Handler:</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driverControllerButtonEvent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button</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pressed</a:t>
            </a:r>
            <a:r>
              <a:rPr lang="en-US" b="0" dirty="0">
                <a:solidFill>
                  <a:srgbClr val="D4D4D4"/>
                </a:solidFill>
                <a:effectLst/>
                <a:latin typeface="Consolas" panose="020B0609020204030204" pitchFamily="49" charset="0"/>
              </a:rPr>
              <a:t>)</a:t>
            </a:r>
          </a:p>
          <a:p>
            <a:r>
              <a:rPr lang="en-US" dirty="0"/>
              <a:t>Three strategies using digital controls:</a:t>
            </a:r>
          </a:p>
          <a:p>
            <a:pPr lvl="1"/>
            <a:r>
              <a:rPr lang="en-US" dirty="0"/>
              <a:t>Action on pressed.</a:t>
            </a:r>
          </a:p>
          <a:p>
            <a:pPr lvl="1"/>
            <a:r>
              <a:rPr lang="en-US" dirty="0"/>
              <a:t>Action on toggle.</a:t>
            </a:r>
          </a:p>
          <a:p>
            <a:pPr lvl="1"/>
            <a:r>
              <a:rPr lang="en-US" dirty="0"/>
              <a:t>Action on pressed and hold, different action on released.</a:t>
            </a:r>
          </a:p>
        </p:txBody>
      </p:sp>
    </p:spTree>
    <p:extLst>
      <p:ext uri="{BB962C8B-B14F-4D97-AF65-F5344CB8AC3E}">
        <p14:creationId xmlns:p14="http://schemas.microsoft.com/office/powerpoint/2010/main" val="2290128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84599-3E69-EFBF-5B37-31888551D766}"/>
              </a:ext>
            </a:extLst>
          </p:cNvPr>
          <p:cNvSpPr>
            <a:spLocks noGrp="1"/>
          </p:cNvSpPr>
          <p:nvPr>
            <p:ph type="title"/>
          </p:nvPr>
        </p:nvSpPr>
        <p:spPr>
          <a:xfrm>
            <a:off x="1154954" y="990144"/>
            <a:ext cx="8761413" cy="706964"/>
          </a:xfrm>
        </p:spPr>
        <p:txBody>
          <a:bodyPr/>
          <a:lstStyle/>
          <a:p>
            <a:r>
              <a:rPr lang="en-US" dirty="0"/>
              <a:t>Exercise: Digital Control</a:t>
            </a:r>
          </a:p>
        </p:txBody>
      </p:sp>
      <p:sp>
        <p:nvSpPr>
          <p:cNvPr id="3" name="Content Placeholder 2">
            <a:extLst>
              <a:ext uri="{FF2B5EF4-FFF2-40B4-BE49-F238E27FC236}">
                <a16:creationId xmlns:a16="http://schemas.microsoft.com/office/drawing/2014/main" id="{80A44AF2-53DB-0854-567B-87BF8E61983B}"/>
              </a:ext>
            </a:extLst>
          </p:cNvPr>
          <p:cNvSpPr>
            <a:spLocks noGrp="1"/>
          </p:cNvSpPr>
          <p:nvPr>
            <p:ph idx="1"/>
          </p:nvPr>
        </p:nvSpPr>
        <p:spPr/>
        <p:txBody>
          <a:bodyPr/>
          <a:lstStyle/>
          <a:p>
            <a:r>
              <a:rPr lang="en-US" dirty="0"/>
              <a:t>In FrcTeleOp.java, add code to print a message when a button on the game controller is pressed or released to line 3 of the dashboard (hint: use the periodic method). Use the following methods:</a:t>
            </a:r>
          </a:p>
          <a:p>
            <a:pPr lvl="1"/>
            <a:r>
              <a:rPr lang="en-US" dirty="0" err="1"/>
              <a:t>robot.dashboard.displayPrintf</a:t>
            </a:r>
            <a:endParaRPr lang="en-US" dirty="0"/>
          </a:p>
          <a:p>
            <a:pPr lvl="1"/>
            <a:r>
              <a:rPr lang="en-US" dirty="0" err="1"/>
              <a:t>robot.driveController.setButtonHandler</a:t>
            </a:r>
            <a:endParaRPr lang="en-US" dirty="0"/>
          </a:p>
          <a:p>
            <a:r>
              <a:rPr lang="en-US" dirty="0"/>
              <a:t>Extra credits: create a </a:t>
            </a:r>
            <a:r>
              <a:rPr lang="en-US" dirty="0" err="1"/>
              <a:t>boolean</a:t>
            </a:r>
            <a:r>
              <a:rPr lang="en-US" dirty="0"/>
              <a:t> variable and use the three different digital control strategies to set its state. Print a message to the dashboard showing the state of the variable.</a:t>
            </a:r>
          </a:p>
          <a:p>
            <a:endParaRPr lang="en-US" dirty="0"/>
          </a:p>
        </p:txBody>
      </p:sp>
    </p:spTree>
    <p:extLst>
      <p:ext uri="{BB962C8B-B14F-4D97-AF65-F5344CB8AC3E}">
        <p14:creationId xmlns:p14="http://schemas.microsoft.com/office/powerpoint/2010/main" val="1482716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D32AC-3C0C-4D88-8582-70DE72296078}"/>
              </a:ext>
            </a:extLst>
          </p:cNvPr>
          <p:cNvSpPr>
            <a:spLocks noGrp="1"/>
          </p:cNvSpPr>
          <p:nvPr>
            <p:ph type="title"/>
          </p:nvPr>
        </p:nvSpPr>
        <p:spPr/>
        <p:txBody>
          <a:bodyPr/>
          <a:lstStyle/>
          <a:p>
            <a:r>
              <a:rPr lang="en-US" dirty="0"/>
              <a:t>Output: Motor Controllers/Servos</a:t>
            </a:r>
          </a:p>
        </p:txBody>
      </p:sp>
      <p:sp>
        <p:nvSpPr>
          <p:cNvPr id="3" name="Content Placeholder 2">
            <a:extLst>
              <a:ext uri="{FF2B5EF4-FFF2-40B4-BE49-F238E27FC236}">
                <a16:creationId xmlns:a16="http://schemas.microsoft.com/office/drawing/2014/main" id="{7B22CA7E-711B-454A-982A-330E3534227D}"/>
              </a:ext>
            </a:extLst>
          </p:cNvPr>
          <p:cNvSpPr>
            <a:spLocks noGrp="1"/>
          </p:cNvSpPr>
          <p:nvPr>
            <p:ph idx="1"/>
          </p:nvPr>
        </p:nvSpPr>
        <p:spPr>
          <a:xfrm>
            <a:off x="1561070" y="2496065"/>
            <a:ext cx="8732108" cy="4147750"/>
          </a:xfrm>
        </p:spPr>
        <p:txBody>
          <a:bodyPr>
            <a:normAutofit/>
          </a:bodyPr>
          <a:lstStyle/>
          <a:p>
            <a:r>
              <a:rPr lang="en-US" dirty="0"/>
              <a:t>Two types of motor controllers:</a:t>
            </a:r>
          </a:p>
          <a:p>
            <a:pPr lvl="1"/>
            <a:r>
              <a:rPr lang="en-US" dirty="0"/>
              <a:t>Simple motor controllers: controls brushed DC motors, no built-in microcontrollers, communicate with </a:t>
            </a:r>
            <a:r>
              <a:rPr lang="en-US" dirty="0" err="1"/>
              <a:t>RoboRIO</a:t>
            </a:r>
            <a:r>
              <a:rPr lang="en-US" dirty="0"/>
              <a:t> via PWM (Pulse Width Modulation).</a:t>
            </a:r>
          </a:p>
          <a:p>
            <a:pPr lvl="1"/>
            <a:r>
              <a:rPr lang="en-US" dirty="0"/>
              <a:t>Smart motor controllers: controls brushed or brushless DC motors, built-in microcontrollers, communicate with </a:t>
            </a:r>
            <a:r>
              <a:rPr lang="en-US" dirty="0" err="1"/>
              <a:t>RoboRIO</a:t>
            </a:r>
            <a:r>
              <a:rPr lang="en-US" dirty="0"/>
              <a:t> via CAN bus.</a:t>
            </a:r>
          </a:p>
          <a:p>
            <a:r>
              <a:rPr lang="en-US" dirty="0"/>
              <a:t>Three types of servo motors:</a:t>
            </a:r>
          </a:p>
          <a:p>
            <a:pPr lvl="1"/>
            <a:r>
              <a:rPr lang="en-US" dirty="0"/>
              <a:t>Position servos: have limited range of motion usually 90-degree or 180-degree.</a:t>
            </a:r>
          </a:p>
          <a:p>
            <a:pPr lvl="1"/>
            <a:r>
              <a:rPr lang="en-US" dirty="0"/>
              <a:t>Continuous servos: similar to DC motors on PWM motor controllers but with smaller form factor and weaker strength.</a:t>
            </a:r>
          </a:p>
          <a:p>
            <a:pPr lvl="1"/>
            <a:r>
              <a:rPr lang="en-US" dirty="0"/>
              <a:t>Digital servos: smart servo that can be programmed as position servo or continuous servo.</a:t>
            </a:r>
          </a:p>
        </p:txBody>
      </p:sp>
    </p:spTree>
    <p:extLst>
      <p:ext uri="{BB962C8B-B14F-4D97-AF65-F5344CB8AC3E}">
        <p14:creationId xmlns:p14="http://schemas.microsoft.com/office/powerpoint/2010/main" val="2036019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D32AC-3C0C-4D88-8582-70DE72296078}"/>
              </a:ext>
            </a:extLst>
          </p:cNvPr>
          <p:cNvSpPr>
            <a:spLocks noGrp="1"/>
          </p:cNvSpPr>
          <p:nvPr>
            <p:ph type="title"/>
          </p:nvPr>
        </p:nvSpPr>
        <p:spPr/>
        <p:txBody>
          <a:bodyPr/>
          <a:lstStyle/>
          <a:p>
            <a:r>
              <a:rPr lang="en-US" dirty="0"/>
              <a:t>Simple Motor Controllers</a:t>
            </a:r>
          </a:p>
        </p:txBody>
      </p:sp>
      <p:sp>
        <p:nvSpPr>
          <p:cNvPr id="3" name="Content Placeholder 2">
            <a:extLst>
              <a:ext uri="{FF2B5EF4-FFF2-40B4-BE49-F238E27FC236}">
                <a16:creationId xmlns:a16="http://schemas.microsoft.com/office/drawing/2014/main" id="{7B22CA7E-711B-454A-982A-330E3534227D}"/>
              </a:ext>
            </a:extLst>
          </p:cNvPr>
          <p:cNvSpPr>
            <a:spLocks noGrp="1"/>
          </p:cNvSpPr>
          <p:nvPr>
            <p:ph idx="1"/>
          </p:nvPr>
        </p:nvSpPr>
        <p:spPr>
          <a:xfrm>
            <a:off x="506627" y="2295331"/>
            <a:ext cx="6923903" cy="4450702"/>
          </a:xfrm>
        </p:spPr>
        <p:txBody>
          <a:bodyPr>
            <a:normAutofit fontScale="92500" lnSpcReduction="20000"/>
          </a:bodyPr>
          <a:lstStyle/>
          <a:p>
            <a:r>
              <a:rPr lang="en-US" dirty="0"/>
              <a:t>Simple motor controllers are dumb controllers without built-in processors.</a:t>
            </a:r>
          </a:p>
          <a:p>
            <a:r>
              <a:rPr lang="en-US" dirty="0"/>
              <a:t>Communicates with the </a:t>
            </a:r>
            <a:r>
              <a:rPr lang="en-US" dirty="0" err="1"/>
              <a:t>RoboRIO</a:t>
            </a:r>
            <a:r>
              <a:rPr lang="en-US" dirty="0"/>
              <a:t> via PWM (Pulse Width Modulation: 1 </a:t>
            </a:r>
            <a:r>
              <a:rPr lang="en-US" dirty="0" err="1"/>
              <a:t>ms</a:t>
            </a:r>
            <a:r>
              <a:rPr lang="en-US" dirty="0"/>
              <a:t> full speed reverse, 1.5 </a:t>
            </a:r>
            <a:r>
              <a:rPr lang="en-US" dirty="0" err="1"/>
              <a:t>ms</a:t>
            </a:r>
            <a:r>
              <a:rPr lang="en-US" dirty="0"/>
              <a:t> stop, 2 </a:t>
            </a:r>
            <a:r>
              <a:rPr lang="en-US" dirty="0" err="1"/>
              <a:t>ms</a:t>
            </a:r>
            <a:r>
              <a:rPr lang="en-US" dirty="0"/>
              <a:t> full speed forward).</a:t>
            </a:r>
          </a:p>
          <a:p>
            <a:r>
              <a:rPr lang="en-US" dirty="0"/>
              <a:t>Our framework supports: </a:t>
            </a:r>
            <a:r>
              <a:rPr lang="en-US" dirty="0" err="1"/>
              <a:t>FrcPWMSparkMax</a:t>
            </a:r>
            <a:r>
              <a:rPr lang="en-US" dirty="0"/>
              <a:t>, </a:t>
            </a:r>
            <a:r>
              <a:rPr lang="en-US" dirty="0" err="1"/>
              <a:t>FrcPWMTalonFX</a:t>
            </a:r>
            <a:r>
              <a:rPr lang="en-US" dirty="0"/>
              <a:t>, </a:t>
            </a:r>
            <a:r>
              <a:rPr lang="en-US" dirty="0" err="1"/>
              <a:t>FrcPWMTalonSRX</a:t>
            </a:r>
            <a:r>
              <a:rPr lang="en-US" dirty="0"/>
              <a:t>, </a:t>
            </a:r>
            <a:r>
              <a:rPr lang="en-US" dirty="0" err="1"/>
              <a:t>FrcPWMVictorSPX</a:t>
            </a:r>
            <a:r>
              <a:rPr lang="en-US" dirty="0"/>
              <a:t> and generic </a:t>
            </a:r>
            <a:r>
              <a:rPr lang="en-US" dirty="0" err="1"/>
              <a:t>FrcPWMMotorController</a:t>
            </a:r>
            <a:r>
              <a:rPr lang="en-US" dirty="0"/>
              <a:t>.</a:t>
            </a:r>
          </a:p>
          <a:p>
            <a:r>
              <a:rPr lang="en-US" dirty="0"/>
              <a:t>Constructors:</a:t>
            </a:r>
            <a:br>
              <a:rPr lang="en-US" dirty="0"/>
            </a:br>
            <a:r>
              <a:rPr lang="en-US" b="0" dirty="0" err="1">
                <a:solidFill>
                  <a:srgbClr val="DCDCAA"/>
                </a:solidFill>
                <a:effectLst/>
                <a:latin typeface="Consolas" panose="020B0609020204030204" pitchFamily="49" charset="0"/>
              </a:rPr>
              <a:t>FrcPWMVictorSPX</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pwmChannel</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Encoder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encoder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FrcDigitalInput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revLimitSw</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FrcDigitalInput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fwdLimitSw</a:t>
            </a:r>
            <a:r>
              <a:rPr lang="en-US" b="0" dirty="0">
                <a:solidFill>
                  <a:srgbClr val="D4D4D4"/>
                </a:solidFill>
                <a:effectLst/>
                <a:latin typeface="Consolas" panose="020B0609020204030204" pitchFamily="49" charset="0"/>
              </a:rPr>
              <a:t>)</a:t>
            </a:r>
          </a:p>
          <a:p>
            <a:r>
              <a:rPr lang="en-US" dirty="0"/>
              <a:t>Popular 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setInverted</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inverted</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stopMotor</a:t>
            </a:r>
            <a:r>
              <a:rPr lang="en-US" b="0" dirty="0">
                <a:solidFill>
                  <a:srgbClr val="D4D4D4"/>
                </a:solidFill>
                <a:effectLst/>
                <a:latin typeface="Consolas" panose="020B0609020204030204" pitchFamily="49" charset="0"/>
              </a:rPr>
              <a:t>()</a:t>
            </a:r>
            <a:br>
              <a:rPr lang="en-US" dirty="0">
                <a:solidFill>
                  <a:srgbClr val="D4D4D4"/>
                </a:solidFill>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set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delay</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value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duration</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set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value</a:t>
            </a:r>
            <a:r>
              <a:rPr lang="en-US" b="0"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AE4BE91A-39E2-456A-BC4B-B9A8D9F2FFCE}"/>
              </a:ext>
            </a:extLst>
          </p:cNvPr>
          <p:cNvPicPr>
            <a:picLocks noChangeAspect="1"/>
          </p:cNvPicPr>
          <p:nvPr/>
        </p:nvPicPr>
        <p:blipFill>
          <a:blip r:embed="rId2"/>
          <a:stretch>
            <a:fillRect/>
          </a:stretch>
        </p:blipFill>
        <p:spPr>
          <a:xfrm>
            <a:off x="7505342" y="2362998"/>
            <a:ext cx="4237469" cy="2793888"/>
          </a:xfrm>
          <a:prstGeom prst="rect">
            <a:avLst/>
          </a:prstGeom>
        </p:spPr>
      </p:pic>
    </p:spTree>
    <p:extLst>
      <p:ext uri="{BB962C8B-B14F-4D97-AF65-F5344CB8AC3E}">
        <p14:creationId xmlns:p14="http://schemas.microsoft.com/office/powerpoint/2010/main" val="170388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A9152-653E-E3BA-4D18-5977A8EDDDFB}"/>
              </a:ext>
            </a:extLst>
          </p:cNvPr>
          <p:cNvSpPr>
            <a:spLocks noGrp="1"/>
          </p:cNvSpPr>
          <p:nvPr>
            <p:ph type="title"/>
          </p:nvPr>
        </p:nvSpPr>
        <p:spPr/>
        <p:txBody>
          <a:bodyPr/>
          <a:lstStyle/>
          <a:p>
            <a:r>
              <a:rPr lang="en-US" dirty="0"/>
              <a:t>Exercise: Simple Motor Controllers</a:t>
            </a:r>
          </a:p>
        </p:txBody>
      </p:sp>
      <p:sp>
        <p:nvSpPr>
          <p:cNvPr id="3" name="Content Placeholder 2">
            <a:extLst>
              <a:ext uri="{FF2B5EF4-FFF2-40B4-BE49-F238E27FC236}">
                <a16:creationId xmlns:a16="http://schemas.microsoft.com/office/drawing/2014/main" id="{06A58EDA-0195-7583-69F2-ECDB1CC19668}"/>
              </a:ext>
            </a:extLst>
          </p:cNvPr>
          <p:cNvSpPr>
            <a:spLocks noGrp="1"/>
          </p:cNvSpPr>
          <p:nvPr>
            <p:ph idx="1"/>
          </p:nvPr>
        </p:nvSpPr>
        <p:spPr/>
        <p:txBody>
          <a:bodyPr/>
          <a:lstStyle/>
          <a:p>
            <a:r>
              <a:rPr lang="en-US" dirty="0"/>
              <a:t>In Robot.java, create a PWM motor controller.</a:t>
            </a:r>
          </a:p>
          <a:p>
            <a:r>
              <a:rPr lang="en-US" dirty="0"/>
              <a:t>In FrcTeleOp.java, add code to control a motor connected to the motor controller by a game controller and print a message showing the motor power to line 4 of the dashboard (hint: use the periodic method). Use the following methods:</a:t>
            </a:r>
          </a:p>
          <a:p>
            <a:pPr lvl="1"/>
            <a:r>
              <a:rPr lang="en-US" dirty="0" err="1"/>
              <a:t>robot.dashboard.displayPrintf</a:t>
            </a:r>
            <a:endParaRPr lang="en-US" dirty="0"/>
          </a:p>
          <a:p>
            <a:pPr lvl="1"/>
            <a:r>
              <a:rPr lang="en-US" dirty="0" err="1"/>
              <a:t>robot.driveController.getYWithDeadband</a:t>
            </a:r>
            <a:endParaRPr lang="en-US" dirty="0"/>
          </a:p>
          <a:p>
            <a:pPr lvl="1"/>
            <a:r>
              <a:rPr lang="en-US" dirty="0" err="1"/>
              <a:t>robot.pwmMotor.set</a:t>
            </a:r>
            <a:endParaRPr lang="en-US" dirty="0"/>
          </a:p>
        </p:txBody>
      </p:sp>
    </p:spTree>
    <p:extLst>
      <p:ext uri="{BB962C8B-B14F-4D97-AF65-F5344CB8AC3E}">
        <p14:creationId xmlns:p14="http://schemas.microsoft.com/office/powerpoint/2010/main" val="4243230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D32AC-3C0C-4D88-8582-70DE72296078}"/>
              </a:ext>
            </a:extLst>
          </p:cNvPr>
          <p:cNvSpPr>
            <a:spLocks noGrp="1"/>
          </p:cNvSpPr>
          <p:nvPr>
            <p:ph type="title"/>
          </p:nvPr>
        </p:nvSpPr>
        <p:spPr/>
        <p:txBody>
          <a:bodyPr/>
          <a:lstStyle/>
          <a:p>
            <a:r>
              <a:rPr lang="en-US" dirty="0"/>
              <a:t>Smart Motor Controllers</a:t>
            </a:r>
          </a:p>
        </p:txBody>
      </p:sp>
      <p:sp>
        <p:nvSpPr>
          <p:cNvPr id="3" name="Content Placeholder 2">
            <a:extLst>
              <a:ext uri="{FF2B5EF4-FFF2-40B4-BE49-F238E27FC236}">
                <a16:creationId xmlns:a16="http://schemas.microsoft.com/office/drawing/2014/main" id="{7B22CA7E-711B-454A-982A-330E3534227D}"/>
              </a:ext>
            </a:extLst>
          </p:cNvPr>
          <p:cNvSpPr>
            <a:spLocks noGrp="1"/>
          </p:cNvSpPr>
          <p:nvPr>
            <p:ph idx="1"/>
          </p:nvPr>
        </p:nvSpPr>
        <p:spPr>
          <a:xfrm>
            <a:off x="654909" y="2290119"/>
            <a:ext cx="10869826" cy="4493740"/>
          </a:xfrm>
        </p:spPr>
        <p:txBody>
          <a:bodyPr>
            <a:normAutofit fontScale="92500" lnSpcReduction="20000"/>
          </a:bodyPr>
          <a:lstStyle/>
          <a:p>
            <a:r>
              <a:rPr lang="en-US" dirty="0"/>
              <a:t>Smart motor controllers have built-in processors.</a:t>
            </a:r>
          </a:p>
          <a:p>
            <a:r>
              <a:rPr lang="en-US" dirty="0"/>
              <a:t>Communicates with the </a:t>
            </a:r>
            <a:r>
              <a:rPr lang="en-US" dirty="0" err="1"/>
              <a:t>RoboRIO</a:t>
            </a:r>
            <a:r>
              <a:rPr lang="en-US" dirty="0"/>
              <a:t> via CAN bus.</a:t>
            </a:r>
          </a:p>
          <a:p>
            <a:r>
              <a:rPr lang="en-US" dirty="0" err="1"/>
              <a:t>RoboRIO</a:t>
            </a:r>
            <a:r>
              <a:rPr lang="en-US" dirty="0"/>
              <a:t> can issue CAN command to control the direction as well as the speed of the motor.</a:t>
            </a:r>
          </a:p>
          <a:p>
            <a:r>
              <a:rPr lang="en-US" dirty="0"/>
              <a:t>Supports position sensors (e.g. encoder or analog potentiometer) to perform close-loop control (e.g. position control or speed control).</a:t>
            </a:r>
          </a:p>
          <a:p>
            <a:r>
              <a:rPr lang="en-US" dirty="0"/>
              <a:t>Supports hardware limit switches to limit motor movement within a range of physical positions.</a:t>
            </a:r>
          </a:p>
          <a:p>
            <a:r>
              <a:rPr lang="en-US" dirty="0"/>
              <a:t>Our framework supports: </a:t>
            </a:r>
            <a:r>
              <a:rPr lang="en-US" dirty="0" err="1"/>
              <a:t>FrcCANFalcon</a:t>
            </a:r>
            <a:r>
              <a:rPr lang="en-US" dirty="0"/>
              <a:t>, </a:t>
            </a:r>
            <a:r>
              <a:rPr lang="en-US" dirty="0" err="1"/>
              <a:t>FrcCANTalon</a:t>
            </a:r>
            <a:r>
              <a:rPr lang="en-US" dirty="0"/>
              <a:t>, </a:t>
            </a:r>
            <a:r>
              <a:rPr lang="en-US" dirty="0" err="1"/>
              <a:t>FrcCANSparkMax</a:t>
            </a:r>
            <a:r>
              <a:rPr lang="en-US" dirty="0"/>
              <a:t>.</a:t>
            </a:r>
          </a:p>
          <a:p>
            <a:r>
              <a:rPr lang="en-US" dirty="0"/>
              <a:t>Constructors:</a:t>
            </a:r>
            <a:br>
              <a:rPr lang="en-US" dirty="0"/>
            </a:br>
            <a:r>
              <a:rPr lang="en-US" b="0" dirty="0" err="1">
                <a:solidFill>
                  <a:srgbClr val="DCDCAA"/>
                </a:solidFill>
                <a:effectLst/>
                <a:latin typeface="Consolas" panose="020B0609020204030204" pitchFamily="49" charset="0"/>
              </a:rPr>
              <a:t>FrcCANFalcon</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canID</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err="1">
                <a:solidFill>
                  <a:srgbClr val="DCDCAA"/>
                </a:solidFill>
                <a:effectLst/>
                <a:latin typeface="Consolas" panose="020B0609020204030204" pitchFamily="49" charset="0"/>
              </a:rPr>
              <a:t>FrcCANTalon</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dirty="0" err="1">
                <a:solidFill>
                  <a:srgbClr val="9CDCFE"/>
                </a:solidFill>
                <a:latin typeface="Consolas" panose="020B0609020204030204" pitchFamily="49" charset="0"/>
              </a:rPr>
              <a:t>canID</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err="1">
                <a:solidFill>
                  <a:srgbClr val="DCDCAA"/>
                </a:solidFill>
                <a:effectLst/>
                <a:latin typeface="Consolas" panose="020B0609020204030204" pitchFamily="49" charset="0"/>
              </a:rPr>
              <a:t>FrcCANSparkMax</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dirty="0" err="1">
                <a:solidFill>
                  <a:srgbClr val="9CDCFE"/>
                </a:solidFill>
                <a:latin typeface="Consolas" panose="020B0609020204030204" pitchFamily="49" charset="0"/>
              </a:rPr>
              <a:t>canID</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brushless</a:t>
            </a:r>
            <a:r>
              <a:rPr lang="en-US" b="0" dirty="0">
                <a:solidFill>
                  <a:srgbClr val="D4D4D4"/>
                </a:solidFill>
                <a:effectLst/>
                <a:latin typeface="Consolas" panose="020B0609020204030204" pitchFamily="49" charset="0"/>
              </a:rPr>
              <a:t>)</a:t>
            </a:r>
            <a:endParaRPr lang="en-US" dirty="0"/>
          </a:p>
          <a:p>
            <a:r>
              <a:rPr lang="en-US" dirty="0"/>
              <a:t>Popular 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setInverted</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inverted</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stopMotor</a:t>
            </a:r>
            <a:r>
              <a:rPr lang="en-US" b="0" dirty="0">
                <a:solidFill>
                  <a:srgbClr val="D4D4D4"/>
                </a:solidFill>
                <a:effectLst/>
                <a:latin typeface="Consolas" panose="020B0609020204030204" pitchFamily="49" charset="0"/>
              </a:rPr>
              <a:t>()</a:t>
            </a:r>
            <a:br>
              <a:rPr lang="en-US" dirty="0">
                <a:solidFill>
                  <a:srgbClr val="D4D4D4"/>
                </a:solidFill>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set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delay</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value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duration</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set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value</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101933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D25E-73CD-88C7-F1B2-5092D106275D}"/>
              </a:ext>
            </a:extLst>
          </p:cNvPr>
          <p:cNvSpPr>
            <a:spLocks noGrp="1"/>
          </p:cNvSpPr>
          <p:nvPr>
            <p:ph type="title"/>
          </p:nvPr>
        </p:nvSpPr>
        <p:spPr/>
        <p:txBody>
          <a:bodyPr/>
          <a:lstStyle/>
          <a:p>
            <a:r>
              <a:rPr lang="en-US" dirty="0" err="1"/>
              <a:t>TrcMotor</a:t>
            </a:r>
            <a:endParaRPr lang="en-US" dirty="0"/>
          </a:p>
        </p:txBody>
      </p:sp>
      <p:sp>
        <p:nvSpPr>
          <p:cNvPr id="3" name="Content Placeholder 2">
            <a:extLst>
              <a:ext uri="{FF2B5EF4-FFF2-40B4-BE49-F238E27FC236}">
                <a16:creationId xmlns:a16="http://schemas.microsoft.com/office/drawing/2014/main" id="{2A3F0402-B38E-8165-0B69-80AA4CA15D63}"/>
              </a:ext>
            </a:extLst>
          </p:cNvPr>
          <p:cNvSpPr>
            <a:spLocks noGrp="1"/>
          </p:cNvSpPr>
          <p:nvPr>
            <p:ph idx="1"/>
          </p:nvPr>
        </p:nvSpPr>
        <p:spPr>
          <a:xfrm>
            <a:off x="650790" y="2261285"/>
            <a:ext cx="10989276" cy="4477265"/>
          </a:xfrm>
        </p:spPr>
        <p:txBody>
          <a:bodyPr>
            <a:normAutofit fontScale="92500" lnSpcReduction="20000"/>
          </a:bodyPr>
          <a:lstStyle/>
          <a:p>
            <a:r>
              <a:rPr lang="en-US" dirty="0"/>
              <a:t>All motor controller classes extend </a:t>
            </a:r>
            <a:r>
              <a:rPr lang="en-US" dirty="0" err="1"/>
              <a:t>TrcMotor</a:t>
            </a:r>
            <a:r>
              <a:rPr lang="en-US" dirty="0"/>
              <a:t>. Different motor controllers have different capabilities. </a:t>
            </a:r>
            <a:r>
              <a:rPr lang="en-US" dirty="0" err="1"/>
              <a:t>TrcMotor</a:t>
            </a:r>
            <a:r>
              <a:rPr lang="en-US" dirty="0"/>
              <a:t> simulates features that the motor controller does not have native support, using software wherever possible. Examples:</a:t>
            </a:r>
          </a:p>
          <a:p>
            <a:pPr lvl="1"/>
            <a:r>
              <a:rPr lang="en-US" dirty="0"/>
              <a:t>Simulates close-loop control for simple motor controllers with software PID and external position sensor.</a:t>
            </a:r>
          </a:p>
          <a:p>
            <a:pPr lvl="1"/>
            <a:r>
              <a:rPr lang="en-US" dirty="0"/>
              <a:t>Simulates limit switch protection for simple motor controllers with external limit switches.</a:t>
            </a:r>
          </a:p>
          <a:p>
            <a:r>
              <a:rPr lang="en-US" dirty="0" err="1"/>
              <a:t>TrcMotor</a:t>
            </a:r>
            <a:r>
              <a:rPr lang="en-US" dirty="0"/>
              <a:t> features with software simulation:</a:t>
            </a:r>
          </a:p>
          <a:p>
            <a:pPr lvl="1"/>
            <a:r>
              <a:rPr lang="en-US" dirty="0"/>
              <a:t>Motor direction.</a:t>
            </a:r>
          </a:p>
          <a:p>
            <a:pPr lvl="1"/>
            <a:r>
              <a:rPr lang="en-US" dirty="0"/>
              <a:t>Motor followers.</a:t>
            </a:r>
          </a:p>
          <a:p>
            <a:pPr lvl="1"/>
            <a:r>
              <a:rPr lang="en-US" dirty="0"/>
              <a:t>Position sensor direction.</a:t>
            </a:r>
          </a:p>
          <a:p>
            <a:pPr lvl="1"/>
            <a:r>
              <a:rPr lang="en-US" dirty="0"/>
              <a:t>Motor odometry (position, velocity, current).</a:t>
            </a:r>
          </a:p>
          <a:p>
            <a:pPr lvl="1"/>
            <a:r>
              <a:rPr lang="en-US" dirty="0"/>
              <a:t>Limit switches.</a:t>
            </a:r>
          </a:p>
          <a:p>
            <a:pPr lvl="1"/>
            <a:r>
              <a:rPr lang="en-US" dirty="0"/>
              <a:t>Close-loop control (position control, velocity control).</a:t>
            </a:r>
          </a:p>
          <a:p>
            <a:pPr lvl="1"/>
            <a:r>
              <a:rPr lang="en-US" dirty="0"/>
              <a:t>Motor stall detection/protection.</a:t>
            </a:r>
          </a:p>
          <a:p>
            <a:pPr lvl="1"/>
            <a:r>
              <a:rPr lang="en-US" dirty="0"/>
              <a:t>Motor zero position calibration.</a:t>
            </a:r>
          </a:p>
          <a:p>
            <a:pPr lvl="1"/>
            <a:endParaRPr lang="en-US" dirty="0"/>
          </a:p>
        </p:txBody>
      </p:sp>
    </p:spTree>
    <p:extLst>
      <p:ext uri="{BB962C8B-B14F-4D97-AF65-F5344CB8AC3E}">
        <p14:creationId xmlns:p14="http://schemas.microsoft.com/office/powerpoint/2010/main" val="1041110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A9152-653E-E3BA-4D18-5977A8EDDDFB}"/>
              </a:ext>
            </a:extLst>
          </p:cNvPr>
          <p:cNvSpPr>
            <a:spLocks noGrp="1"/>
          </p:cNvSpPr>
          <p:nvPr>
            <p:ph type="title"/>
          </p:nvPr>
        </p:nvSpPr>
        <p:spPr/>
        <p:txBody>
          <a:bodyPr/>
          <a:lstStyle/>
          <a:p>
            <a:r>
              <a:rPr lang="en-US" dirty="0"/>
              <a:t>Exercise: Smart Motor Controllers</a:t>
            </a:r>
          </a:p>
        </p:txBody>
      </p:sp>
      <p:sp>
        <p:nvSpPr>
          <p:cNvPr id="3" name="Content Placeholder 2">
            <a:extLst>
              <a:ext uri="{FF2B5EF4-FFF2-40B4-BE49-F238E27FC236}">
                <a16:creationId xmlns:a16="http://schemas.microsoft.com/office/drawing/2014/main" id="{06A58EDA-0195-7583-69F2-ECDB1CC19668}"/>
              </a:ext>
            </a:extLst>
          </p:cNvPr>
          <p:cNvSpPr>
            <a:spLocks noGrp="1"/>
          </p:cNvSpPr>
          <p:nvPr>
            <p:ph idx="1"/>
          </p:nvPr>
        </p:nvSpPr>
        <p:spPr/>
        <p:txBody>
          <a:bodyPr/>
          <a:lstStyle/>
          <a:p>
            <a:r>
              <a:rPr lang="en-US" dirty="0"/>
              <a:t>In Robot.java, create a Talon SRX motor controller.</a:t>
            </a:r>
          </a:p>
          <a:p>
            <a:r>
              <a:rPr lang="en-US" dirty="0"/>
              <a:t>In FrcTeleOp.java, add code to control a motor connected to the motor controller by a game controller and print a message showing the motor power to line 4 of the dashboard (hint: use the periodic method). Use the following methods:</a:t>
            </a:r>
          </a:p>
          <a:p>
            <a:pPr lvl="1"/>
            <a:r>
              <a:rPr lang="en-US" dirty="0" err="1"/>
              <a:t>robot.dashboard.displayPrintf</a:t>
            </a:r>
            <a:endParaRPr lang="en-US" dirty="0"/>
          </a:p>
          <a:p>
            <a:pPr lvl="1"/>
            <a:r>
              <a:rPr lang="en-US" dirty="0" err="1"/>
              <a:t>robot.driveController.getYWithDeadband</a:t>
            </a:r>
            <a:endParaRPr lang="en-US" dirty="0"/>
          </a:p>
          <a:p>
            <a:pPr lvl="1"/>
            <a:r>
              <a:rPr lang="en-US" dirty="0" err="1"/>
              <a:t>robot.talonMotor.set</a:t>
            </a:r>
            <a:endParaRPr lang="en-US" dirty="0"/>
          </a:p>
        </p:txBody>
      </p:sp>
    </p:spTree>
    <p:extLst>
      <p:ext uri="{BB962C8B-B14F-4D97-AF65-F5344CB8AC3E}">
        <p14:creationId xmlns:p14="http://schemas.microsoft.com/office/powerpoint/2010/main" val="756278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1563-5DA2-4D1A-9B71-C2FACCB3866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CAF3D70-0A11-43A1-BECC-415FC19A8238}"/>
              </a:ext>
            </a:extLst>
          </p:cNvPr>
          <p:cNvSpPr>
            <a:spLocks noGrp="1"/>
          </p:cNvSpPr>
          <p:nvPr>
            <p:ph idx="1"/>
          </p:nvPr>
        </p:nvSpPr>
        <p:spPr>
          <a:xfrm>
            <a:off x="1154954" y="2603500"/>
            <a:ext cx="8825659" cy="3948302"/>
          </a:xfrm>
        </p:spPr>
        <p:txBody>
          <a:bodyPr>
            <a:normAutofit/>
          </a:bodyPr>
          <a:lstStyle/>
          <a:p>
            <a:r>
              <a:rPr lang="en-US" dirty="0"/>
              <a:t>In this lesson, you will learn:</a:t>
            </a:r>
          </a:p>
          <a:p>
            <a:pPr lvl="1"/>
            <a:r>
              <a:rPr lang="en-US" dirty="0"/>
              <a:t>Information Displays</a:t>
            </a:r>
          </a:p>
          <a:p>
            <a:pPr lvl="2"/>
            <a:r>
              <a:rPr lang="en-US" dirty="0"/>
              <a:t>Java Console</a:t>
            </a:r>
          </a:p>
          <a:p>
            <a:pPr lvl="2"/>
            <a:r>
              <a:rPr lang="en-US" dirty="0"/>
              <a:t>Dashboard: Shuffleboard</a:t>
            </a:r>
          </a:p>
          <a:p>
            <a:pPr lvl="1"/>
            <a:r>
              <a:rPr lang="en-US" dirty="0"/>
              <a:t>Input: Game Controller and Button Panel</a:t>
            </a:r>
          </a:p>
          <a:p>
            <a:pPr lvl="1"/>
            <a:r>
              <a:rPr lang="en-US" dirty="0"/>
              <a:t>Output: Motor Controllers</a:t>
            </a:r>
          </a:p>
          <a:p>
            <a:pPr lvl="1"/>
            <a:r>
              <a:rPr lang="en-US" dirty="0"/>
              <a:t>Output: Servo Motors</a:t>
            </a:r>
          </a:p>
          <a:p>
            <a:pPr lvl="1"/>
            <a:r>
              <a:rPr lang="en-US" dirty="0"/>
              <a:t>Output: Pneumatics</a:t>
            </a:r>
          </a:p>
        </p:txBody>
      </p:sp>
    </p:spTree>
    <p:extLst>
      <p:ext uri="{BB962C8B-B14F-4D97-AF65-F5344CB8AC3E}">
        <p14:creationId xmlns:p14="http://schemas.microsoft.com/office/powerpoint/2010/main" val="873984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5264D-CEC5-D1DA-A9F4-409BDB0A00A4}"/>
              </a:ext>
            </a:extLst>
          </p:cNvPr>
          <p:cNvSpPr>
            <a:spLocks noGrp="1"/>
          </p:cNvSpPr>
          <p:nvPr>
            <p:ph type="title"/>
          </p:nvPr>
        </p:nvSpPr>
        <p:spPr/>
        <p:txBody>
          <a:bodyPr/>
          <a:lstStyle/>
          <a:p>
            <a:r>
              <a:rPr lang="en-US" dirty="0"/>
              <a:t>Servo Motors</a:t>
            </a:r>
          </a:p>
        </p:txBody>
      </p:sp>
      <p:sp>
        <p:nvSpPr>
          <p:cNvPr id="3" name="Content Placeholder 2">
            <a:extLst>
              <a:ext uri="{FF2B5EF4-FFF2-40B4-BE49-F238E27FC236}">
                <a16:creationId xmlns:a16="http://schemas.microsoft.com/office/drawing/2014/main" id="{C9459D2B-C721-E26A-52F3-8A16CD262C02}"/>
              </a:ext>
            </a:extLst>
          </p:cNvPr>
          <p:cNvSpPr>
            <a:spLocks noGrp="1"/>
          </p:cNvSpPr>
          <p:nvPr>
            <p:ph idx="1"/>
          </p:nvPr>
        </p:nvSpPr>
        <p:spPr>
          <a:xfrm>
            <a:off x="1154954" y="2364259"/>
            <a:ext cx="6691587" cy="4324865"/>
          </a:xfrm>
        </p:spPr>
        <p:txBody>
          <a:bodyPr>
            <a:normAutofit fontScale="77500" lnSpcReduction="20000"/>
          </a:bodyPr>
          <a:lstStyle/>
          <a:p>
            <a:r>
              <a:rPr lang="en-US" dirty="0"/>
              <a:t>Position servos: communicates via PWM signal between 1 </a:t>
            </a:r>
            <a:r>
              <a:rPr lang="en-US" dirty="0" err="1"/>
              <a:t>ms</a:t>
            </a:r>
            <a:r>
              <a:rPr lang="en-US" dirty="0"/>
              <a:t> to 2 </a:t>
            </a:r>
            <a:r>
              <a:rPr lang="en-US" dirty="0" err="1"/>
              <a:t>ms.</a:t>
            </a:r>
            <a:r>
              <a:rPr lang="en-US" dirty="0"/>
              <a:t> Pulse width sets the position of the servo. For example, for 180-degree servo, 1 </a:t>
            </a:r>
            <a:r>
              <a:rPr lang="en-US" dirty="0" err="1"/>
              <a:t>ms</a:t>
            </a:r>
            <a:r>
              <a:rPr lang="en-US" dirty="0"/>
              <a:t> sets it to 0-degree, 1.5 </a:t>
            </a:r>
            <a:r>
              <a:rPr lang="en-US" dirty="0" err="1"/>
              <a:t>ms</a:t>
            </a:r>
            <a:r>
              <a:rPr lang="en-US" dirty="0"/>
              <a:t> sets it to 90-degree and 2 </a:t>
            </a:r>
            <a:r>
              <a:rPr lang="en-US" dirty="0" err="1"/>
              <a:t>ms</a:t>
            </a:r>
            <a:r>
              <a:rPr lang="en-US" dirty="0"/>
              <a:t> sets it to 180-degree.</a:t>
            </a:r>
          </a:p>
          <a:p>
            <a:r>
              <a:rPr lang="en-US" dirty="0"/>
              <a:t>Continuous servos: communicates via PWM signal between 1 </a:t>
            </a:r>
            <a:r>
              <a:rPr lang="en-US" dirty="0" err="1"/>
              <a:t>ms</a:t>
            </a:r>
            <a:r>
              <a:rPr lang="en-US" dirty="0"/>
              <a:t> to 2 </a:t>
            </a:r>
            <a:r>
              <a:rPr lang="en-US" dirty="0" err="1"/>
              <a:t>ms.</a:t>
            </a:r>
            <a:r>
              <a:rPr lang="en-US" dirty="0"/>
              <a:t> Pulse width sets the direction and speed the servo will spin. 1 </a:t>
            </a:r>
            <a:r>
              <a:rPr lang="en-US" dirty="0" err="1"/>
              <a:t>ms</a:t>
            </a:r>
            <a:r>
              <a:rPr lang="en-US" dirty="0"/>
              <a:t> sets it to spin full speed in reverse, 1.5 </a:t>
            </a:r>
            <a:r>
              <a:rPr lang="en-US" dirty="0" err="1"/>
              <a:t>ms</a:t>
            </a:r>
            <a:r>
              <a:rPr lang="en-US" dirty="0"/>
              <a:t> sets it to stop and 2 </a:t>
            </a:r>
            <a:r>
              <a:rPr lang="en-US" dirty="0" err="1"/>
              <a:t>ms</a:t>
            </a:r>
            <a:r>
              <a:rPr lang="en-US" dirty="0"/>
              <a:t> sets it to spin full speed forward.</a:t>
            </a:r>
          </a:p>
          <a:p>
            <a:r>
              <a:rPr lang="en-US" dirty="0"/>
              <a:t>Digital servos: smart servo with built-in processor. Can be programmed to be position servo or continuous servo. Can change servo parameters such as the position range, </a:t>
            </a:r>
            <a:r>
              <a:rPr lang="en-US" dirty="0" err="1"/>
              <a:t>deadband</a:t>
            </a:r>
            <a:r>
              <a:rPr lang="en-US" dirty="0"/>
              <a:t> in continuous mode etc.</a:t>
            </a:r>
          </a:p>
          <a:p>
            <a:r>
              <a:rPr lang="en-US" dirty="0"/>
              <a:t>Create a servo:</a:t>
            </a:r>
            <a:br>
              <a:rPr lang="en-US" dirty="0"/>
            </a:br>
            <a:r>
              <a:rPr lang="en-US" dirty="0"/>
              <a:t>new </a:t>
            </a:r>
            <a:r>
              <a:rPr lang="en-US" dirty="0" err="1"/>
              <a:t>FrcServo</a:t>
            </a:r>
            <a:r>
              <a:rPr lang="en-US" dirty="0"/>
              <a:t>(</a:t>
            </a:r>
            <a:r>
              <a:rPr lang="en-US" dirty="0" err="1"/>
              <a:t>instanceName</a:t>
            </a:r>
            <a:r>
              <a:rPr lang="en-US" dirty="0"/>
              <a:t>, </a:t>
            </a:r>
            <a:r>
              <a:rPr lang="en-US" dirty="0" err="1"/>
              <a:t>pwmChannel</a:t>
            </a:r>
            <a:r>
              <a:rPr lang="en-US" dirty="0"/>
              <a:t>)</a:t>
            </a:r>
          </a:p>
          <a:p>
            <a:r>
              <a:rPr lang="en-US" dirty="0"/>
              <a:t>Constructors:</a:t>
            </a:r>
            <a:br>
              <a:rPr lang="en-US" dirty="0"/>
            </a:br>
            <a:r>
              <a:rPr lang="en-US" b="0" dirty="0" err="1">
                <a:solidFill>
                  <a:srgbClr val="DCDCAA"/>
                </a:solidFill>
                <a:effectLst/>
                <a:latin typeface="Consolas" panose="020B0609020204030204" pitchFamily="49" charset="0"/>
              </a:rPr>
              <a:t>FrcServo</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pwmChannel</a:t>
            </a:r>
            <a:r>
              <a:rPr lang="en-US" b="0" dirty="0">
                <a:solidFill>
                  <a:srgbClr val="D4D4D4"/>
                </a:solidFill>
                <a:effectLst/>
                <a:latin typeface="Consolas" panose="020B0609020204030204" pitchFamily="49" charset="0"/>
              </a:rPr>
              <a:t>)</a:t>
            </a:r>
            <a:endParaRPr lang="en-US" dirty="0"/>
          </a:p>
          <a:p>
            <a:r>
              <a:rPr lang="en-US" dirty="0"/>
              <a:t>Popular Methods:</a:t>
            </a:r>
            <a:br>
              <a:rPr lang="en-US" dirty="0"/>
            </a:br>
            <a:r>
              <a:rPr lang="en-US" b="0" dirty="0">
                <a:solidFill>
                  <a:srgbClr val="4EC9B0"/>
                </a:solidFill>
                <a:effectLst/>
                <a:latin typeface="Consolas" panose="020B0609020204030204" pitchFamily="49" charset="0"/>
              </a:rPr>
              <a:t>void </a:t>
            </a:r>
            <a:r>
              <a:rPr lang="en-US" b="0" dirty="0" err="1">
                <a:solidFill>
                  <a:srgbClr val="DCDCAA"/>
                </a:solidFill>
                <a:effectLst/>
                <a:latin typeface="Consolas" panose="020B0609020204030204" pitchFamily="49" charset="0"/>
              </a:rPr>
              <a:t>setInverted</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inverted</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setPosition</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position</a:t>
            </a:r>
            <a:r>
              <a:rPr lang="en-US" b="0" dirty="0">
                <a:solidFill>
                  <a:srgbClr val="D4D4D4"/>
                </a:solidFill>
                <a:effectLst/>
                <a:latin typeface="Consolas" panose="020B0609020204030204" pitchFamily="49" charset="0"/>
              </a:rPr>
              <a:t>)	//for position servo</a:t>
            </a:r>
            <a:br>
              <a:rPr lang="en-US" dirty="0">
                <a:solidFill>
                  <a:srgbClr val="D4D4D4"/>
                </a:solidFill>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setPower</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power</a:t>
            </a:r>
            <a:r>
              <a:rPr lang="en-US" b="0" dirty="0">
                <a:solidFill>
                  <a:srgbClr val="D4D4D4"/>
                </a:solidFill>
                <a:effectLst/>
                <a:latin typeface="Consolas" panose="020B0609020204030204" pitchFamily="49" charset="0"/>
              </a:rPr>
              <a:t>)</a:t>
            </a:r>
            <a:r>
              <a:rPr lang="en-US" dirty="0">
                <a:solidFill>
                  <a:srgbClr val="D4D4D4"/>
                </a:solidFill>
                <a:latin typeface="Consolas" panose="020B0609020204030204" pitchFamily="49" charset="0"/>
              </a:rPr>
              <a:t>		//for continuous servo</a:t>
            </a:r>
            <a:endParaRPr lang="en-US" b="0" dirty="0">
              <a:solidFill>
                <a:srgbClr val="D4D4D4"/>
              </a:solidFill>
              <a:effectLst/>
              <a:latin typeface="Consolas" panose="020B0609020204030204" pitchFamily="49" charset="0"/>
            </a:endParaRPr>
          </a:p>
        </p:txBody>
      </p:sp>
      <p:pic>
        <p:nvPicPr>
          <p:cNvPr id="4" name="Picture 3">
            <a:extLst>
              <a:ext uri="{FF2B5EF4-FFF2-40B4-BE49-F238E27FC236}">
                <a16:creationId xmlns:a16="http://schemas.microsoft.com/office/drawing/2014/main" id="{79ED639D-AF4E-04C2-E120-6E62CA3C5E6D}"/>
              </a:ext>
            </a:extLst>
          </p:cNvPr>
          <p:cNvPicPr>
            <a:picLocks noChangeAspect="1"/>
          </p:cNvPicPr>
          <p:nvPr/>
        </p:nvPicPr>
        <p:blipFill>
          <a:blip r:embed="rId2"/>
          <a:stretch>
            <a:fillRect/>
          </a:stretch>
        </p:blipFill>
        <p:spPr>
          <a:xfrm>
            <a:off x="7748205" y="2511279"/>
            <a:ext cx="4237469" cy="2793888"/>
          </a:xfrm>
          <a:prstGeom prst="rect">
            <a:avLst/>
          </a:prstGeom>
        </p:spPr>
      </p:pic>
    </p:spTree>
    <p:extLst>
      <p:ext uri="{BB962C8B-B14F-4D97-AF65-F5344CB8AC3E}">
        <p14:creationId xmlns:p14="http://schemas.microsoft.com/office/powerpoint/2010/main" val="2910861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A9152-653E-E3BA-4D18-5977A8EDDDFB}"/>
              </a:ext>
            </a:extLst>
          </p:cNvPr>
          <p:cNvSpPr>
            <a:spLocks noGrp="1"/>
          </p:cNvSpPr>
          <p:nvPr>
            <p:ph type="title"/>
          </p:nvPr>
        </p:nvSpPr>
        <p:spPr/>
        <p:txBody>
          <a:bodyPr/>
          <a:lstStyle/>
          <a:p>
            <a:r>
              <a:rPr lang="en-US" dirty="0"/>
              <a:t>Exercise: Position Servo</a:t>
            </a:r>
          </a:p>
        </p:txBody>
      </p:sp>
      <p:sp>
        <p:nvSpPr>
          <p:cNvPr id="3" name="Content Placeholder 2">
            <a:extLst>
              <a:ext uri="{FF2B5EF4-FFF2-40B4-BE49-F238E27FC236}">
                <a16:creationId xmlns:a16="http://schemas.microsoft.com/office/drawing/2014/main" id="{06A58EDA-0195-7583-69F2-ECDB1CC19668}"/>
              </a:ext>
            </a:extLst>
          </p:cNvPr>
          <p:cNvSpPr>
            <a:spLocks noGrp="1"/>
          </p:cNvSpPr>
          <p:nvPr>
            <p:ph idx="1"/>
          </p:nvPr>
        </p:nvSpPr>
        <p:spPr/>
        <p:txBody>
          <a:bodyPr>
            <a:normAutofit/>
          </a:bodyPr>
          <a:lstStyle/>
          <a:p>
            <a:r>
              <a:rPr lang="en-US" dirty="0"/>
              <a:t>In Robot.java, create a servo motor.</a:t>
            </a:r>
          </a:p>
          <a:p>
            <a:r>
              <a:rPr lang="en-US" dirty="0"/>
              <a:t>In FrcTeleOp.java, add code to control a servo by buttons on a game controller. For example:</a:t>
            </a:r>
          </a:p>
          <a:p>
            <a:pPr lvl="1"/>
            <a:r>
              <a:rPr lang="en-US" dirty="0"/>
              <a:t>Button X: 0-degree</a:t>
            </a:r>
          </a:p>
          <a:p>
            <a:pPr lvl="1"/>
            <a:r>
              <a:rPr lang="en-US" dirty="0"/>
              <a:t>Button Y: 90-degree</a:t>
            </a:r>
          </a:p>
          <a:p>
            <a:pPr lvl="1"/>
            <a:r>
              <a:rPr lang="en-US" dirty="0"/>
              <a:t>Button B: 180-degree</a:t>
            </a:r>
          </a:p>
          <a:p>
            <a:r>
              <a:rPr lang="en-US" dirty="0"/>
              <a:t>Print a message to the dashboard when the servo changes its position.</a:t>
            </a:r>
          </a:p>
        </p:txBody>
      </p:sp>
    </p:spTree>
    <p:extLst>
      <p:ext uri="{BB962C8B-B14F-4D97-AF65-F5344CB8AC3E}">
        <p14:creationId xmlns:p14="http://schemas.microsoft.com/office/powerpoint/2010/main" val="4232878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12F6D-D763-60D2-0685-E4FF5F6EEFAA}"/>
              </a:ext>
            </a:extLst>
          </p:cNvPr>
          <p:cNvSpPr>
            <a:spLocks noGrp="1"/>
          </p:cNvSpPr>
          <p:nvPr>
            <p:ph type="title"/>
          </p:nvPr>
        </p:nvSpPr>
        <p:spPr/>
        <p:txBody>
          <a:bodyPr/>
          <a:lstStyle/>
          <a:p>
            <a:r>
              <a:rPr lang="en-US" dirty="0"/>
              <a:t>Output: Pneumatics</a:t>
            </a:r>
          </a:p>
        </p:txBody>
      </p:sp>
      <p:sp>
        <p:nvSpPr>
          <p:cNvPr id="3" name="Content Placeholder 2">
            <a:extLst>
              <a:ext uri="{FF2B5EF4-FFF2-40B4-BE49-F238E27FC236}">
                <a16:creationId xmlns:a16="http://schemas.microsoft.com/office/drawing/2014/main" id="{642E52A7-DC9C-B07C-79F7-EE861B66992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80057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1F6F6-EB8D-4718-9D8C-C82ED13E79EF}"/>
              </a:ext>
            </a:extLst>
          </p:cNvPr>
          <p:cNvSpPr>
            <a:spLocks noGrp="1"/>
          </p:cNvSpPr>
          <p:nvPr>
            <p:ph type="title"/>
          </p:nvPr>
        </p:nvSpPr>
        <p:spPr>
          <a:xfrm>
            <a:off x="1154954" y="973668"/>
            <a:ext cx="9205450" cy="706964"/>
          </a:xfrm>
        </p:spPr>
        <p:txBody>
          <a:bodyPr/>
          <a:lstStyle/>
          <a:p>
            <a:r>
              <a:rPr lang="en-US" dirty="0"/>
              <a:t>Control a Motor with Analog Joystick</a:t>
            </a:r>
          </a:p>
        </p:txBody>
      </p:sp>
      <p:sp>
        <p:nvSpPr>
          <p:cNvPr id="3" name="Content Placeholder 2">
            <a:extLst>
              <a:ext uri="{FF2B5EF4-FFF2-40B4-BE49-F238E27FC236}">
                <a16:creationId xmlns:a16="http://schemas.microsoft.com/office/drawing/2014/main" id="{DD531655-60D2-408C-B630-ACF259CB14AF}"/>
              </a:ext>
            </a:extLst>
          </p:cNvPr>
          <p:cNvSpPr>
            <a:spLocks noGrp="1"/>
          </p:cNvSpPr>
          <p:nvPr>
            <p:ph idx="1"/>
          </p:nvPr>
        </p:nvSpPr>
        <p:spPr>
          <a:xfrm>
            <a:off x="621957" y="2594919"/>
            <a:ext cx="10968681" cy="3424881"/>
          </a:xfrm>
        </p:spPr>
        <p:txBody>
          <a:bodyPr/>
          <a:lstStyle/>
          <a:p>
            <a:r>
              <a:rPr lang="en-US" dirty="0"/>
              <a:t>In Robot.java (</a:t>
            </a:r>
            <a:r>
              <a:rPr lang="en-US" dirty="0" err="1"/>
              <a:t>robotInit</a:t>
            </a:r>
            <a:r>
              <a:rPr lang="en-US" dirty="0"/>
              <a:t> method), create and configure a game controller.</a:t>
            </a:r>
          </a:p>
          <a:p>
            <a:r>
              <a:rPr lang="en-US" dirty="0"/>
              <a:t>In Robot.java (</a:t>
            </a:r>
            <a:r>
              <a:rPr lang="en-US" dirty="0" err="1"/>
              <a:t>robotInit</a:t>
            </a:r>
            <a:r>
              <a:rPr lang="en-US" dirty="0"/>
              <a:t> method), create and configure a motor.</a:t>
            </a:r>
          </a:p>
          <a:p>
            <a:r>
              <a:rPr lang="en-US" dirty="0"/>
              <a:t>In Robot.java (</a:t>
            </a:r>
            <a:r>
              <a:rPr lang="en-US" dirty="0" err="1"/>
              <a:t>updateStatus</a:t>
            </a:r>
            <a:r>
              <a:rPr lang="en-US" dirty="0"/>
              <a:t> method), add code to display motor info (motor power, motor velocity).</a:t>
            </a:r>
          </a:p>
          <a:p>
            <a:r>
              <a:rPr lang="en-US" dirty="0"/>
              <a:t>In FrcTeleOp.java (periodic method), add code to read joystick value and set motor power with it.</a:t>
            </a:r>
          </a:p>
        </p:txBody>
      </p:sp>
    </p:spTree>
    <p:extLst>
      <p:ext uri="{BB962C8B-B14F-4D97-AF65-F5344CB8AC3E}">
        <p14:creationId xmlns:p14="http://schemas.microsoft.com/office/powerpoint/2010/main" val="3231460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F1DEC-75DD-4570-A96B-9CEACDB7C381}"/>
              </a:ext>
            </a:extLst>
          </p:cNvPr>
          <p:cNvSpPr>
            <a:spLocks noGrp="1"/>
          </p:cNvSpPr>
          <p:nvPr>
            <p:ph type="title"/>
          </p:nvPr>
        </p:nvSpPr>
        <p:spPr>
          <a:xfrm>
            <a:off x="1040234" y="838200"/>
            <a:ext cx="9370503" cy="706964"/>
          </a:xfrm>
        </p:spPr>
        <p:txBody>
          <a:bodyPr/>
          <a:lstStyle/>
          <a:p>
            <a:r>
              <a:rPr lang="en-US" dirty="0"/>
              <a:t>Exercise: Simple Drive Base</a:t>
            </a:r>
          </a:p>
        </p:txBody>
      </p:sp>
      <p:sp>
        <p:nvSpPr>
          <p:cNvPr id="3" name="Content Placeholder 2">
            <a:extLst>
              <a:ext uri="{FF2B5EF4-FFF2-40B4-BE49-F238E27FC236}">
                <a16:creationId xmlns:a16="http://schemas.microsoft.com/office/drawing/2014/main" id="{77C95BE5-2644-405A-8D5F-D724F23672C6}"/>
              </a:ext>
            </a:extLst>
          </p:cNvPr>
          <p:cNvSpPr>
            <a:spLocks noGrp="1"/>
          </p:cNvSpPr>
          <p:nvPr>
            <p:ph idx="1"/>
          </p:nvPr>
        </p:nvSpPr>
        <p:spPr/>
        <p:txBody>
          <a:bodyPr>
            <a:normAutofit/>
          </a:bodyPr>
          <a:lstStyle/>
          <a:p>
            <a:r>
              <a:rPr lang="en-US" dirty="0"/>
              <a:t>Control a simple drive base with analog joysticks.</a:t>
            </a:r>
          </a:p>
          <a:p>
            <a:pPr lvl="1"/>
            <a:r>
              <a:rPr lang="en-US" dirty="0"/>
              <a:t>Create and configure game controller(s).</a:t>
            </a:r>
          </a:p>
          <a:p>
            <a:pPr lvl="1"/>
            <a:r>
              <a:rPr lang="en-US" dirty="0"/>
              <a:t>Create and configure 2 motors (left and right).</a:t>
            </a:r>
          </a:p>
          <a:p>
            <a:pPr lvl="1"/>
            <a:r>
              <a:rPr lang="en-US" dirty="0"/>
              <a:t>Create and configure a simple drive base with the 2 motors.</a:t>
            </a:r>
          </a:p>
          <a:p>
            <a:pPr lvl="1"/>
            <a:r>
              <a:rPr lang="en-US" dirty="0"/>
              <a:t>Add </a:t>
            </a:r>
            <a:r>
              <a:rPr lang="en-US" dirty="0" err="1"/>
              <a:t>TeleOp</a:t>
            </a:r>
            <a:r>
              <a:rPr lang="en-US" dirty="0"/>
              <a:t> code to run the simple drive base with the joysticks using tank drive.</a:t>
            </a:r>
          </a:p>
          <a:p>
            <a:pPr lvl="1"/>
            <a:r>
              <a:rPr lang="en-US" dirty="0"/>
              <a:t>Enable motor and drive base </a:t>
            </a:r>
            <a:r>
              <a:rPr lang="en-US" dirty="0" err="1"/>
              <a:t>odometries</a:t>
            </a:r>
            <a:r>
              <a:rPr lang="en-US" dirty="0"/>
              <a:t>.</a:t>
            </a:r>
          </a:p>
          <a:p>
            <a:pPr lvl="1"/>
            <a:r>
              <a:rPr lang="en-US" dirty="0"/>
              <a:t>Add code to display drive base odometry.</a:t>
            </a:r>
          </a:p>
        </p:txBody>
      </p:sp>
    </p:spTree>
    <p:extLst>
      <p:ext uri="{BB962C8B-B14F-4D97-AF65-F5344CB8AC3E}">
        <p14:creationId xmlns:p14="http://schemas.microsoft.com/office/powerpoint/2010/main" val="621596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F7B1B-5F4F-4154-A164-4A58B7B544DD}"/>
              </a:ext>
            </a:extLst>
          </p:cNvPr>
          <p:cNvSpPr>
            <a:spLocks noGrp="1"/>
          </p:cNvSpPr>
          <p:nvPr>
            <p:ph type="title"/>
          </p:nvPr>
        </p:nvSpPr>
        <p:spPr>
          <a:xfrm>
            <a:off x="1154953" y="973668"/>
            <a:ext cx="9851403" cy="706964"/>
          </a:xfrm>
        </p:spPr>
        <p:txBody>
          <a:bodyPr/>
          <a:lstStyle/>
          <a:p>
            <a:r>
              <a:rPr lang="en-US" dirty="0"/>
              <a:t>Exercise: </a:t>
            </a:r>
            <a:r>
              <a:rPr lang="en-US" dirty="0" err="1"/>
              <a:t>Mecanum</a:t>
            </a:r>
            <a:r>
              <a:rPr lang="en-US" dirty="0"/>
              <a:t> Drive Base</a:t>
            </a:r>
          </a:p>
        </p:txBody>
      </p:sp>
      <p:sp>
        <p:nvSpPr>
          <p:cNvPr id="3" name="Content Placeholder 2">
            <a:extLst>
              <a:ext uri="{FF2B5EF4-FFF2-40B4-BE49-F238E27FC236}">
                <a16:creationId xmlns:a16="http://schemas.microsoft.com/office/drawing/2014/main" id="{3DD27597-39DB-46F0-8A71-C231A3C41D88}"/>
              </a:ext>
            </a:extLst>
          </p:cNvPr>
          <p:cNvSpPr>
            <a:spLocks noGrp="1"/>
          </p:cNvSpPr>
          <p:nvPr>
            <p:ph idx="1"/>
          </p:nvPr>
        </p:nvSpPr>
        <p:spPr/>
        <p:txBody>
          <a:bodyPr/>
          <a:lstStyle/>
          <a:p>
            <a:r>
              <a:rPr lang="en-US" dirty="0"/>
              <a:t>Control a </a:t>
            </a:r>
            <a:r>
              <a:rPr lang="en-US" dirty="0" err="1"/>
              <a:t>mecanum</a:t>
            </a:r>
            <a:r>
              <a:rPr lang="en-US" dirty="0"/>
              <a:t> drive base with analog joysticks.</a:t>
            </a:r>
          </a:p>
          <a:p>
            <a:pPr lvl="1"/>
            <a:r>
              <a:rPr lang="en-US" dirty="0"/>
              <a:t>Create and configure game controller(s).</a:t>
            </a:r>
          </a:p>
          <a:p>
            <a:pPr lvl="1"/>
            <a:r>
              <a:rPr lang="en-US" dirty="0"/>
              <a:t>Create and configure 4 motors (</a:t>
            </a:r>
            <a:r>
              <a:rPr lang="en-US" dirty="0" err="1"/>
              <a:t>LeftFront</a:t>
            </a:r>
            <a:r>
              <a:rPr lang="en-US" dirty="0"/>
              <a:t>, </a:t>
            </a:r>
            <a:r>
              <a:rPr lang="en-US" dirty="0" err="1"/>
              <a:t>RightFront</a:t>
            </a:r>
            <a:r>
              <a:rPr lang="en-US" dirty="0"/>
              <a:t>, </a:t>
            </a:r>
            <a:r>
              <a:rPr lang="en-US" dirty="0" err="1"/>
              <a:t>LeftBack</a:t>
            </a:r>
            <a:r>
              <a:rPr lang="en-US" dirty="0"/>
              <a:t>, </a:t>
            </a:r>
            <a:r>
              <a:rPr lang="en-US" dirty="0" err="1"/>
              <a:t>RightBack</a:t>
            </a:r>
            <a:r>
              <a:rPr lang="en-US" dirty="0"/>
              <a:t>).</a:t>
            </a:r>
          </a:p>
          <a:p>
            <a:pPr lvl="1"/>
            <a:r>
              <a:rPr lang="en-US" dirty="0"/>
              <a:t>Create and configure a </a:t>
            </a:r>
            <a:r>
              <a:rPr lang="en-US" dirty="0" err="1"/>
              <a:t>mecanum</a:t>
            </a:r>
            <a:r>
              <a:rPr lang="en-US" dirty="0"/>
              <a:t> drive base with the 4 motors.</a:t>
            </a:r>
          </a:p>
          <a:p>
            <a:pPr lvl="1"/>
            <a:r>
              <a:rPr lang="en-US" dirty="0"/>
              <a:t>Add </a:t>
            </a:r>
            <a:r>
              <a:rPr lang="en-US" dirty="0" err="1"/>
              <a:t>TeleOp</a:t>
            </a:r>
            <a:r>
              <a:rPr lang="en-US" dirty="0"/>
              <a:t> code to run the </a:t>
            </a:r>
            <a:r>
              <a:rPr lang="en-US" dirty="0" err="1"/>
              <a:t>mecanum</a:t>
            </a:r>
            <a:r>
              <a:rPr lang="en-US" dirty="0"/>
              <a:t> drive base with the joysticks.</a:t>
            </a:r>
          </a:p>
          <a:p>
            <a:pPr lvl="1"/>
            <a:r>
              <a:rPr lang="en-US" dirty="0"/>
              <a:t>Enable motor and drive base </a:t>
            </a:r>
            <a:r>
              <a:rPr lang="en-US" dirty="0" err="1"/>
              <a:t>odometries</a:t>
            </a:r>
            <a:r>
              <a:rPr lang="en-US" dirty="0"/>
              <a:t>.</a:t>
            </a:r>
          </a:p>
          <a:p>
            <a:pPr lvl="1"/>
            <a:r>
              <a:rPr lang="en-US" dirty="0"/>
              <a:t>Add code to display drive base odometry.</a:t>
            </a:r>
          </a:p>
        </p:txBody>
      </p:sp>
    </p:spTree>
    <p:extLst>
      <p:ext uri="{BB962C8B-B14F-4D97-AF65-F5344CB8AC3E}">
        <p14:creationId xmlns:p14="http://schemas.microsoft.com/office/powerpoint/2010/main" val="2182139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19155-CF3E-BA19-48AE-E2FFFEF5EA98}"/>
              </a:ext>
            </a:extLst>
          </p:cNvPr>
          <p:cNvSpPr>
            <a:spLocks noGrp="1"/>
          </p:cNvSpPr>
          <p:nvPr>
            <p:ph type="title"/>
          </p:nvPr>
        </p:nvSpPr>
        <p:spPr/>
        <p:txBody>
          <a:bodyPr/>
          <a:lstStyle/>
          <a:p>
            <a:r>
              <a:rPr lang="en-US" dirty="0"/>
              <a:t>Information Display</a:t>
            </a:r>
          </a:p>
        </p:txBody>
      </p:sp>
      <p:sp>
        <p:nvSpPr>
          <p:cNvPr id="3" name="Content Placeholder 2">
            <a:extLst>
              <a:ext uri="{FF2B5EF4-FFF2-40B4-BE49-F238E27FC236}">
                <a16:creationId xmlns:a16="http://schemas.microsoft.com/office/drawing/2014/main" id="{B5C41B3B-49F8-54EA-6EE5-A958C7887CF9}"/>
              </a:ext>
            </a:extLst>
          </p:cNvPr>
          <p:cNvSpPr>
            <a:spLocks noGrp="1"/>
          </p:cNvSpPr>
          <p:nvPr>
            <p:ph idx="1"/>
          </p:nvPr>
        </p:nvSpPr>
        <p:spPr>
          <a:xfrm>
            <a:off x="881449" y="2442520"/>
            <a:ext cx="10853351" cy="4055076"/>
          </a:xfrm>
        </p:spPr>
        <p:txBody>
          <a:bodyPr/>
          <a:lstStyle/>
          <a:p>
            <a:r>
              <a:rPr lang="en-US" dirty="0"/>
              <a:t>For operating the robot and for debugging, we need mechanisms to display information from your code to the Driver Station Laptop. There are two main display mechanisms:</a:t>
            </a:r>
          </a:p>
          <a:p>
            <a:pPr lvl="1"/>
            <a:r>
              <a:rPr lang="en-US" dirty="0"/>
              <a:t>Java Console: mainly for outputting information as strings and will scroll away as more information is printed to the console.</a:t>
            </a:r>
          </a:p>
          <a:p>
            <a:pPr lvl="1"/>
            <a:r>
              <a:rPr lang="en-US" dirty="0"/>
              <a:t>Dashboard: can be bidirectional, outputting as well as inputting information. Information can be of different data types (Boolean, Number, String, Raw date bytes).</a:t>
            </a:r>
          </a:p>
          <a:p>
            <a:pPr lvl="2"/>
            <a:r>
              <a:rPr lang="en-US" dirty="0"/>
              <a:t>Output: Can select how the info is displayed. If displayed as text/number fields, they are displayed at fixed locations on the screen, will not scroll away but will keep changing as the information is updated. If desire to see history of the changing values, one can display the info as a time graph.</a:t>
            </a:r>
          </a:p>
          <a:p>
            <a:pPr lvl="2"/>
            <a:r>
              <a:rPr lang="en-US" dirty="0"/>
              <a:t>Input: Allows user to input information (Boolean, Number, String, </a:t>
            </a:r>
            <a:r>
              <a:rPr lang="en-US" dirty="0" err="1"/>
              <a:t>SendableChooser</a:t>
            </a:r>
            <a:r>
              <a:rPr lang="en-US" dirty="0"/>
              <a:t>) so that robot code can read them. Example uses include picking autonomous strategies and competition parameters.</a:t>
            </a:r>
          </a:p>
        </p:txBody>
      </p:sp>
    </p:spTree>
    <p:extLst>
      <p:ext uri="{BB962C8B-B14F-4D97-AF65-F5344CB8AC3E}">
        <p14:creationId xmlns:p14="http://schemas.microsoft.com/office/powerpoint/2010/main" val="3762712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04E44-4429-C41A-DFA3-519BCEA6E665}"/>
              </a:ext>
            </a:extLst>
          </p:cNvPr>
          <p:cNvSpPr>
            <a:spLocks noGrp="1"/>
          </p:cNvSpPr>
          <p:nvPr>
            <p:ph type="title"/>
          </p:nvPr>
        </p:nvSpPr>
        <p:spPr/>
        <p:txBody>
          <a:bodyPr/>
          <a:lstStyle/>
          <a:p>
            <a:r>
              <a:rPr lang="en-US" dirty="0"/>
              <a:t>Java Console</a:t>
            </a:r>
          </a:p>
        </p:txBody>
      </p:sp>
      <p:sp>
        <p:nvSpPr>
          <p:cNvPr id="3" name="Content Placeholder 2">
            <a:extLst>
              <a:ext uri="{FF2B5EF4-FFF2-40B4-BE49-F238E27FC236}">
                <a16:creationId xmlns:a16="http://schemas.microsoft.com/office/drawing/2014/main" id="{34132951-E46E-5429-14A8-4A20C8DDFEF4}"/>
              </a:ext>
            </a:extLst>
          </p:cNvPr>
          <p:cNvSpPr>
            <a:spLocks noGrp="1"/>
          </p:cNvSpPr>
          <p:nvPr>
            <p:ph idx="1"/>
          </p:nvPr>
        </p:nvSpPr>
        <p:spPr>
          <a:xfrm>
            <a:off x="564292" y="2257168"/>
            <a:ext cx="10853351" cy="4464908"/>
          </a:xfrm>
        </p:spPr>
        <p:txBody>
          <a:bodyPr>
            <a:normAutofit lnSpcReduction="10000"/>
          </a:bodyPr>
          <a:lstStyle/>
          <a:p>
            <a:r>
              <a:rPr lang="en-US" dirty="0"/>
              <a:t>Standard console associated with the Java VM. Can be written to by calling </a:t>
            </a:r>
            <a:r>
              <a:rPr lang="en-US" dirty="0" err="1"/>
              <a:t>System.out</a:t>
            </a:r>
            <a:r>
              <a:rPr lang="en-US" dirty="0"/>
              <a:t> methods such as </a:t>
            </a:r>
            <a:r>
              <a:rPr lang="en-US" dirty="0" err="1"/>
              <a:t>println</a:t>
            </a:r>
            <a:r>
              <a:rPr lang="en-US" dirty="0"/>
              <a:t>(), print() and </a:t>
            </a:r>
            <a:r>
              <a:rPr lang="en-US" dirty="0" err="1"/>
              <a:t>printf</a:t>
            </a:r>
            <a:r>
              <a:rPr lang="en-US" dirty="0"/>
              <a:t>() to output strings. Java Console can be hosted by Visual Studio Code or Driver Station app. This tends to be quite chatty because all code components write to it, including our code, </a:t>
            </a:r>
            <a:r>
              <a:rPr lang="en-US" dirty="0" err="1"/>
              <a:t>WPILib</a:t>
            </a:r>
            <a:r>
              <a:rPr lang="en-US" dirty="0"/>
              <a:t>, 3</a:t>
            </a:r>
            <a:r>
              <a:rPr lang="en-US" baseline="30000" dirty="0"/>
              <a:t>rd</a:t>
            </a:r>
            <a:r>
              <a:rPr lang="en-US" dirty="0"/>
              <a:t>-party Vendor Libraries and other systems. Outputs are also captured into the </a:t>
            </a:r>
            <a:r>
              <a:rPr lang="en-US" dirty="0" err="1"/>
              <a:t>RoboRIO</a:t>
            </a:r>
            <a:r>
              <a:rPr lang="en-US" dirty="0"/>
              <a:t> log file for post examination.</a:t>
            </a:r>
          </a:p>
          <a:p>
            <a:r>
              <a:rPr lang="en-US" dirty="0"/>
              <a:t>Pros:</a:t>
            </a:r>
          </a:p>
          <a:p>
            <a:pPr lvl="1"/>
            <a:r>
              <a:rPr lang="en-US" dirty="0"/>
              <a:t>Captures everything in chronological order (i.e. what happens before what).</a:t>
            </a:r>
          </a:p>
          <a:p>
            <a:pPr lvl="1"/>
            <a:r>
              <a:rPr lang="en-US" dirty="0"/>
              <a:t>Keeps history of the values if data is printed periodically so you can examine the data trend.</a:t>
            </a:r>
          </a:p>
          <a:p>
            <a:r>
              <a:rPr lang="en-US" dirty="0"/>
              <a:t>Cons:</a:t>
            </a:r>
          </a:p>
          <a:p>
            <a:pPr lvl="1"/>
            <a:r>
              <a:rPr lang="en-US" dirty="0"/>
              <a:t>Captures everything and thus quite chatty. Information could be hard to spot especially if information are printed periodically at a fast rate.</a:t>
            </a:r>
          </a:p>
          <a:p>
            <a:pPr lvl="1"/>
            <a:r>
              <a:rPr lang="en-US" dirty="0"/>
              <a:t>If information is printed periodically, it could overwhelm the console (hundreds of lines per second). Console usually has a limited buffer capacity which means you will start losing info at the beginning when the buffer gets full.</a:t>
            </a:r>
          </a:p>
        </p:txBody>
      </p:sp>
    </p:spTree>
    <p:extLst>
      <p:ext uri="{BB962C8B-B14F-4D97-AF65-F5344CB8AC3E}">
        <p14:creationId xmlns:p14="http://schemas.microsoft.com/office/powerpoint/2010/main" val="3694064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7CF1-B2E1-2ADF-8019-9103445060C5}"/>
              </a:ext>
            </a:extLst>
          </p:cNvPr>
          <p:cNvSpPr>
            <a:spLocks noGrp="1"/>
          </p:cNvSpPr>
          <p:nvPr>
            <p:ph type="title"/>
          </p:nvPr>
        </p:nvSpPr>
        <p:spPr/>
        <p:txBody>
          <a:bodyPr/>
          <a:lstStyle/>
          <a:p>
            <a:r>
              <a:rPr lang="en-US" dirty="0"/>
              <a:t>Console Output: </a:t>
            </a:r>
            <a:r>
              <a:rPr lang="en-US" dirty="0" err="1"/>
              <a:t>TrcDbgTrace</a:t>
            </a:r>
            <a:endParaRPr lang="en-US" dirty="0"/>
          </a:p>
        </p:txBody>
      </p:sp>
      <p:sp>
        <p:nvSpPr>
          <p:cNvPr id="3" name="Content Placeholder 2">
            <a:extLst>
              <a:ext uri="{FF2B5EF4-FFF2-40B4-BE49-F238E27FC236}">
                <a16:creationId xmlns:a16="http://schemas.microsoft.com/office/drawing/2014/main" id="{2E2F8541-6D89-A666-B743-58D4F20590CF}"/>
              </a:ext>
            </a:extLst>
          </p:cNvPr>
          <p:cNvSpPr>
            <a:spLocks noGrp="1"/>
          </p:cNvSpPr>
          <p:nvPr>
            <p:ph idx="1"/>
          </p:nvPr>
        </p:nvSpPr>
        <p:spPr>
          <a:xfrm>
            <a:off x="630196" y="2265405"/>
            <a:ext cx="10931610" cy="4522573"/>
          </a:xfrm>
        </p:spPr>
        <p:txBody>
          <a:bodyPr>
            <a:normAutofit fontScale="92500" lnSpcReduction="20000"/>
          </a:bodyPr>
          <a:lstStyle/>
          <a:p>
            <a:r>
              <a:rPr lang="en-US" dirty="0"/>
              <a:t>Provided by our framework and is built on top of console output.</a:t>
            </a:r>
          </a:p>
          <a:p>
            <a:r>
              <a:rPr lang="en-US" dirty="0"/>
              <a:t>Features additional to conventional console output:</a:t>
            </a:r>
          </a:p>
          <a:p>
            <a:pPr lvl="1"/>
            <a:r>
              <a:rPr lang="en-US" dirty="0"/>
              <a:t>Allows specifying different message level of the output information thus allowing verbosity filtering (</a:t>
            </a:r>
            <a:r>
              <a:rPr lang="en-US" dirty="0" err="1"/>
              <a:t>traceFatal</a:t>
            </a:r>
            <a:r>
              <a:rPr lang="en-US" dirty="0"/>
              <a:t>, </a:t>
            </a:r>
            <a:r>
              <a:rPr lang="en-US" dirty="0" err="1"/>
              <a:t>traceErr</a:t>
            </a:r>
            <a:r>
              <a:rPr lang="en-US" dirty="0"/>
              <a:t>, </a:t>
            </a:r>
            <a:r>
              <a:rPr lang="en-US" dirty="0" err="1"/>
              <a:t>traceWarn</a:t>
            </a:r>
            <a:r>
              <a:rPr lang="en-US" dirty="0"/>
              <a:t>, </a:t>
            </a:r>
            <a:r>
              <a:rPr lang="en-US" dirty="0" err="1"/>
              <a:t>traceInfo</a:t>
            </a:r>
            <a:r>
              <a:rPr lang="en-US" dirty="0"/>
              <a:t>, </a:t>
            </a:r>
            <a:r>
              <a:rPr lang="en-US" dirty="0" err="1"/>
              <a:t>traceVerbose</a:t>
            </a:r>
            <a:r>
              <a:rPr lang="en-US" dirty="0"/>
              <a:t>).</a:t>
            </a:r>
          </a:p>
          <a:p>
            <a:pPr lvl="1"/>
            <a:r>
              <a:rPr lang="en-US" dirty="0"/>
              <a:t>Allows logging to our own log file asynchronously thus filtering out information from other parties (reducing chatters).</a:t>
            </a:r>
          </a:p>
          <a:p>
            <a:pPr lvl="1"/>
            <a:r>
              <a:rPr lang="en-US" dirty="0"/>
              <a:t>Provides methods to print the thread stack (</a:t>
            </a:r>
            <a:r>
              <a:rPr lang="en-US" dirty="0" err="1"/>
              <a:t>printThreadStack</a:t>
            </a:r>
            <a:r>
              <a:rPr lang="en-US" dirty="0"/>
              <a:t>) giving you the ability to “catch the culprit” during debugging (i.e. who did this?).</a:t>
            </a:r>
          </a:p>
          <a:p>
            <a:pPr lvl="1"/>
            <a:r>
              <a:rPr lang="en-US" dirty="0"/>
              <a:t>Provides methods to log events. Unlike messages that are unstructured, events are structured output that can be parsed by analytic tools such as </a:t>
            </a:r>
            <a:r>
              <a:rPr lang="en-US" dirty="0" err="1"/>
              <a:t>TrcTraceLogAnalyzer</a:t>
            </a:r>
            <a:r>
              <a:rPr lang="en-US" dirty="0"/>
              <a:t> that can visually replay events occurred in autonomous, for example.</a:t>
            </a:r>
          </a:p>
          <a:p>
            <a:r>
              <a:rPr lang="en-US" dirty="0"/>
              <a:t>Get an instance of </a:t>
            </a:r>
            <a:r>
              <a:rPr lang="en-US" dirty="0" err="1"/>
              <a:t>TrcDbgTrace</a:t>
            </a:r>
            <a:r>
              <a:rPr lang="en-US" dirty="0"/>
              <a:t>: </a:t>
            </a:r>
            <a:r>
              <a:rPr lang="en-US" dirty="0" err="1"/>
              <a:t>TrcDbgTrace.getGlobalTracer</a:t>
            </a:r>
            <a:r>
              <a:rPr lang="en-US" dirty="0"/>
              <a:t>() or simply </a:t>
            </a:r>
            <a:r>
              <a:rPr lang="en-US" dirty="0" err="1"/>
              <a:t>robot.globalTracer</a:t>
            </a:r>
            <a:r>
              <a:rPr lang="en-US" dirty="0"/>
              <a:t>.</a:t>
            </a:r>
          </a:p>
          <a:p>
            <a:r>
              <a:rPr lang="en-US" dirty="0"/>
              <a:t>Popular 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traceInfo</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funcName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format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Object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args</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printThreadStack</a:t>
            </a:r>
            <a:r>
              <a:rPr lang="en-US" b="0" dirty="0">
                <a:solidFill>
                  <a:srgbClr val="D4D4D4"/>
                </a:solidFill>
                <a:effectLst/>
                <a:latin typeface="Consolas" panose="020B0609020204030204" pitchFamily="49" charset="0"/>
              </a:rPr>
              <a:t>()</a:t>
            </a:r>
          </a:p>
          <a:p>
            <a:r>
              <a:rPr lang="en-US" dirty="0"/>
              <a:t>Format String: most commonly used substitutions are %d (for integers), %f (for floats and doubles) and %s (for strings). For %f, you can even specify decimal places (e.g. %6.3f).</a:t>
            </a:r>
          </a:p>
        </p:txBody>
      </p:sp>
    </p:spTree>
    <p:extLst>
      <p:ext uri="{BB962C8B-B14F-4D97-AF65-F5344CB8AC3E}">
        <p14:creationId xmlns:p14="http://schemas.microsoft.com/office/powerpoint/2010/main" val="3541640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93793-185E-6C20-928D-FAA73FE75A6E}"/>
              </a:ext>
            </a:extLst>
          </p:cNvPr>
          <p:cNvSpPr>
            <a:spLocks noGrp="1"/>
          </p:cNvSpPr>
          <p:nvPr>
            <p:ph type="title"/>
          </p:nvPr>
        </p:nvSpPr>
        <p:spPr/>
        <p:txBody>
          <a:bodyPr/>
          <a:lstStyle/>
          <a:p>
            <a:r>
              <a:rPr lang="en-US" dirty="0"/>
              <a:t>Exercise: Console Output</a:t>
            </a:r>
          </a:p>
        </p:txBody>
      </p:sp>
      <p:sp>
        <p:nvSpPr>
          <p:cNvPr id="3" name="Content Placeholder 2">
            <a:extLst>
              <a:ext uri="{FF2B5EF4-FFF2-40B4-BE49-F238E27FC236}">
                <a16:creationId xmlns:a16="http://schemas.microsoft.com/office/drawing/2014/main" id="{3276580C-802E-5AA3-9F79-D4F613E71949}"/>
              </a:ext>
            </a:extLst>
          </p:cNvPr>
          <p:cNvSpPr>
            <a:spLocks noGrp="1"/>
          </p:cNvSpPr>
          <p:nvPr>
            <p:ph idx="1"/>
          </p:nvPr>
        </p:nvSpPr>
        <p:spPr/>
        <p:txBody>
          <a:bodyPr/>
          <a:lstStyle/>
          <a:p>
            <a:r>
              <a:rPr lang="en-US" dirty="0"/>
              <a:t>In FrcTeleOp.java, add code to print to the console the square root values of 1 to 100 without using any loops (hint: use the periodic method). Use the following methods:</a:t>
            </a:r>
          </a:p>
          <a:p>
            <a:pPr lvl="1"/>
            <a:r>
              <a:rPr lang="en-US" dirty="0" err="1"/>
              <a:t>robot.globalTracer.traceInfo</a:t>
            </a:r>
            <a:endParaRPr lang="en-US" dirty="0"/>
          </a:p>
          <a:p>
            <a:pPr lvl="1"/>
            <a:r>
              <a:rPr lang="en-US" dirty="0" err="1"/>
              <a:t>Math.sqrt</a:t>
            </a:r>
            <a:endParaRPr lang="en-US" dirty="0"/>
          </a:p>
        </p:txBody>
      </p:sp>
    </p:spTree>
    <p:extLst>
      <p:ext uri="{BB962C8B-B14F-4D97-AF65-F5344CB8AC3E}">
        <p14:creationId xmlns:p14="http://schemas.microsoft.com/office/powerpoint/2010/main" val="3992669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3DE0C-3758-F54C-DDA5-A24E52FB86D1}"/>
              </a:ext>
            </a:extLst>
          </p:cNvPr>
          <p:cNvSpPr>
            <a:spLocks noGrp="1"/>
          </p:cNvSpPr>
          <p:nvPr>
            <p:ph type="title"/>
          </p:nvPr>
        </p:nvSpPr>
        <p:spPr/>
        <p:txBody>
          <a:bodyPr/>
          <a:lstStyle/>
          <a:p>
            <a:r>
              <a:rPr lang="en-US" dirty="0"/>
              <a:t>Dashboard: </a:t>
            </a:r>
            <a:r>
              <a:rPr lang="en-US" dirty="0" err="1"/>
              <a:t>FrcDashboard</a:t>
            </a:r>
            <a:endParaRPr lang="en-US" dirty="0"/>
          </a:p>
        </p:txBody>
      </p:sp>
      <p:sp>
        <p:nvSpPr>
          <p:cNvPr id="3" name="Content Placeholder 2">
            <a:extLst>
              <a:ext uri="{FF2B5EF4-FFF2-40B4-BE49-F238E27FC236}">
                <a16:creationId xmlns:a16="http://schemas.microsoft.com/office/drawing/2014/main" id="{9B699BF2-ED8B-0893-DD52-70041E1FB13B}"/>
              </a:ext>
            </a:extLst>
          </p:cNvPr>
          <p:cNvSpPr>
            <a:spLocks noGrp="1"/>
          </p:cNvSpPr>
          <p:nvPr>
            <p:ph idx="1"/>
          </p:nvPr>
        </p:nvSpPr>
        <p:spPr>
          <a:xfrm>
            <a:off x="601362" y="2244811"/>
            <a:ext cx="10968681" cy="4518454"/>
          </a:xfrm>
        </p:spPr>
        <p:txBody>
          <a:bodyPr>
            <a:normAutofit fontScale="70000" lnSpcReduction="20000"/>
          </a:bodyPr>
          <a:lstStyle/>
          <a:p>
            <a:r>
              <a:rPr lang="en-US" dirty="0"/>
              <a:t>Dashboard is a plug-in to the Driver Station app. FIRST provided a few Dashboard apps but we will focus on the Shuffleboard app which is what we use. Information is written by calling </a:t>
            </a:r>
            <a:r>
              <a:rPr lang="en-US" dirty="0" err="1"/>
              <a:t>SmartDashboard</a:t>
            </a:r>
            <a:r>
              <a:rPr lang="en-US" dirty="0"/>
              <a:t> methods which communicates with the Shuffleboard app via Network Table. Information written can be of different data types: Boolean, Number, String and Raw data bytes.</a:t>
            </a:r>
          </a:p>
          <a:p>
            <a:r>
              <a:rPr lang="en-US" dirty="0"/>
              <a:t>Pros:</a:t>
            </a:r>
          </a:p>
          <a:p>
            <a:pPr lvl="1"/>
            <a:r>
              <a:rPr lang="en-US" dirty="0"/>
              <a:t>Information is updated in a field on the </a:t>
            </a:r>
            <a:r>
              <a:rPr lang="en-US" dirty="0" err="1"/>
              <a:t>SmartDashboard</a:t>
            </a:r>
            <a:r>
              <a:rPr lang="en-US" dirty="0"/>
              <a:t> that won’t scroll away.</a:t>
            </a:r>
          </a:p>
          <a:p>
            <a:pPr lvl="1"/>
            <a:r>
              <a:rPr lang="en-US" dirty="0"/>
              <a:t>Information can be displayed in different UI: number, text, switch state, or even a time graph or other widgets.</a:t>
            </a:r>
          </a:p>
          <a:p>
            <a:pPr lvl="1"/>
            <a:r>
              <a:rPr lang="en-US" dirty="0"/>
              <a:t>Dashboard is bidirectional so it can be used to get user input (e.g. making choices for autonomous, or getting input for tuning PID).</a:t>
            </a:r>
          </a:p>
          <a:p>
            <a:r>
              <a:rPr lang="en-US" dirty="0"/>
              <a:t>Cons:</a:t>
            </a:r>
          </a:p>
          <a:p>
            <a:pPr lvl="1"/>
            <a:r>
              <a:rPr lang="en-US" dirty="0"/>
              <a:t>Information is always updated to the current value which means you don’t see the value history unless it is displayed in a time graph.</a:t>
            </a:r>
          </a:p>
          <a:p>
            <a:pPr lvl="1"/>
            <a:r>
              <a:rPr lang="en-US" dirty="0"/>
              <a:t>Will not show time relationship between different data values (e.g. what changed before what?).</a:t>
            </a:r>
          </a:p>
          <a:p>
            <a:pPr lvl="1"/>
            <a:r>
              <a:rPr lang="en-US" dirty="0"/>
              <a:t>Periodic values will keep changing and will not freeze so you can’t look for a particular value in time.</a:t>
            </a:r>
          </a:p>
          <a:p>
            <a:r>
              <a:rPr lang="en-US" dirty="0" err="1"/>
              <a:t>FrcDashboard</a:t>
            </a:r>
            <a:r>
              <a:rPr lang="en-US" dirty="0"/>
              <a:t> is provided by our framework and is built on top of </a:t>
            </a:r>
            <a:r>
              <a:rPr lang="en-US" dirty="0" err="1"/>
              <a:t>WPILib</a:t>
            </a:r>
            <a:r>
              <a:rPr lang="en-US" dirty="0"/>
              <a:t> </a:t>
            </a:r>
            <a:r>
              <a:rPr lang="en-US" dirty="0" err="1"/>
              <a:t>SmartDashboard</a:t>
            </a:r>
            <a:r>
              <a:rPr lang="en-US" dirty="0"/>
              <a:t>.</a:t>
            </a:r>
          </a:p>
          <a:p>
            <a:r>
              <a:rPr lang="en-US" dirty="0"/>
              <a:t>Features additional to </a:t>
            </a:r>
            <a:r>
              <a:rPr lang="en-US" dirty="0" err="1"/>
              <a:t>WPILib</a:t>
            </a:r>
            <a:r>
              <a:rPr lang="en-US" dirty="0"/>
              <a:t> </a:t>
            </a:r>
            <a:r>
              <a:rPr lang="en-US" dirty="0" err="1"/>
              <a:t>SmartDashboard</a:t>
            </a:r>
            <a:r>
              <a:rPr lang="en-US" dirty="0"/>
              <a:t>:</a:t>
            </a:r>
          </a:p>
          <a:p>
            <a:pPr lvl="1"/>
            <a:r>
              <a:rPr lang="en-US" dirty="0"/>
              <a:t>Simulates a 16-line LCD display where code can put information in a specified line on the simulated display.</a:t>
            </a:r>
          </a:p>
          <a:p>
            <a:r>
              <a:rPr lang="en-US" dirty="0"/>
              <a:t>Get an instance of the Dashboard: </a:t>
            </a:r>
            <a:r>
              <a:rPr lang="en-US" dirty="0" err="1"/>
              <a:t>FrcDashboard.getInstance</a:t>
            </a:r>
            <a:r>
              <a:rPr lang="en-US" dirty="0"/>
              <a:t>(), or simply </a:t>
            </a:r>
            <a:r>
              <a:rPr lang="en-US" dirty="0" err="1"/>
              <a:t>robot.dashboard</a:t>
            </a:r>
            <a:r>
              <a:rPr lang="en-US" dirty="0"/>
              <a:t>.</a:t>
            </a:r>
          </a:p>
          <a:p>
            <a:r>
              <a:rPr lang="en-US" dirty="0"/>
              <a:t>Popular 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displayPrintf</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lineNum</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format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Object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args</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947437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93793-185E-6C20-928D-FAA73FE75A6E}"/>
              </a:ext>
            </a:extLst>
          </p:cNvPr>
          <p:cNvSpPr>
            <a:spLocks noGrp="1"/>
          </p:cNvSpPr>
          <p:nvPr>
            <p:ph type="title"/>
          </p:nvPr>
        </p:nvSpPr>
        <p:spPr/>
        <p:txBody>
          <a:bodyPr/>
          <a:lstStyle/>
          <a:p>
            <a:r>
              <a:rPr lang="en-US" dirty="0"/>
              <a:t>Exercise: Dashboard Output</a:t>
            </a:r>
          </a:p>
        </p:txBody>
      </p:sp>
      <p:sp>
        <p:nvSpPr>
          <p:cNvPr id="3" name="Content Placeholder 2">
            <a:extLst>
              <a:ext uri="{FF2B5EF4-FFF2-40B4-BE49-F238E27FC236}">
                <a16:creationId xmlns:a16="http://schemas.microsoft.com/office/drawing/2014/main" id="{3276580C-802E-5AA3-9F79-D4F613E71949}"/>
              </a:ext>
            </a:extLst>
          </p:cNvPr>
          <p:cNvSpPr>
            <a:spLocks noGrp="1"/>
          </p:cNvSpPr>
          <p:nvPr>
            <p:ph idx="1"/>
          </p:nvPr>
        </p:nvSpPr>
        <p:spPr/>
        <p:txBody>
          <a:bodyPr/>
          <a:lstStyle/>
          <a:p>
            <a:r>
              <a:rPr lang="en-US" dirty="0"/>
              <a:t>In FrcTeleOp.java, add code to print the </a:t>
            </a:r>
            <a:r>
              <a:rPr lang="en-US" dirty="0" err="1"/>
              <a:t>TeleOp</a:t>
            </a:r>
            <a:r>
              <a:rPr lang="en-US" dirty="0"/>
              <a:t> running match time to line 1 of the dashboard (hint: use the periodic method). Use the following methods:</a:t>
            </a:r>
          </a:p>
          <a:p>
            <a:pPr lvl="1"/>
            <a:r>
              <a:rPr lang="en-US" dirty="0" err="1"/>
              <a:t>robot.dashboard.displayPrintf</a:t>
            </a:r>
            <a:endParaRPr lang="en-US" dirty="0"/>
          </a:p>
          <a:p>
            <a:pPr lvl="1"/>
            <a:r>
              <a:rPr lang="en-US" dirty="0" err="1"/>
              <a:t>TrcTimer.getModeElapsedTime</a:t>
            </a:r>
            <a:endParaRPr lang="en-US" dirty="0"/>
          </a:p>
        </p:txBody>
      </p:sp>
    </p:spTree>
    <p:extLst>
      <p:ext uri="{BB962C8B-B14F-4D97-AF65-F5344CB8AC3E}">
        <p14:creationId xmlns:p14="http://schemas.microsoft.com/office/powerpoint/2010/main" val="2903063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985BA-68DE-406F-A9A0-6DB403D43A09}"/>
              </a:ext>
            </a:extLst>
          </p:cNvPr>
          <p:cNvSpPr>
            <a:spLocks noGrp="1"/>
          </p:cNvSpPr>
          <p:nvPr>
            <p:ph type="title"/>
          </p:nvPr>
        </p:nvSpPr>
        <p:spPr/>
        <p:txBody>
          <a:bodyPr/>
          <a:lstStyle/>
          <a:p>
            <a:r>
              <a:rPr lang="en-US" dirty="0"/>
              <a:t>Input: Game Controllers</a:t>
            </a:r>
          </a:p>
        </p:txBody>
      </p:sp>
      <p:sp>
        <p:nvSpPr>
          <p:cNvPr id="3" name="Content Placeholder 2">
            <a:extLst>
              <a:ext uri="{FF2B5EF4-FFF2-40B4-BE49-F238E27FC236}">
                <a16:creationId xmlns:a16="http://schemas.microsoft.com/office/drawing/2014/main" id="{B8403E80-E35F-4B9F-ACE1-375D34411CDF}"/>
              </a:ext>
            </a:extLst>
          </p:cNvPr>
          <p:cNvSpPr>
            <a:spLocks noGrp="1"/>
          </p:cNvSpPr>
          <p:nvPr>
            <p:ph idx="1"/>
          </p:nvPr>
        </p:nvSpPr>
        <p:spPr>
          <a:xfrm>
            <a:off x="687862" y="2257166"/>
            <a:ext cx="10272582" cy="4448433"/>
          </a:xfrm>
        </p:spPr>
        <p:txBody>
          <a:bodyPr>
            <a:normAutofit/>
          </a:bodyPr>
          <a:lstStyle/>
          <a:p>
            <a:r>
              <a:rPr lang="en-US" dirty="0"/>
              <a:t>Our framework supports the following game controllers</a:t>
            </a:r>
          </a:p>
          <a:p>
            <a:pPr lvl="1"/>
            <a:r>
              <a:rPr lang="en-US" dirty="0" err="1"/>
              <a:t>FrcJoystick</a:t>
            </a:r>
            <a:r>
              <a:rPr lang="en-US" dirty="0"/>
              <a:t>: Generic joystick and generic button/switch panels.</a:t>
            </a:r>
          </a:p>
          <a:p>
            <a:pPr lvl="1"/>
            <a:r>
              <a:rPr lang="en-US" dirty="0" err="1"/>
              <a:t>FrcXboxController</a:t>
            </a:r>
            <a:r>
              <a:rPr lang="en-US" dirty="0"/>
              <a:t>: Xbox game controller and generic gamepad.</a:t>
            </a:r>
          </a:p>
          <a:p>
            <a:r>
              <a:rPr lang="en-US" dirty="0"/>
              <a:t>Typical game controller consists of:</a:t>
            </a:r>
          </a:p>
          <a:p>
            <a:pPr lvl="1"/>
            <a:r>
              <a:rPr lang="en-US" dirty="0"/>
              <a:t>A number of analog sticks (can have multiple axes X/Y).</a:t>
            </a:r>
          </a:p>
          <a:p>
            <a:pPr lvl="1"/>
            <a:r>
              <a:rPr lang="en-US" dirty="0"/>
              <a:t>A number of analog throttles/twists.</a:t>
            </a:r>
          </a:p>
          <a:p>
            <a:pPr lvl="1"/>
            <a:r>
              <a:rPr lang="en-US" dirty="0"/>
              <a:t>A number of buttons.</a:t>
            </a:r>
          </a:p>
          <a:p>
            <a:r>
              <a:rPr lang="en-US" dirty="0"/>
              <a:t>Button/Switch panel consists of an array of buttons/switches. It is presented as a joystick but with only buttons or switches, no analog control.</a:t>
            </a:r>
          </a:p>
        </p:txBody>
      </p:sp>
    </p:spTree>
    <p:extLst>
      <p:ext uri="{BB962C8B-B14F-4D97-AF65-F5344CB8AC3E}">
        <p14:creationId xmlns:p14="http://schemas.microsoft.com/office/powerpoint/2010/main" val="17346671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{4D032D17-9E6A-4E9B-BCCA-68A63D22A3E7}tf02900722</Template>
  <TotalTime>14502</TotalTime>
  <Words>2743</Words>
  <Application>Microsoft Office PowerPoint</Application>
  <PresentationFormat>Widescreen</PresentationFormat>
  <Paragraphs>185</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Century Gothic</vt:lpstr>
      <vt:lpstr>Consolas</vt:lpstr>
      <vt:lpstr>Wingdings 3</vt:lpstr>
      <vt:lpstr>Ion Boardroom</vt:lpstr>
      <vt:lpstr>Advanced Robotics Programming Class Lesson 2: Basic Robot Components</vt:lpstr>
      <vt:lpstr>Agenda</vt:lpstr>
      <vt:lpstr>Information Display</vt:lpstr>
      <vt:lpstr>Java Console</vt:lpstr>
      <vt:lpstr>Console Output: TrcDbgTrace</vt:lpstr>
      <vt:lpstr>Exercise: Console Output</vt:lpstr>
      <vt:lpstr>Dashboard: FrcDashboard</vt:lpstr>
      <vt:lpstr>Exercise: Dashboard Output</vt:lpstr>
      <vt:lpstr>Input: Game Controllers</vt:lpstr>
      <vt:lpstr>Game Controller: Analog Control</vt:lpstr>
      <vt:lpstr>Exercise: Analog Control</vt:lpstr>
      <vt:lpstr>Game Controller: Digital Control</vt:lpstr>
      <vt:lpstr>Exercise: Digital Control</vt:lpstr>
      <vt:lpstr>Output: Motor Controllers/Servos</vt:lpstr>
      <vt:lpstr>Simple Motor Controllers</vt:lpstr>
      <vt:lpstr>Exercise: Simple Motor Controllers</vt:lpstr>
      <vt:lpstr>Smart Motor Controllers</vt:lpstr>
      <vt:lpstr>TrcMotor</vt:lpstr>
      <vt:lpstr>Exercise: Smart Motor Controllers</vt:lpstr>
      <vt:lpstr>Servo Motors</vt:lpstr>
      <vt:lpstr>Exercise: Position Servo</vt:lpstr>
      <vt:lpstr>Output: Pneumatics</vt:lpstr>
      <vt:lpstr>Control a Motor with Analog Joystick</vt:lpstr>
      <vt:lpstr>Exercise: Simple Drive Base</vt:lpstr>
      <vt:lpstr>Exercise: Mecanum Drive 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Robotics Programming Class Lesson 3:</dc:title>
  <dc:creator>Michael Tsang</dc:creator>
  <cp:lastModifiedBy>Michael Tsang</cp:lastModifiedBy>
  <cp:revision>48</cp:revision>
  <dcterms:created xsi:type="dcterms:W3CDTF">2020-11-12T22:23:18Z</dcterms:created>
  <dcterms:modified xsi:type="dcterms:W3CDTF">2023-07-26T00:19:23Z</dcterms:modified>
</cp:coreProperties>
</file>