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6" r:id="rId2"/>
    <p:sldId id="274" r:id="rId3"/>
    <p:sldId id="278" r:id="rId4"/>
    <p:sldId id="279" r:id="rId5"/>
    <p:sldId id="306" r:id="rId6"/>
    <p:sldId id="307" r:id="rId7"/>
    <p:sldId id="308" r:id="rId8"/>
    <p:sldId id="309" r:id="rId9"/>
    <p:sldId id="310" r:id="rId10"/>
    <p:sldId id="297" r:id="rId11"/>
    <p:sldId id="311" r:id="rId12"/>
    <p:sldId id="281" r:id="rId13"/>
    <p:sldId id="30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116" d="100"/>
          <a:sy n="116" d="100"/>
        </p:scale>
        <p:origin x="41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6: Multi-tasking and Threads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FTC3543</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9F40-34D4-0CBC-1D43-88120AA2488D}"/>
              </a:ext>
            </a:extLst>
          </p:cNvPr>
          <p:cNvSpPr>
            <a:spLocks noGrp="1"/>
          </p:cNvSpPr>
          <p:nvPr>
            <p:ph type="title"/>
          </p:nvPr>
        </p:nvSpPr>
        <p:spPr/>
        <p:txBody>
          <a:bodyPr/>
          <a:lstStyle/>
          <a:p>
            <a:r>
              <a:rPr lang="en-US" dirty="0"/>
              <a:t>Asynchronous Support</a:t>
            </a:r>
          </a:p>
        </p:txBody>
      </p:sp>
      <p:sp>
        <p:nvSpPr>
          <p:cNvPr id="3" name="Content Placeholder 2">
            <a:extLst>
              <a:ext uri="{FF2B5EF4-FFF2-40B4-BE49-F238E27FC236}">
                <a16:creationId xmlns:a16="http://schemas.microsoft.com/office/drawing/2014/main" id="{C44F319A-5152-AB96-8CC7-191740674B48}"/>
              </a:ext>
            </a:extLst>
          </p:cNvPr>
          <p:cNvSpPr>
            <a:spLocks noGrp="1"/>
          </p:cNvSpPr>
          <p:nvPr>
            <p:ph idx="1"/>
          </p:nvPr>
        </p:nvSpPr>
        <p:spPr>
          <a:xfrm>
            <a:off x="597244" y="2298357"/>
            <a:ext cx="11001632" cy="4452551"/>
          </a:xfrm>
        </p:spPr>
        <p:txBody>
          <a:bodyPr>
            <a:normAutofit lnSpcReduction="10000"/>
          </a:bodyPr>
          <a:lstStyle/>
          <a:p>
            <a:r>
              <a:rPr lang="en-US" dirty="0"/>
              <a:t>Everything in our library supports asynchronous. It means if an operation takes time to finish, calling it will start the operation but it will return immediately and hand the actual work to another task monitoring the progress. It will not keep you waiting for it to get done. This allows your code to perform something else while the other operation is in progress. However, if another operation depends on the previous operation to be done before it can start, we need a way to synchronize the two operations.</a:t>
            </a:r>
          </a:p>
          <a:p>
            <a:r>
              <a:rPr lang="en-US" dirty="0"/>
              <a:t>To support asynchronous operations, we need three ingredients:</a:t>
            </a:r>
          </a:p>
          <a:p>
            <a:pPr lvl="1"/>
            <a:r>
              <a:rPr lang="en-US" dirty="0"/>
              <a:t>Ability to notify somebody when the operation has completed. This is where event comes in to help.</a:t>
            </a:r>
          </a:p>
          <a:p>
            <a:pPr lvl="1"/>
            <a:r>
              <a:rPr lang="en-US" dirty="0"/>
              <a:t>Ability to suspend a task while waiting for operation(s) to finish and keep track of the next state so the code can make progress on other tasks and be able to resume the task to the next state when the current operation is completed. This is where state machine comes in to help.</a:t>
            </a:r>
          </a:p>
          <a:p>
            <a:pPr lvl="1"/>
            <a:r>
              <a:rPr lang="en-US" dirty="0"/>
              <a:t>Ability to request exclusive ownership of subsystems while an operation is using them so that other tasks cannot interfere with their operations.</a:t>
            </a:r>
          </a:p>
          <a:p>
            <a:r>
              <a:rPr lang="en-US" dirty="0"/>
              <a:t>It is sometimes helpful to group a number of operations into an </a:t>
            </a:r>
            <a:r>
              <a:rPr lang="en-US" dirty="0" err="1"/>
              <a:t>AutoTask</a:t>
            </a:r>
            <a:r>
              <a:rPr lang="en-US" dirty="0"/>
              <a:t> that can be used in Autonomous as well as an auto-assist operation used in </a:t>
            </a:r>
            <a:r>
              <a:rPr lang="en-US" dirty="0" err="1"/>
              <a:t>TeleOp</a:t>
            </a:r>
            <a:r>
              <a:rPr lang="en-US" dirty="0"/>
              <a:t>.</a:t>
            </a:r>
          </a:p>
        </p:txBody>
      </p:sp>
    </p:spTree>
    <p:extLst>
      <p:ext uri="{BB962C8B-B14F-4D97-AF65-F5344CB8AC3E}">
        <p14:creationId xmlns:p14="http://schemas.microsoft.com/office/powerpoint/2010/main" val="36871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4C-F3FE-4472-A42D-959D84704D7C}"/>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903E4245-4752-4E65-A8F1-9C57EB8AEFD7}"/>
              </a:ext>
            </a:extLst>
          </p:cNvPr>
          <p:cNvSpPr>
            <a:spLocks noGrp="1"/>
          </p:cNvSpPr>
          <p:nvPr>
            <p:ph idx="1"/>
          </p:nvPr>
        </p:nvSpPr>
        <p:spPr>
          <a:xfrm>
            <a:off x="469784" y="2248250"/>
            <a:ext cx="11232858" cy="4609749"/>
          </a:xfrm>
        </p:spPr>
        <p:txBody>
          <a:bodyPr>
            <a:normAutofit fontScale="62500" lnSpcReduction="20000"/>
          </a:bodyPr>
          <a:lstStyle/>
          <a:p>
            <a:r>
              <a:rPr lang="en-US" dirty="0" err="1"/>
              <a:t>TrcStateMachine</a:t>
            </a:r>
            <a:r>
              <a:rPr lang="en-US" dirty="0"/>
              <a:t> implements a state machine that keeps track of the state of a task. A state represents the step the task is executing. When the task is waiting for a step to finish, the task is put into waiting mode so the robot can switch to other tasks.</a:t>
            </a:r>
          </a:p>
          <a:p>
            <a:r>
              <a:rPr lang="en-US" dirty="0"/>
              <a:t>Every time the robot switches tasks, it checks which task has finished waiting (i.e. ready to run) and will resume that task to make progress. By doing this, every task has a chance to make progress when other tasks are waiting.</a:t>
            </a:r>
          </a:p>
          <a:p>
            <a:r>
              <a:rPr lang="en-US" dirty="0" err="1"/>
              <a:t>TrcStateMachine</a:t>
            </a:r>
            <a:r>
              <a:rPr lang="en-US" dirty="0"/>
              <a:t>&lt;T&gt; Constructor: instance name.</a:t>
            </a:r>
          </a:p>
          <a:p>
            <a:r>
              <a:rPr lang="en-US" dirty="0"/>
              <a:t>Methods:</a:t>
            </a:r>
          </a:p>
          <a:p>
            <a:pPr lvl="1"/>
            <a:r>
              <a:rPr lang="en-US" dirty="0"/>
              <a:t>start – starts the state machine with the given state (enable state machine and set initial state to the given state).</a:t>
            </a:r>
          </a:p>
          <a:p>
            <a:pPr lvl="1"/>
            <a:r>
              <a:rPr lang="en-US" dirty="0"/>
              <a:t>stop – terminates the state machine (disable state machine).</a:t>
            </a:r>
          </a:p>
          <a:p>
            <a:pPr lvl="1"/>
            <a:r>
              <a:rPr lang="en-US" dirty="0" err="1"/>
              <a:t>getState</a:t>
            </a:r>
            <a:r>
              <a:rPr lang="en-US" dirty="0"/>
              <a:t> – returns the current state the task is in (return null if state machine is not started).</a:t>
            </a:r>
          </a:p>
          <a:p>
            <a:pPr lvl="1"/>
            <a:r>
              <a:rPr lang="en-US" dirty="0" err="1"/>
              <a:t>setState</a:t>
            </a:r>
            <a:r>
              <a:rPr lang="en-US" dirty="0"/>
              <a:t> – set the state machine to the given state.</a:t>
            </a:r>
          </a:p>
          <a:p>
            <a:pPr lvl="1"/>
            <a:r>
              <a:rPr lang="en-US" dirty="0" err="1"/>
              <a:t>isEnabled</a:t>
            </a:r>
            <a:r>
              <a:rPr lang="en-US" dirty="0"/>
              <a:t> – check if the state machine is enabled (i.e. started).</a:t>
            </a:r>
          </a:p>
          <a:p>
            <a:pPr lvl="1"/>
            <a:r>
              <a:rPr lang="en-US" dirty="0" err="1"/>
              <a:t>isReady</a:t>
            </a:r>
            <a:r>
              <a:rPr lang="en-US" dirty="0"/>
              <a:t> – check if the state machine is waiting (i.e. not ready).</a:t>
            </a:r>
          </a:p>
          <a:p>
            <a:pPr lvl="1"/>
            <a:r>
              <a:rPr lang="en-US" dirty="0" err="1"/>
              <a:t>isTimedout</a:t>
            </a:r>
            <a:r>
              <a:rPr lang="en-US" dirty="0"/>
              <a:t> – check if the condition the state machine is waiting has timed out.</a:t>
            </a:r>
          </a:p>
          <a:p>
            <a:pPr lvl="1"/>
            <a:r>
              <a:rPr lang="en-US" dirty="0" err="1"/>
              <a:t>addEvent</a:t>
            </a:r>
            <a:r>
              <a:rPr lang="en-US" dirty="0"/>
              <a:t> – add an event to the list of things the state machine is waiting for.</a:t>
            </a:r>
          </a:p>
          <a:p>
            <a:pPr lvl="1"/>
            <a:r>
              <a:rPr lang="en-US" dirty="0" err="1"/>
              <a:t>clearAllEvents</a:t>
            </a:r>
            <a:r>
              <a:rPr lang="en-US" dirty="0"/>
              <a:t> – clear the event list.</a:t>
            </a:r>
          </a:p>
          <a:p>
            <a:pPr lvl="1"/>
            <a:r>
              <a:rPr lang="en-US" dirty="0" err="1"/>
              <a:t>waitForEvents</a:t>
            </a:r>
            <a:r>
              <a:rPr lang="en-US" dirty="0"/>
              <a:t> – put the state machine in waiting mode waiting for the events on the list; have option to wait for any one event or all events on the list.</a:t>
            </a:r>
          </a:p>
          <a:p>
            <a:pPr lvl="1"/>
            <a:r>
              <a:rPr lang="en-US" dirty="0" err="1"/>
              <a:t>waitForSingleEvent</a:t>
            </a:r>
            <a:r>
              <a:rPr lang="en-US" dirty="0"/>
              <a:t> – same as </a:t>
            </a:r>
            <a:r>
              <a:rPr lang="en-US" dirty="0" err="1"/>
              <a:t>waitForEvents</a:t>
            </a:r>
            <a:r>
              <a:rPr lang="en-US" dirty="0"/>
              <a:t> except there is just one event, not a list of events.</a:t>
            </a:r>
          </a:p>
          <a:p>
            <a:pPr lvl="1"/>
            <a:r>
              <a:rPr lang="en-US" dirty="0" err="1"/>
              <a:t>checkReadyAndGetState</a:t>
            </a:r>
            <a:r>
              <a:rPr lang="en-US" dirty="0"/>
              <a:t> – if state machine is waiting, it will check the event lists for any signaling event(s). If so, the state machine will move to the next state; then it returns the current state of the state machine. </a:t>
            </a:r>
          </a:p>
        </p:txBody>
      </p:sp>
    </p:spTree>
    <p:extLst>
      <p:ext uri="{BB962C8B-B14F-4D97-AF65-F5344CB8AC3E}">
        <p14:creationId xmlns:p14="http://schemas.microsoft.com/office/powerpoint/2010/main" val="167839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Event</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61814" y="2286000"/>
            <a:ext cx="11030918" cy="4409268"/>
          </a:xfrm>
        </p:spPr>
        <p:txBody>
          <a:bodyPr>
            <a:normAutofit fontScale="92500" lnSpcReduction="20000"/>
          </a:bodyPr>
          <a:lstStyle/>
          <a:p>
            <a:r>
              <a:rPr lang="en-US" dirty="0"/>
              <a:t>Event is the synchronization mechanism in multi-tasking. It is a flag indicating something has finished or canceled. Most components in the TRC library starts an operation and returns immediately (i.e. Asynchronous). The operation will be performed on a separate task. When it is done or canceled, it will signal an event. State machine uses events to determine if a task should be resumed to continue to the next state.</a:t>
            </a:r>
          </a:p>
          <a:p>
            <a:r>
              <a:rPr lang="en-US" dirty="0"/>
              <a:t>Event has three states: cleared, signaled and canceled.</a:t>
            </a:r>
          </a:p>
          <a:p>
            <a:r>
              <a:rPr lang="en-US" dirty="0" err="1"/>
              <a:t>TrcEvent</a:t>
            </a:r>
            <a:r>
              <a:rPr lang="en-US" dirty="0"/>
              <a:t> Constructor: </a:t>
            </a:r>
            <a:r>
              <a:rPr lang="en-US" b="0" dirty="0" err="1">
                <a:solidFill>
                  <a:srgbClr val="DCDCAA"/>
                </a:solidFill>
                <a:effectLst/>
                <a:latin typeface="Consolas" panose="020B0609020204030204" pitchFamily="49" charset="0"/>
              </a:rPr>
              <a:t>TrcEvent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clear</a:t>
            </a:r>
            <a:r>
              <a:rPr lang="en-US" b="0" dirty="0">
                <a:solidFill>
                  <a:srgbClr val="D4D4D4"/>
                </a:solidFill>
                <a:effectLst/>
                <a:latin typeface="Consolas" panose="020B0609020204030204" pitchFamily="49" charset="0"/>
              </a:rPr>
              <a:t>()</a:t>
            </a:r>
            <a:r>
              <a:rPr lang="en-US" dirty="0"/>
              <a:t> – set the event to cleared state.</a:t>
            </a:r>
            <a:endParaRPr lang="en-US" b="0" dirty="0">
              <a:solidFill>
                <a:srgbClr val="4EC9B0"/>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signal</a:t>
            </a:r>
            <a:r>
              <a:rPr lang="en-US" b="0" dirty="0">
                <a:solidFill>
                  <a:srgbClr val="D4D4D4"/>
                </a:solidFill>
                <a:effectLst/>
                <a:latin typeface="Consolas" panose="020B0609020204030204" pitchFamily="49" charset="0"/>
              </a:rPr>
              <a:t>()</a:t>
            </a:r>
            <a:r>
              <a:rPr lang="en-US" dirty="0"/>
              <a:t> – set the event to signaled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set the event to canceled state.</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isSignaled</a:t>
            </a:r>
            <a:r>
              <a:rPr lang="en-US" b="0" dirty="0">
                <a:solidFill>
                  <a:srgbClr val="D4D4D4"/>
                </a:solidFill>
                <a:effectLst/>
                <a:latin typeface="Consolas" panose="020B0609020204030204" pitchFamily="49" charset="0"/>
              </a:rPr>
              <a:t>()</a:t>
            </a:r>
            <a:r>
              <a:rPr lang="en-US" dirty="0"/>
              <a:t> – check if the event is in signaled state.</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 if the event is in canceled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setCallback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set the method to call back when the event is signaled or canceled.</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628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9701-0037-4C05-82D0-01A4BFC4AF4B}"/>
              </a:ext>
            </a:extLst>
          </p:cNvPr>
          <p:cNvSpPr>
            <a:spLocks noGrp="1"/>
          </p:cNvSpPr>
          <p:nvPr>
            <p:ph type="title"/>
          </p:nvPr>
        </p:nvSpPr>
        <p:spPr/>
        <p:txBody>
          <a:bodyPr/>
          <a:lstStyle/>
          <a:p>
            <a:r>
              <a:rPr lang="en-US" dirty="0"/>
              <a:t>Subsystem Exclusive Ownership</a:t>
            </a:r>
          </a:p>
        </p:txBody>
      </p:sp>
      <p:sp>
        <p:nvSpPr>
          <p:cNvPr id="3" name="Content Placeholder 2">
            <a:extLst>
              <a:ext uri="{FF2B5EF4-FFF2-40B4-BE49-F238E27FC236}">
                <a16:creationId xmlns:a16="http://schemas.microsoft.com/office/drawing/2014/main" id="{59B3B6DF-3ECF-40AA-B6F1-809C760CCF6B}"/>
              </a:ext>
            </a:extLst>
          </p:cNvPr>
          <p:cNvSpPr>
            <a:spLocks noGrp="1"/>
          </p:cNvSpPr>
          <p:nvPr>
            <p:ph idx="1"/>
          </p:nvPr>
        </p:nvSpPr>
        <p:spPr>
          <a:xfrm>
            <a:off x="568410" y="2315361"/>
            <a:ext cx="11051059" cy="4395832"/>
          </a:xfrm>
        </p:spPr>
        <p:txBody>
          <a:bodyPr>
            <a:normAutofit/>
          </a:bodyPr>
          <a:lstStyle/>
          <a:p>
            <a:r>
              <a:rPr lang="en-US" dirty="0"/>
              <a:t>In a multi-tasking environment, multiple tasks may try to take control of various subsystems. For example: human control in </a:t>
            </a:r>
            <a:r>
              <a:rPr lang="en-US" dirty="0" err="1"/>
              <a:t>TeleOp</a:t>
            </a:r>
            <a:r>
              <a:rPr lang="en-US" dirty="0"/>
              <a:t> could interfere with auto-assist operations. Solution: to operate a subsystem in an auto-assist task, one must acquire exclusive ownership to the subsystem before proceeding.</a:t>
            </a:r>
          </a:p>
          <a:p>
            <a:r>
              <a:rPr lang="en-US" dirty="0" err="1"/>
              <a:t>TrcOwnershipMgr</a:t>
            </a:r>
            <a:r>
              <a:rPr lang="en-US" dirty="0"/>
              <a:t>: A singleton that manages subsystem ownership. It exists when the robot program is running. It provides the following methods:</a:t>
            </a:r>
          </a:p>
          <a:p>
            <a:pPr lvl="1"/>
            <a:r>
              <a:rPr lang="en-US" dirty="0" err="1"/>
              <a:t>acquireOwnership</a:t>
            </a:r>
            <a:r>
              <a:rPr lang="en-US" dirty="0"/>
              <a:t>: specifies the owner’s ID and the subsystem to acquire ownership.</a:t>
            </a:r>
          </a:p>
          <a:p>
            <a:pPr lvl="1"/>
            <a:r>
              <a:rPr lang="en-US" dirty="0" err="1"/>
              <a:t>releaseOwnership</a:t>
            </a:r>
            <a:r>
              <a:rPr lang="en-US" dirty="0"/>
              <a:t>: specifies the owner’s ID and the subsystem to release ownership.</a:t>
            </a:r>
          </a:p>
          <a:p>
            <a:pPr lvl="1"/>
            <a:r>
              <a:rPr lang="en-US" dirty="0" err="1"/>
              <a:t>hasOwnership</a:t>
            </a:r>
            <a:r>
              <a:rPr lang="en-US" dirty="0"/>
              <a:t>: checks if the specified owner has the ownership of the </a:t>
            </a:r>
            <a:r>
              <a:rPr lang="en-US" dirty="0" err="1"/>
              <a:t>susbsystem</a:t>
            </a:r>
            <a:r>
              <a:rPr lang="en-US" dirty="0"/>
              <a:t>.</a:t>
            </a:r>
          </a:p>
          <a:p>
            <a:pPr lvl="1"/>
            <a:r>
              <a:rPr lang="en-US" dirty="0" err="1"/>
              <a:t>validateOwnership</a:t>
            </a:r>
            <a:r>
              <a:rPr lang="en-US" dirty="0"/>
              <a:t>: checks if the specified owner has the ownership of the subsystem, throws an exception if not.</a:t>
            </a:r>
          </a:p>
          <a:p>
            <a:pPr lvl="1"/>
            <a:r>
              <a:rPr lang="en-US" dirty="0" err="1"/>
              <a:t>getOwner</a:t>
            </a:r>
            <a:r>
              <a:rPr lang="en-US" dirty="0"/>
              <a:t>: get the owner ID of the subsystem.</a:t>
            </a:r>
          </a:p>
        </p:txBody>
      </p:sp>
    </p:spTree>
    <p:extLst>
      <p:ext uri="{BB962C8B-B14F-4D97-AF65-F5344CB8AC3E}">
        <p14:creationId xmlns:p14="http://schemas.microsoft.com/office/powerpoint/2010/main" val="67728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0D60-0717-4B7A-99FB-2C87E7820932}"/>
              </a:ext>
            </a:extLst>
          </p:cNvPr>
          <p:cNvSpPr>
            <a:spLocks noGrp="1"/>
          </p:cNvSpPr>
          <p:nvPr>
            <p:ph type="title"/>
          </p:nvPr>
        </p:nvSpPr>
        <p:spPr/>
        <p:txBody>
          <a:bodyPr/>
          <a:lstStyle/>
          <a:p>
            <a:r>
              <a:rPr lang="en-US" dirty="0"/>
              <a:t>How Does </a:t>
            </a:r>
            <a:r>
              <a:rPr lang="en-US" dirty="0" err="1"/>
              <a:t>Subsytem</a:t>
            </a:r>
            <a:r>
              <a:rPr lang="en-US" dirty="0"/>
              <a:t> Ownership Work?</a:t>
            </a:r>
          </a:p>
        </p:txBody>
      </p:sp>
      <p:sp>
        <p:nvSpPr>
          <p:cNvPr id="3" name="Content Placeholder 2">
            <a:extLst>
              <a:ext uri="{FF2B5EF4-FFF2-40B4-BE49-F238E27FC236}">
                <a16:creationId xmlns:a16="http://schemas.microsoft.com/office/drawing/2014/main" id="{40AB7F28-0B46-4E6C-A23D-A15636E8CE72}"/>
              </a:ext>
            </a:extLst>
          </p:cNvPr>
          <p:cNvSpPr>
            <a:spLocks noGrp="1"/>
          </p:cNvSpPr>
          <p:nvPr>
            <p:ph idx="1"/>
          </p:nvPr>
        </p:nvSpPr>
        <p:spPr>
          <a:xfrm>
            <a:off x="576649" y="2281806"/>
            <a:ext cx="10952205" cy="4502053"/>
          </a:xfrm>
        </p:spPr>
        <p:txBody>
          <a:bodyPr/>
          <a:lstStyle/>
          <a:p>
            <a:r>
              <a:rPr lang="en-US" dirty="0"/>
              <a:t>To make a subsystem support ownership, it must implement the </a:t>
            </a:r>
            <a:r>
              <a:rPr lang="en-US" dirty="0" err="1"/>
              <a:t>TrcExclusiveSubsystem</a:t>
            </a:r>
            <a:r>
              <a:rPr lang="en-US" dirty="0"/>
              <a:t> interface which means it must provide the following methods:</a:t>
            </a:r>
          </a:p>
          <a:p>
            <a:pPr lvl="1"/>
            <a:r>
              <a:rPr lang="en-US" dirty="0" err="1"/>
              <a:t>acquireExclusiveAccess</a:t>
            </a:r>
            <a:endParaRPr lang="en-US" dirty="0"/>
          </a:p>
          <a:p>
            <a:pPr lvl="1"/>
            <a:r>
              <a:rPr lang="en-US" dirty="0" err="1"/>
              <a:t>releaseExclusiveAccess</a:t>
            </a:r>
            <a:endParaRPr lang="en-US" dirty="0"/>
          </a:p>
          <a:p>
            <a:pPr lvl="1"/>
            <a:r>
              <a:rPr lang="en-US" dirty="0" err="1"/>
              <a:t>hasOwnership</a:t>
            </a:r>
            <a:endParaRPr lang="en-US" dirty="0"/>
          </a:p>
          <a:p>
            <a:pPr lvl="1"/>
            <a:r>
              <a:rPr lang="en-US" dirty="0" err="1"/>
              <a:t>validateOwnership</a:t>
            </a:r>
            <a:endParaRPr lang="en-US" dirty="0"/>
          </a:p>
          <a:p>
            <a:r>
              <a:rPr lang="en-US" dirty="0"/>
              <a:t>Don’t really need to write any code for the above methods because </a:t>
            </a:r>
            <a:r>
              <a:rPr lang="en-US" dirty="0" err="1"/>
              <a:t>TrcOwnershipMgr</a:t>
            </a:r>
            <a:r>
              <a:rPr lang="en-US" dirty="0"/>
              <a:t> provides default implementations for them and that’s all you need.</a:t>
            </a:r>
          </a:p>
          <a:p>
            <a:r>
              <a:rPr lang="en-US" dirty="0"/>
              <a:t>For actions that may be called by different callers that could cause conflict, the actions must be called specifying the caller’s ID so that it will check for ownership.</a:t>
            </a:r>
          </a:p>
          <a:p>
            <a:r>
              <a:rPr lang="en-US" dirty="0"/>
              <a:t>For Auto-Assist modules, they must acquire ownership before calling Exclusive Subsystems and release ownership when done.</a:t>
            </a:r>
          </a:p>
        </p:txBody>
      </p:sp>
    </p:spTree>
    <p:extLst>
      <p:ext uri="{BB962C8B-B14F-4D97-AF65-F5344CB8AC3E}">
        <p14:creationId xmlns:p14="http://schemas.microsoft.com/office/powerpoint/2010/main" val="64800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646670" y="2323070"/>
            <a:ext cx="10651525" cy="4228732"/>
          </a:xfrm>
        </p:spPr>
        <p:txBody>
          <a:bodyPr>
            <a:normAutofit/>
          </a:bodyPr>
          <a:lstStyle/>
          <a:p>
            <a:r>
              <a:rPr lang="en-US" dirty="0"/>
              <a:t>In this lesson, you will learn everything about Multi-Tasking and Threads:</a:t>
            </a:r>
          </a:p>
          <a:p>
            <a:pPr lvl="1"/>
            <a:r>
              <a:rPr lang="en-US" dirty="0"/>
              <a:t>Multi-tasking Explained</a:t>
            </a:r>
          </a:p>
          <a:p>
            <a:pPr lvl="1"/>
            <a:r>
              <a:rPr lang="en-US" dirty="0"/>
              <a:t>Task</a:t>
            </a:r>
          </a:p>
          <a:p>
            <a:pPr lvl="1"/>
            <a:r>
              <a:rPr lang="en-US" dirty="0"/>
              <a:t>Main Robot Thread</a:t>
            </a:r>
          </a:p>
          <a:p>
            <a:pPr lvl="1"/>
            <a:r>
              <a:rPr lang="en-US" dirty="0"/>
              <a:t>Other Threads</a:t>
            </a:r>
          </a:p>
          <a:p>
            <a:pPr lvl="1"/>
            <a:r>
              <a:rPr lang="en-US" dirty="0"/>
              <a:t>Task Manager</a:t>
            </a:r>
          </a:p>
          <a:p>
            <a:pPr lvl="1"/>
            <a:r>
              <a:rPr lang="en-US" dirty="0"/>
              <a:t>Cautions On Multi-Tasking</a:t>
            </a:r>
          </a:p>
          <a:p>
            <a:pPr lvl="1"/>
            <a:r>
              <a:rPr lang="en-US" dirty="0"/>
              <a:t>Asynchronous Support</a:t>
            </a:r>
          </a:p>
          <a:p>
            <a:pPr lvl="1"/>
            <a:r>
              <a:rPr lang="en-US" dirty="0"/>
              <a:t>State Machine</a:t>
            </a:r>
          </a:p>
          <a:p>
            <a:pPr lvl="1"/>
            <a:r>
              <a:rPr lang="en-US" dirty="0"/>
              <a:t>Event</a:t>
            </a:r>
          </a:p>
          <a:p>
            <a:pPr lvl="1"/>
            <a:r>
              <a:rPr lang="en-US" dirty="0"/>
              <a:t>Subsystem Exclusive Ownership</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796E-55F3-4BD9-B1BF-3E458D5882A2}"/>
              </a:ext>
            </a:extLst>
          </p:cNvPr>
          <p:cNvSpPr>
            <a:spLocks noGrp="1"/>
          </p:cNvSpPr>
          <p:nvPr>
            <p:ph type="title"/>
          </p:nvPr>
        </p:nvSpPr>
        <p:spPr/>
        <p:txBody>
          <a:bodyPr/>
          <a:lstStyle/>
          <a:p>
            <a:r>
              <a:rPr lang="en-US" dirty="0"/>
              <a:t>Multi-tasking Explained</a:t>
            </a:r>
          </a:p>
        </p:txBody>
      </p:sp>
      <p:sp>
        <p:nvSpPr>
          <p:cNvPr id="3" name="Content Placeholder 2">
            <a:extLst>
              <a:ext uri="{FF2B5EF4-FFF2-40B4-BE49-F238E27FC236}">
                <a16:creationId xmlns:a16="http://schemas.microsoft.com/office/drawing/2014/main" id="{91A9CC4A-9BE0-4D87-BF13-86BC62D0EEC7}"/>
              </a:ext>
            </a:extLst>
          </p:cNvPr>
          <p:cNvSpPr>
            <a:spLocks noGrp="1"/>
          </p:cNvSpPr>
          <p:nvPr>
            <p:ph idx="1"/>
          </p:nvPr>
        </p:nvSpPr>
        <p:spPr>
          <a:xfrm>
            <a:off x="385894" y="2248250"/>
            <a:ext cx="11333526" cy="1442906"/>
          </a:xfrm>
        </p:spPr>
        <p:txBody>
          <a:bodyPr>
            <a:normAutofit fontScale="92500" lnSpcReduction="10000"/>
          </a:bodyPr>
          <a:lstStyle/>
          <a:p>
            <a:r>
              <a:rPr lang="en-US" dirty="0"/>
              <a:t>Because of the short 30-second autonomous period, we must try performing operations that don’t depend on each other in parallel.</a:t>
            </a:r>
          </a:p>
          <a:p>
            <a:r>
              <a:rPr lang="en-US" dirty="0"/>
              <a:t>Multi-tasking real life example: You have a birthday party coming up and your mom wants you to finish your home work, do the laundry as well as baking your own pizza for the party. So you have three tasks (finish homework, do laundry, bake pizza).</a:t>
            </a:r>
          </a:p>
          <a:p>
            <a:pPr lvl="1">
              <a:buFont typeface="+mj-lt"/>
              <a:buAutoNum type="arabicPeriod"/>
            </a:pPr>
            <a:endParaRPr lang="en-US" dirty="0"/>
          </a:p>
        </p:txBody>
      </p:sp>
      <p:sp>
        <p:nvSpPr>
          <p:cNvPr id="6" name="TextBox 5">
            <a:extLst>
              <a:ext uri="{FF2B5EF4-FFF2-40B4-BE49-F238E27FC236}">
                <a16:creationId xmlns:a16="http://schemas.microsoft.com/office/drawing/2014/main" id="{DFE9C358-8412-4E0E-9713-3B746440D4E6}"/>
              </a:ext>
            </a:extLst>
          </p:cNvPr>
          <p:cNvSpPr txBox="1"/>
          <p:nvPr/>
        </p:nvSpPr>
        <p:spPr>
          <a:xfrm>
            <a:off x="385894" y="3691156"/>
            <a:ext cx="5620623" cy="2862322"/>
          </a:xfrm>
          <a:prstGeom prst="rect">
            <a:avLst/>
          </a:prstGeom>
          <a:noFill/>
        </p:spPr>
        <p:txBody>
          <a:bodyPr wrap="square">
            <a:spAutoFit/>
          </a:bodyPr>
          <a:lstStyle/>
          <a:p>
            <a:r>
              <a:rPr lang="en-US" dirty="0"/>
              <a:t>Task 1: do laundry (total time – 2 hours)</a:t>
            </a:r>
          </a:p>
          <a:p>
            <a:pPr lvl="1">
              <a:buFont typeface="+mj-lt"/>
              <a:buAutoNum type="arabicPeriod"/>
            </a:pPr>
            <a:r>
              <a:rPr lang="en-US" dirty="0"/>
              <a:t>Put clothes into washing machine.</a:t>
            </a:r>
          </a:p>
          <a:p>
            <a:pPr lvl="1">
              <a:buFont typeface="+mj-lt"/>
              <a:buAutoNum type="arabicPeriod"/>
            </a:pPr>
            <a:r>
              <a:rPr lang="en-US" dirty="0"/>
              <a:t>Put in laundry detergent.</a:t>
            </a:r>
          </a:p>
          <a:p>
            <a:pPr lvl="1">
              <a:buFont typeface="+mj-lt"/>
              <a:buAutoNum type="arabicPeriod"/>
            </a:pPr>
            <a:r>
              <a:rPr lang="en-US" dirty="0"/>
              <a:t>Start washing machine.</a:t>
            </a:r>
          </a:p>
          <a:p>
            <a:pPr lvl="1">
              <a:buFont typeface="+mj-lt"/>
              <a:buAutoNum type="arabicPeriod"/>
            </a:pPr>
            <a:r>
              <a:rPr lang="en-US" dirty="0"/>
              <a:t>Wait for the washing machine to beep.</a:t>
            </a:r>
          </a:p>
          <a:p>
            <a:pPr lvl="1">
              <a:buFont typeface="+mj-lt"/>
              <a:buAutoNum type="arabicPeriod"/>
            </a:pPr>
            <a:r>
              <a:rPr lang="en-US" dirty="0"/>
              <a:t>Move the clothes into the dryer.</a:t>
            </a:r>
          </a:p>
          <a:p>
            <a:pPr lvl="1">
              <a:buFont typeface="+mj-lt"/>
              <a:buAutoNum type="arabicPeriod"/>
            </a:pPr>
            <a:r>
              <a:rPr lang="en-US" dirty="0"/>
              <a:t>Put in fabric softener sheet.</a:t>
            </a:r>
          </a:p>
          <a:p>
            <a:pPr lvl="1">
              <a:buFont typeface="+mj-lt"/>
              <a:buAutoNum type="arabicPeriod"/>
            </a:pPr>
            <a:r>
              <a:rPr lang="en-US" dirty="0"/>
              <a:t>Start dryer.</a:t>
            </a:r>
          </a:p>
          <a:p>
            <a:pPr lvl="1">
              <a:buFont typeface="+mj-lt"/>
              <a:buAutoNum type="arabicPeriod"/>
            </a:pPr>
            <a:r>
              <a:rPr lang="en-US" dirty="0"/>
              <a:t>Wait for the dryer to beep.</a:t>
            </a:r>
          </a:p>
          <a:p>
            <a:pPr lvl="1">
              <a:buFont typeface="+mj-lt"/>
              <a:buAutoNum type="arabicPeriod"/>
            </a:pPr>
            <a:r>
              <a:rPr lang="en-US" dirty="0"/>
              <a:t>Take clothes out, fold them and put away.</a:t>
            </a:r>
          </a:p>
        </p:txBody>
      </p:sp>
      <p:sp>
        <p:nvSpPr>
          <p:cNvPr id="8" name="TextBox 7">
            <a:extLst>
              <a:ext uri="{FF2B5EF4-FFF2-40B4-BE49-F238E27FC236}">
                <a16:creationId xmlns:a16="http://schemas.microsoft.com/office/drawing/2014/main" id="{C77AA475-724D-4062-993B-25AD5151C4AC}"/>
              </a:ext>
            </a:extLst>
          </p:cNvPr>
          <p:cNvSpPr txBox="1"/>
          <p:nvPr/>
        </p:nvSpPr>
        <p:spPr>
          <a:xfrm>
            <a:off x="5679347" y="3691156"/>
            <a:ext cx="6512653" cy="2585323"/>
          </a:xfrm>
          <a:prstGeom prst="rect">
            <a:avLst/>
          </a:prstGeom>
          <a:noFill/>
        </p:spPr>
        <p:txBody>
          <a:bodyPr wrap="square">
            <a:spAutoFit/>
          </a:bodyPr>
          <a:lstStyle/>
          <a:p>
            <a:r>
              <a:rPr lang="en-US" dirty="0"/>
              <a:t>Task 2: bake pizza (total time – 0.5 hour)</a:t>
            </a:r>
          </a:p>
          <a:p>
            <a:pPr lvl="1">
              <a:buFont typeface="+mj-lt"/>
              <a:buAutoNum type="arabicPeriod"/>
            </a:pPr>
            <a:r>
              <a:rPr lang="en-US" dirty="0"/>
              <a:t>Wait until half hour before party start.</a:t>
            </a:r>
          </a:p>
          <a:p>
            <a:pPr lvl="1">
              <a:buFont typeface="+mj-lt"/>
              <a:buAutoNum type="arabicPeriod"/>
            </a:pPr>
            <a:r>
              <a:rPr lang="en-US" dirty="0"/>
              <a:t>Set oven to preheat to 450˚F.</a:t>
            </a:r>
          </a:p>
          <a:p>
            <a:pPr lvl="1">
              <a:buFont typeface="+mj-lt"/>
              <a:buAutoNum type="arabicPeriod"/>
            </a:pPr>
            <a:r>
              <a:rPr lang="en-US" dirty="0"/>
              <a:t>Wait for the oven to beep.</a:t>
            </a:r>
          </a:p>
          <a:p>
            <a:pPr lvl="1">
              <a:buFont typeface="+mj-lt"/>
              <a:buAutoNum type="arabicPeriod"/>
            </a:pPr>
            <a:r>
              <a:rPr lang="en-US" dirty="0"/>
              <a:t>Put the frozen pizza into the oven.</a:t>
            </a:r>
          </a:p>
          <a:p>
            <a:pPr lvl="1">
              <a:buFont typeface="+mj-lt"/>
              <a:buAutoNum type="arabicPeriod"/>
            </a:pPr>
            <a:r>
              <a:rPr lang="en-US" dirty="0"/>
              <a:t>Set timer for 20 minutes.</a:t>
            </a:r>
          </a:p>
          <a:p>
            <a:pPr lvl="1">
              <a:buFont typeface="+mj-lt"/>
              <a:buAutoNum type="arabicPeriod"/>
            </a:pPr>
            <a:r>
              <a:rPr lang="en-US" dirty="0"/>
              <a:t>Wait for the oven to beep.</a:t>
            </a:r>
          </a:p>
          <a:p>
            <a:pPr lvl="1">
              <a:buFont typeface="+mj-lt"/>
              <a:buAutoNum type="arabicPeriod"/>
            </a:pPr>
            <a:r>
              <a:rPr lang="en-US" dirty="0"/>
              <a:t>Take pizza out and cut into 8 pieces.</a:t>
            </a:r>
          </a:p>
          <a:p>
            <a:pPr lvl="1">
              <a:buFont typeface="+mj-lt"/>
              <a:buAutoNum type="arabicPeriod"/>
            </a:pPr>
            <a:r>
              <a:rPr lang="en-US" dirty="0"/>
              <a:t>Put on plates and serve guests.</a:t>
            </a:r>
          </a:p>
        </p:txBody>
      </p:sp>
    </p:spTree>
    <p:extLst>
      <p:ext uri="{BB962C8B-B14F-4D97-AF65-F5344CB8AC3E}">
        <p14:creationId xmlns:p14="http://schemas.microsoft.com/office/powerpoint/2010/main" val="257096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84D-F93A-4332-AA00-B6B01421CE66}"/>
              </a:ext>
            </a:extLst>
          </p:cNvPr>
          <p:cNvSpPr>
            <a:spLocks noGrp="1"/>
          </p:cNvSpPr>
          <p:nvPr>
            <p:ph type="title"/>
          </p:nvPr>
        </p:nvSpPr>
        <p:spPr/>
        <p:txBody>
          <a:bodyPr/>
          <a:lstStyle/>
          <a:p>
            <a:r>
              <a:rPr lang="en-US" dirty="0"/>
              <a:t>Multi-tasking Explained (continue)</a:t>
            </a:r>
          </a:p>
        </p:txBody>
      </p:sp>
      <p:sp>
        <p:nvSpPr>
          <p:cNvPr id="3" name="Content Placeholder 2">
            <a:extLst>
              <a:ext uri="{FF2B5EF4-FFF2-40B4-BE49-F238E27FC236}">
                <a16:creationId xmlns:a16="http://schemas.microsoft.com/office/drawing/2014/main" id="{E088373E-3F3B-4178-835B-F30E54809E35}"/>
              </a:ext>
            </a:extLst>
          </p:cNvPr>
          <p:cNvSpPr>
            <a:spLocks noGrp="1"/>
          </p:cNvSpPr>
          <p:nvPr>
            <p:ph idx="1"/>
          </p:nvPr>
        </p:nvSpPr>
        <p:spPr>
          <a:xfrm>
            <a:off x="427840" y="2265028"/>
            <a:ext cx="11258024" cy="4521666"/>
          </a:xfrm>
        </p:spPr>
        <p:txBody>
          <a:bodyPr>
            <a:normAutofit fontScale="77500" lnSpcReduction="20000"/>
          </a:bodyPr>
          <a:lstStyle/>
          <a:p>
            <a:r>
              <a:rPr lang="en-US" dirty="0"/>
              <a:t>To do all these tasks, one could do task 1 to its completion before starting task 2. After task 2 is completed then starts task 3. But it will be a waste of time and most of the time spent is waiting.</a:t>
            </a:r>
          </a:p>
          <a:p>
            <a:r>
              <a:rPr lang="en-US" dirty="0"/>
              <a:t>Multi-task is a better way. Note that there are operations in the task just simply waiting. Instead of staring at the washing machine or the oven waiting for it to beep, switch to the other tasks to make progress.</a:t>
            </a:r>
          </a:p>
          <a:p>
            <a:r>
              <a:rPr lang="en-US" dirty="0"/>
              <a:t>Combined tasks:</a:t>
            </a:r>
          </a:p>
          <a:p>
            <a:pPr marL="800100" lvl="1" indent="-342900">
              <a:buFont typeface="+mj-lt"/>
              <a:buAutoNum type="arabicPeriod"/>
            </a:pPr>
            <a:r>
              <a:rPr lang="en-US" dirty="0"/>
              <a:t>Do task 1 operations 1-3.</a:t>
            </a:r>
          </a:p>
          <a:p>
            <a:pPr marL="800100" lvl="1" indent="-342900">
              <a:buFont typeface="+mj-lt"/>
              <a:buAutoNum type="arabicPeriod"/>
            </a:pPr>
            <a:r>
              <a:rPr lang="en-US" dirty="0"/>
              <a:t>Operation 4 is to wait for the washing machine to beep, switch to task 2 and check if you are about half an hour before the birthday party starts. If not, switch to task 3 to do your homework until you hear the washing machine beeps or it is about half an hour before the party starts.</a:t>
            </a:r>
          </a:p>
          <a:p>
            <a:pPr marL="800100" lvl="1" indent="-342900">
              <a:buFont typeface="+mj-lt"/>
              <a:buAutoNum type="arabicPeriod"/>
            </a:pPr>
            <a:r>
              <a:rPr lang="en-US" dirty="0"/>
              <a:t>If the washing machine beeps, switch back to task 1, do operations 5-7. Then switch to task 2 and check if you are about half hour before the birthday party starts. If not, switch back to task 3 and continue doing your homework.</a:t>
            </a:r>
          </a:p>
          <a:p>
            <a:pPr marL="800100" lvl="1" indent="-342900">
              <a:buFont typeface="+mj-lt"/>
              <a:buAutoNum type="arabicPeriod"/>
            </a:pPr>
            <a:r>
              <a:rPr lang="en-US" dirty="0"/>
              <a:t>When it’s about half hour before the party starts, switch back to task 2 and do operation 2.</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oven beeps, switch back to task 2 and do operations 4-5.</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the dryer beeps, switch back to task 1 and do operation 9.</a:t>
            </a:r>
          </a:p>
          <a:p>
            <a:pPr marL="800100" lvl="1" indent="-342900">
              <a:buFont typeface="+mj-lt"/>
              <a:buAutoNum type="arabicPeriod"/>
            </a:pPr>
            <a:r>
              <a:rPr lang="en-US" dirty="0"/>
              <a:t>When done, switch back to task 3 to continue doing your homework. Homework is now done.</a:t>
            </a:r>
          </a:p>
          <a:p>
            <a:pPr marL="800100" lvl="1" indent="-342900">
              <a:buFont typeface="+mj-lt"/>
              <a:buAutoNum type="arabicPeriod"/>
            </a:pPr>
            <a:r>
              <a:rPr lang="en-US" dirty="0"/>
              <a:t>Switch back to task 2 and wait for oven to beep, then finish operations 7-8.</a:t>
            </a:r>
          </a:p>
        </p:txBody>
      </p:sp>
    </p:spTree>
    <p:extLst>
      <p:ext uri="{BB962C8B-B14F-4D97-AF65-F5344CB8AC3E}">
        <p14:creationId xmlns:p14="http://schemas.microsoft.com/office/powerpoint/2010/main" val="120024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D01-1FE9-42B9-A0BD-DBD0156D9EB0}"/>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D15DA096-4A48-4653-8C3D-4149A5E29EBD}"/>
              </a:ext>
            </a:extLst>
          </p:cNvPr>
          <p:cNvSpPr>
            <a:spLocks noGrp="1"/>
          </p:cNvSpPr>
          <p:nvPr>
            <p:ph idx="1"/>
          </p:nvPr>
        </p:nvSpPr>
        <p:spPr>
          <a:xfrm>
            <a:off x="536896" y="2281805"/>
            <a:ext cx="10922466" cy="4412609"/>
          </a:xfrm>
        </p:spPr>
        <p:txBody>
          <a:bodyPr>
            <a:normAutofit/>
          </a:bodyPr>
          <a:lstStyle/>
          <a:p>
            <a:r>
              <a:rPr lang="en-US" dirty="0"/>
              <a:t>Task is multi-tasking unit in our framework. It contains code to be run in a multi-tasking thread. You can register a task to be execute at a certain time by a certain thread.</a:t>
            </a:r>
          </a:p>
          <a:p>
            <a:r>
              <a:rPr lang="en-US" dirty="0"/>
              <a:t>In Titan Robotics Framework, there are many task types you can register:</a:t>
            </a:r>
          </a:p>
          <a:p>
            <a:pPr lvl="1"/>
            <a:r>
              <a:rPr lang="en-US" dirty="0">
                <a:highlight>
                  <a:srgbClr val="00FF00"/>
                </a:highlight>
              </a:rPr>
              <a:t>START_TASK </a:t>
            </a:r>
            <a:r>
              <a:rPr lang="en-US" dirty="0"/>
              <a:t>– runs in the </a:t>
            </a:r>
            <a:r>
              <a:rPr lang="en-US" dirty="0">
                <a:highlight>
                  <a:srgbClr val="00FF00"/>
                </a:highlight>
              </a:rPr>
              <a:t>main robot thread </a:t>
            </a:r>
            <a:r>
              <a:rPr lang="en-US" dirty="0"/>
              <a:t>before a robot mode starts.</a:t>
            </a:r>
          </a:p>
          <a:p>
            <a:pPr lvl="1"/>
            <a:r>
              <a:rPr lang="en-US" dirty="0">
                <a:highlight>
                  <a:srgbClr val="00FF00"/>
                </a:highlight>
              </a:rPr>
              <a:t>STOP_TASK </a:t>
            </a:r>
            <a:r>
              <a:rPr lang="en-US" dirty="0"/>
              <a:t>– runs in the </a:t>
            </a:r>
            <a:r>
              <a:rPr lang="en-US" dirty="0">
                <a:highlight>
                  <a:srgbClr val="00FF00"/>
                </a:highlight>
              </a:rPr>
              <a:t>main robot thread </a:t>
            </a:r>
            <a:r>
              <a:rPr lang="en-US" dirty="0"/>
              <a:t>before a robot mode stops.</a:t>
            </a:r>
          </a:p>
          <a:p>
            <a:pPr lvl="1"/>
            <a:r>
              <a:rPr lang="en-US" dirty="0">
                <a:highlight>
                  <a:srgbClr val="00FF00"/>
                </a:highlight>
              </a:rPr>
              <a:t>PRE_PERIODIC_TASK </a:t>
            </a:r>
            <a:r>
              <a:rPr lang="en-US" dirty="0"/>
              <a:t>– runs in the </a:t>
            </a:r>
            <a:r>
              <a:rPr lang="en-US" dirty="0">
                <a:highlight>
                  <a:srgbClr val="00FF00"/>
                </a:highlight>
              </a:rPr>
              <a:t>main robot thread </a:t>
            </a:r>
            <a:r>
              <a:rPr lang="en-US" dirty="0"/>
              <a:t>before periodic method is called.</a:t>
            </a:r>
          </a:p>
          <a:p>
            <a:pPr lvl="1"/>
            <a:r>
              <a:rPr lang="en-US" dirty="0">
                <a:highlight>
                  <a:srgbClr val="00FF00"/>
                </a:highlight>
              </a:rPr>
              <a:t>POST_PERIODIC_TASK </a:t>
            </a:r>
            <a:r>
              <a:rPr lang="en-US" dirty="0"/>
              <a:t>– runs in the </a:t>
            </a:r>
            <a:r>
              <a:rPr lang="en-US" dirty="0">
                <a:highlight>
                  <a:srgbClr val="00FF00"/>
                </a:highlight>
              </a:rPr>
              <a:t>main robot thread </a:t>
            </a:r>
            <a:r>
              <a:rPr lang="en-US" dirty="0"/>
              <a:t>after periodic method is called.</a:t>
            </a:r>
          </a:p>
          <a:p>
            <a:pPr lvl="1"/>
            <a:r>
              <a:rPr lang="en-US" dirty="0">
                <a:highlight>
                  <a:srgbClr val="00FFFF"/>
                </a:highlight>
              </a:rPr>
              <a:t>INPUT_TASK </a:t>
            </a:r>
            <a:r>
              <a:rPr lang="en-US" dirty="0"/>
              <a:t>– runs in the IO thread before all OUTPUT_TASK.</a:t>
            </a:r>
          </a:p>
          <a:p>
            <a:pPr lvl="1"/>
            <a:r>
              <a:rPr lang="en-US" dirty="0">
                <a:highlight>
                  <a:srgbClr val="00FFFF"/>
                </a:highlight>
              </a:rPr>
              <a:t>OUTPUT_TASK </a:t>
            </a:r>
            <a:r>
              <a:rPr lang="en-US" dirty="0"/>
              <a:t>– runs in the IO thread after all INPUT_TASK.</a:t>
            </a:r>
          </a:p>
          <a:p>
            <a:pPr lvl="1"/>
            <a:r>
              <a:rPr lang="en-US" dirty="0">
                <a:highlight>
                  <a:srgbClr val="00FFFF"/>
                </a:highlight>
              </a:rPr>
              <a:t>STANDALONE_TASK </a:t>
            </a:r>
            <a:r>
              <a:rPr lang="en-US" dirty="0"/>
              <a:t>– runs in a standalone thread.</a:t>
            </a:r>
          </a:p>
        </p:txBody>
      </p:sp>
    </p:spTree>
    <p:extLst>
      <p:ext uri="{BB962C8B-B14F-4D97-AF65-F5344CB8AC3E}">
        <p14:creationId xmlns:p14="http://schemas.microsoft.com/office/powerpoint/2010/main" val="182415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6954-9017-4520-89BA-A466DEE2F489}"/>
              </a:ext>
            </a:extLst>
          </p:cNvPr>
          <p:cNvSpPr>
            <a:spLocks noGrp="1"/>
          </p:cNvSpPr>
          <p:nvPr>
            <p:ph type="title"/>
          </p:nvPr>
        </p:nvSpPr>
        <p:spPr/>
        <p:txBody>
          <a:bodyPr/>
          <a:lstStyle/>
          <a:p>
            <a:r>
              <a:rPr lang="en-US" dirty="0"/>
              <a:t>Main Robot Thread</a:t>
            </a:r>
          </a:p>
        </p:txBody>
      </p:sp>
      <p:sp>
        <p:nvSpPr>
          <p:cNvPr id="3" name="Content Placeholder 2">
            <a:extLst>
              <a:ext uri="{FF2B5EF4-FFF2-40B4-BE49-F238E27FC236}">
                <a16:creationId xmlns:a16="http://schemas.microsoft.com/office/drawing/2014/main" id="{DACF13E4-B27B-4AC9-8EA4-91B950C6BD49}"/>
              </a:ext>
            </a:extLst>
          </p:cNvPr>
          <p:cNvSpPr>
            <a:spLocks noGrp="1"/>
          </p:cNvSpPr>
          <p:nvPr>
            <p:ph idx="1"/>
          </p:nvPr>
        </p:nvSpPr>
        <p:spPr>
          <a:xfrm>
            <a:off x="528506" y="2290194"/>
            <a:ext cx="11081857" cy="4345497"/>
          </a:xfrm>
        </p:spPr>
        <p:txBody>
          <a:bodyPr>
            <a:normAutofit fontScale="92500" lnSpcReduction="10000"/>
          </a:bodyPr>
          <a:lstStyle/>
          <a:p>
            <a:r>
              <a:rPr lang="en-US" dirty="0"/>
              <a:t>When the robot is powered up, the following sequence is executed in the main robot thread. </a:t>
            </a:r>
          </a:p>
          <a:p>
            <a:pPr lvl="1">
              <a:buFont typeface="+mj-lt"/>
              <a:buAutoNum type="arabicPeriod"/>
            </a:pPr>
            <a:r>
              <a:rPr lang="en-US" dirty="0"/>
              <a:t>Execute </a:t>
            </a:r>
            <a:r>
              <a:rPr lang="en-US" dirty="0" err="1"/>
              <a:t>Robot.robotInit</a:t>
            </a:r>
            <a:r>
              <a:rPr lang="en-US" dirty="0"/>
              <a:t> method to create/initialize robot hardware, set initial robot mode to </a:t>
            </a:r>
            <a:r>
              <a:rPr lang="en-US" dirty="0" err="1"/>
              <a:t>DisabledMode</a:t>
            </a:r>
            <a:r>
              <a:rPr lang="en-US" dirty="0"/>
              <a:t>.</a:t>
            </a:r>
          </a:p>
          <a:p>
            <a:pPr lvl="1">
              <a:buFont typeface="+mj-lt"/>
              <a:buAutoNum type="arabicPeriod"/>
            </a:pPr>
            <a:r>
              <a:rPr lang="en-US" dirty="0"/>
              <a:t>Execute </a:t>
            </a:r>
            <a:r>
              <a:rPr lang="en-US" dirty="0" err="1"/>
              <a:t>Robot.robotStartMode</a:t>
            </a:r>
            <a:r>
              <a:rPr lang="en-US" dirty="0"/>
              <a:t> method to initialize robot not specific to the robot mode.</a:t>
            </a:r>
          </a:p>
          <a:p>
            <a:pPr lvl="1">
              <a:buFont typeface="+mj-lt"/>
              <a:buAutoNum type="arabicPeriod"/>
            </a:pPr>
            <a:r>
              <a:rPr lang="en-US" dirty="0"/>
              <a:t>Execute </a:t>
            </a:r>
            <a:r>
              <a:rPr lang="en-US" dirty="0" err="1"/>
              <a:t>TrcRobot.RobotMode.startMode</a:t>
            </a:r>
            <a:r>
              <a:rPr lang="en-US" dirty="0"/>
              <a:t> method to initialize robot specific to the robot mode.</a:t>
            </a:r>
          </a:p>
          <a:p>
            <a:pPr lvl="1">
              <a:buFont typeface="+mj-lt"/>
              <a:buAutoNum type="arabicPeriod"/>
            </a:pPr>
            <a:r>
              <a:rPr lang="en-US" dirty="0"/>
              <a:t>Execute all registered START_TASK.</a:t>
            </a:r>
          </a:p>
          <a:p>
            <a:pPr lvl="1">
              <a:buFont typeface="+mj-lt"/>
              <a:buAutoNum type="arabicPeriod"/>
            </a:pPr>
            <a:r>
              <a:rPr lang="en-US" dirty="0"/>
              <a:t>If periodic ready, execute all registered PRE_PERIODIC_TASK.</a:t>
            </a:r>
          </a:p>
          <a:p>
            <a:pPr lvl="1">
              <a:buFont typeface="+mj-lt"/>
              <a:buAutoNum type="arabicPeriod"/>
            </a:pPr>
            <a:r>
              <a:rPr lang="en-US" dirty="0"/>
              <a:t>If periodic ready, execute periodic method.</a:t>
            </a:r>
          </a:p>
          <a:p>
            <a:pPr lvl="1">
              <a:buFont typeface="+mj-lt"/>
              <a:buAutoNum type="arabicPeriod"/>
            </a:pPr>
            <a:r>
              <a:rPr lang="en-US" dirty="0"/>
              <a:t>If periodic ready, execute all registered POST_PERIODIC_TASK.</a:t>
            </a:r>
          </a:p>
          <a:p>
            <a:pPr lvl="1">
              <a:buFont typeface="+mj-lt"/>
              <a:buAutoNum type="arabicPeriod"/>
            </a:pPr>
            <a:r>
              <a:rPr lang="en-US" dirty="0"/>
              <a:t>If robot is staying in the same mode, go back to step 5, otherwise go to next step.</a:t>
            </a:r>
          </a:p>
          <a:p>
            <a:pPr lvl="1">
              <a:buFont typeface="+mj-lt"/>
              <a:buAutoNum type="arabicPeriod"/>
            </a:pPr>
            <a:r>
              <a:rPr lang="en-US" dirty="0"/>
              <a:t>Execute all registered STOP_TASK.</a:t>
            </a:r>
          </a:p>
          <a:p>
            <a:pPr lvl="1">
              <a:buFont typeface="+mj-lt"/>
              <a:buAutoNum type="arabicPeriod"/>
            </a:pPr>
            <a:r>
              <a:rPr lang="en-US" dirty="0"/>
              <a:t>Execute </a:t>
            </a:r>
            <a:r>
              <a:rPr lang="en-US" dirty="0" err="1"/>
              <a:t>TrcRobot.Robot.RobotMode.stopMode</a:t>
            </a:r>
            <a:r>
              <a:rPr lang="en-US" dirty="0"/>
              <a:t> method to do cleanup specific to the previous robot mode.</a:t>
            </a:r>
          </a:p>
          <a:p>
            <a:pPr lvl="1">
              <a:buFont typeface="+mj-lt"/>
              <a:buAutoNum type="arabicPeriod"/>
            </a:pPr>
            <a:r>
              <a:rPr lang="en-US" dirty="0"/>
              <a:t>Execute </a:t>
            </a:r>
            <a:r>
              <a:rPr lang="en-US" dirty="0" err="1"/>
              <a:t>Robot.robotStopMode</a:t>
            </a:r>
            <a:r>
              <a:rPr lang="en-US" dirty="0"/>
              <a:t> method to do cleanup not specific to the robot mode.</a:t>
            </a:r>
          </a:p>
          <a:p>
            <a:pPr lvl="1">
              <a:buFont typeface="+mj-lt"/>
              <a:buAutoNum type="arabicPeriod"/>
            </a:pPr>
            <a:r>
              <a:rPr lang="en-US" dirty="0"/>
              <a:t>End of </a:t>
            </a:r>
            <a:r>
              <a:rPr lang="en-US" dirty="0" err="1"/>
              <a:t>OpMode</a:t>
            </a:r>
            <a:r>
              <a:rPr lang="en-US" dirty="0"/>
              <a:t>.</a:t>
            </a:r>
          </a:p>
        </p:txBody>
      </p:sp>
    </p:spTree>
    <p:extLst>
      <p:ext uri="{BB962C8B-B14F-4D97-AF65-F5344CB8AC3E}">
        <p14:creationId xmlns:p14="http://schemas.microsoft.com/office/powerpoint/2010/main" val="169932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E748-F763-484E-A805-8B8F2062EEFF}"/>
              </a:ext>
            </a:extLst>
          </p:cNvPr>
          <p:cNvSpPr>
            <a:spLocks noGrp="1"/>
          </p:cNvSpPr>
          <p:nvPr>
            <p:ph type="title"/>
          </p:nvPr>
        </p:nvSpPr>
        <p:spPr/>
        <p:txBody>
          <a:bodyPr/>
          <a:lstStyle/>
          <a:p>
            <a:r>
              <a:rPr lang="en-US" dirty="0"/>
              <a:t>Other Threads</a:t>
            </a:r>
          </a:p>
        </p:txBody>
      </p:sp>
      <p:sp>
        <p:nvSpPr>
          <p:cNvPr id="3" name="Content Placeholder 2">
            <a:extLst>
              <a:ext uri="{FF2B5EF4-FFF2-40B4-BE49-F238E27FC236}">
                <a16:creationId xmlns:a16="http://schemas.microsoft.com/office/drawing/2014/main" id="{99C593B9-AD31-4555-9206-7BBFE0CA4643}"/>
              </a:ext>
            </a:extLst>
          </p:cNvPr>
          <p:cNvSpPr>
            <a:spLocks noGrp="1"/>
          </p:cNvSpPr>
          <p:nvPr>
            <p:ph idx="1"/>
          </p:nvPr>
        </p:nvSpPr>
        <p:spPr>
          <a:xfrm>
            <a:off x="511728" y="2603500"/>
            <a:ext cx="10997967" cy="3416300"/>
          </a:xfrm>
        </p:spPr>
        <p:txBody>
          <a:bodyPr/>
          <a:lstStyle/>
          <a:p>
            <a:r>
              <a:rPr lang="en-US" dirty="0"/>
              <a:t>IO Thread: All registered INPUT_TASKs and OUTPUT_TASKs run in the IO Thread. Generally deals with reading sensors and input states (INPUT_TASK), also deals with any kind of actuators and status indicators (OUTPUT_TASK).</a:t>
            </a:r>
          </a:p>
          <a:p>
            <a:r>
              <a:rPr lang="en-US" dirty="0"/>
              <a:t>Standalone Thread: Every registered STANDALONE_TASK has its own thread. Generally used for very high performance tasks that require high frequency execution and low latency or tasks that take a long time to execute and will impact other tasks on the same thread if they don’t have their own thread.</a:t>
            </a:r>
          </a:p>
        </p:txBody>
      </p:sp>
    </p:spTree>
    <p:extLst>
      <p:ext uri="{BB962C8B-B14F-4D97-AF65-F5344CB8AC3E}">
        <p14:creationId xmlns:p14="http://schemas.microsoft.com/office/powerpoint/2010/main" val="376106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EF8-868C-469D-8C7F-0758EBF139A3}"/>
              </a:ext>
            </a:extLst>
          </p:cNvPr>
          <p:cNvSpPr>
            <a:spLocks noGrp="1"/>
          </p:cNvSpPr>
          <p:nvPr>
            <p:ph type="title"/>
          </p:nvPr>
        </p:nvSpPr>
        <p:spPr/>
        <p:txBody>
          <a:bodyPr/>
          <a:lstStyle/>
          <a:p>
            <a:r>
              <a:rPr lang="en-US" dirty="0"/>
              <a:t>Task Manager</a:t>
            </a:r>
          </a:p>
        </p:txBody>
      </p:sp>
      <p:sp>
        <p:nvSpPr>
          <p:cNvPr id="3" name="Content Placeholder 2">
            <a:extLst>
              <a:ext uri="{FF2B5EF4-FFF2-40B4-BE49-F238E27FC236}">
                <a16:creationId xmlns:a16="http://schemas.microsoft.com/office/drawing/2014/main" id="{B8AFB730-F688-4F95-A5CF-DC83A05E46D3}"/>
              </a:ext>
            </a:extLst>
          </p:cNvPr>
          <p:cNvSpPr>
            <a:spLocks noGrp="1"/>
          </p:cNvSpPr>
          <p:nvPr>
            <p:ph idx="1"/>
          </p:nvPr>
        </p:nvSpPr>
        <p:spPr>
          <a:xfrm>
            <a:off x="1154954" y="2298583"/>
            <a:ext cx="10363130" cy="4311941"/>
          </a:xfrm>
        </p:spPr>
        <p:txBody>
          <a:bodyPr/>
          <a:lstStyle/>
          <a:p>
            <a:r>
              <a:rPr lang="en-US" dirty="0" err="1"/>
              <a:t>TrcTaskMgr</a:t>
            </a:r>
            <a:r>
              <a:rPr lang="en-US" dirty="0"/>
              <a:t> manages tasks. It provides methods to create/register/unregister tasks of different task types.</a:t>
            </a:r>
          </a:p>
          <a:p>
            <a:r>
              <a:rPr lang="en-US" dirty="0" err="1"/>
              <a:t>TrcTaskMgr</a:t>
            </a:r>
            <a:r>
              <a:rPr lang="en-US" dirty="0"/>
              <a:t> is a singleton that exists on first use: </a:t>
            </a:r>
            <a:r>
              <a:rPr lang="en-US" dirty="0" err="1"/>
              <a:t>TrcTaskMgr.getInstance</a:t>
            </a:r>
            <a:r>
              <a:rPr lang="en-US" dirty="0"/>
              <a:t>()</a:t>
            </a:r>
          </a:p>
          <a:p>
            <a:r>
              <a:rPr lang="en-US" dirty="0"/>
              <a:t>Once you obtain the </a:t>
            </a:r>
            <a:r>
              <a:rPr lang="en-US" dirty="0" err="1"/>
              <a:t>TaskMgr</a:t>
            </a:r>
            <a:r>
              <a:rPr lang="en-US" dirty="0"/>
              <a:t> instance, it provides the following method to create a task object:</a:t>
            </a:r>
          </a:p>
          <a:p>
            <a:pPr lvl="1"/>
            <a:r>
              <a:rPr lang="en-US" dirty="0" err="1"/>
              <a:t>createTaskObj</a:t>
            </a:r>
            <a:r>
              <a:rPr lang="en-US" dirty="0"/>
              <a:t> – instance name of the task and reference to the method that contains the code for the task.</a:t>
            </a:r>
          </a:p>
          <a:p>
            <a:r>
              <a:rPr lang="en-US" dirty="0"/>
              <a:t>The task object provides the following methods:</a:t>
            </a:r>
          </a:p>
          <a:p>
            <a:pPr lvl="1"/>
            <a:r>
              <a:rPr lang="en-US" dirty="0" err="1"/>
              <a:t>registerTask</a:t>
            </a:r>
            <a:r>
              <a:rPr lang="en-US" dirty="0"/>
              <a:t> – task type the task will be registered for. A task can register for multiple task types.</a:t>
            </a:r>
          </a:p>
          <a:p>
            <a:pPr lvl="1"/>
            <a:r>
              <a:rPr lang="en-US" dirty="0" err="1"/>
              <a:t>unregisterTask</a:t>
            </a:r>
            <a:r>
              <a:rPr lang="en-US" dirty="0"/>
              <a:t> – task type the task will be unregistered or to unregister all task types.</a:t>
            </a:r>
          </a:p>
          <a:p>
            <a:r>
              <a:rPr lang="en-US" dirty="0"/>
              <a:t>When a task is registered for a task type, its task method will be called at the appropriate time on the appropriate thread depending on the task type.</a:t>
            </a:r>
          </a:p>
        </p:txBody>
      </p:sp>
    </p:spTree>
    <p:extLst>
      <p:ext uri="{BB962C8B-B14F-4D97-AF65-F5344CB8AC3E}">
        <p14:creationId xmlns:p14="http://schemas.microsoft.com/office/powerpoint/2010/main" val="253870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E982-F322-4E32-8580-0BD17833C127}"/>
              </a:ext>
            </a:extLst>
          </p:cNvPr>
          <p:cNvSpPr>
            <a:spLocks noGrp="1"/>
          </p:cNvSpPr>
          <p:nvPr>
            <p:ph type="title"/>
          </p:nvPr>
        </p:nvSpPr>
        <p:spPr/>
        <p:txBody>
          <a:bodyPr/>
          <a:lstStyle/>
          <a:p>
            <a:r>
              <a:rPr lang="en-US" dirty="0"/>
              <a:t>Cautions on Multi-tasking</a:t>
            </a:r>
          </a:p>
        </p:txBody>
      </p:sp>
      <p:sp>
        <p:nvSpPr>
          <p:cNvPr id="3" name="Content Placeholder 2">
            <a:extLst>
              <a:ext uri="{FF2B5EF4-FFF2-40B4-BE49-F238E27FC236}">
                <a16:creationId xmlns:a16="http://schemas.microsoft.com/office/drawing/2014/main" id="{961DDFE1-1F8F-484E-94AD-68DD61CEA0C6}"/>
              </a:ext>
            </a:extLst>
          </p:cNvPr>
          <p:cNvSpPr>
            <a:spLocks noGrp="1"/>
          </p:cNvSpPr>
          <p:nvPr>
            <p:ph idx="1"/>
          </p:nvPr>
        </p:nvSpPr>
        <p:spPr>
          <a:xfrm>
            <a:off x="478172" y="2256639"/>
            <a:ext cx="11023134" cy="4454554"/>
          </a:xfrm>
        </p:spPr>
        <p:txBody>
          <a:bodyPr>
            <a:normAutofit fontScale="85000" lnSpcReduction="10000"/>
          </a:bodyPr>
          <a:lstStyle/>
          <a:p>
            <a:r>
              <a:rPr lang="en-US" dirty="0"/>
              <a:t>Since multi-tasking involves multiple threads (main robot thread, IO thread and some number of standalone threads), care must be taken to understand problems introduced in this kind of environment which are derived from two main issues.</a:t>
            </a:r>
          </a:p>
          <a:p>
            <a:pPr lvl="1"/>
            <a:r>
              <a:rPr lang="en-US" dirty="0"/>
              <a:t>Resource contention – shared access to data.</a:t>
            </a:r>
          </a:p>
          <a:p>
            <a:pPr lvl="1"/>
            <a:r>
              <a:rPr lang="en-US" dirty="0"/>
              <a:t>Synchronization – coordination between different threads.</a:t>
            </a:r>
          </a:p>
          <a:p>
            <a:r>
              <a:rPr lang="en-US" dirty="0"/>
              <a:t>Resource contention: shared data between multiple threads can be easily corrupted seemingly randomly. Solution is controlled atomic access to shared data (acquire lock before shared data is access and release lock afterwards).</a:t>
            </a:r>
          </a:p>
          <a:p>
            <a:r>
              <a:rPr lang="en-US" dirty="0"/>
              <a:t>Synchronization: multiple threads can run with different speeds. When one thread’s execution depends on results from another thread, one must make sure these threads are synchronized so one thread will get the proper result from another thread at appropriate time. Solution is synchronization notifications.</a:t>
            </a:r>
          </a:p>
          <a:p>
            <a:r>
              <a:rPr lang="en-US" dirty="0"/>
              <a:t>Solutions to these problems sometimes create more problems: e.g. deadlock or performance issues. That’s why multi-thread programming is really hard. Should avoid it if possible. If unavoidable, try minimizing the problems: limit data sharing and the need for synchronization.</a:t>
            </a:r>
          </a:p>
          <a:p>
            <a:r>
              <a:rPr lang="en-US" dirty="0"/>
              <a:t>Fortunately, Titan Robotics Framework provides some mechanisms that will help in some aspects of multi-tasking. For example, </a:t>
            </a:r>
            <a:r>
              <a:rPr lang="en-US" dirty="0" err="1"/>
              <a:t>TrcEvent</a:t>
            </a:r>
            <a:r>
              <a:rPr lang="en-US" dirty="0"/>
              <a:t> provides synchronization notifications between threads. It also provides cooperative multi-tasking that runs tasks on the main robot thread. This eliminates the issue of shared resource contention.</a:t>
            </a:r>
          </a:p>
        </p:txBody>
      </p:sp>
    </p:spTree>
    <p:extLst>
      <p:ext uri="{BB962C8B-B14F-4D97-AF65-F5344CB8AC3E}">
        <p14:creationId xmlns:p14="http://schemas.microsoft.com/office/powerpoint/2010/main" val="545182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41228</TotalTime>
  <Words>2444</Words>
  <Application>Microsoft Office PowerPoint</Application>
  <PresentationFormat>Widescreen</PresentationFormat>
  <Paragraphs>148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Consolas</vt:lpstr>
      <vt:lpstr>Wingdings 3</vt:lpstr>
      <vt:lpstr>Ion Boardroom</vt:lpstr>
      <vt:lpstr>Advanced Robotics Programming Class Lesson 6: Multi-tasking and Threads</vt:lpstr>
      <vt:lpstr>Agenda</vt:lpstr>
      <vt:lpstr>Multi-tasking Explained</vt:lpstr>
      <vt:lpstr>Multi-tasking Explained (continue)</vt:lpstr>
      <vt:lpstr>Task</vt:lpstr>
      <vt:lpstr>Main Robot Thread</vt:lpstr>
      <vt:lpstr>Other Threads</vt:lpstr>
      <vt:lpstr>Task Manager</vt:lpstr>
      <vt:lpstr>Cautions on Multi-tasking</vt:lpstr>
      <vt:lpstr>Asynchronous Support</vt:lpstr>
      <vt:lpstr>State Machine</vt:lpstr>
      <vt:lpstr>Event</vt:lpstr>
      <vt:lpstr>Subsystem Exclusive Ownership</vt:lpstr>
      <vt:lpstr>How Does Subsytem Ownership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115</cp:revision>
  <dcterms:created xsi:type="dcterms:W3CDTF">2020-11-12T22:23:18Z</dcterms:created>
  <dcterms:modified xsi:type="dcterms:W3CDTF">2023-09-22T20:33:58Z</dcterms:modified>
</cp:coreProperties>
</file>