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66" r:id="rId2"/>
    <p:sldId id="274" r:id="rId3"/>
    <p:sldId id="298" r:id="rId4"/>
    <p:sldId id="307" r:id="rId5"/>
    <p:sldId id="308" r:id="rId6"/>
    <p:sldId id="309" r:id="rId7"/>
    <p:sldId id="276" r:id="rId8"/>
    <p:sldId id="305" r:id="rId9"/>
    <p:sldId id="285" r:id="rId10"/>
    <p:sldId id="282" r:id="rId11"/>
    <p:sldId id="310" r:id="rId12"/>
    <p:sldId id="311" r:id="rId13"/>
    <p:sldId id="287" r:id="rId14"/>
    <p:sldId id="312" r:id="rId15"/>
    <p:sldId id="288" r:id="rId16"/>
    <p:sldId id="29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86" autoAdjust="0"/>
    <p:restoredTop sz="94660"/>
  </p:normalViewPr>
  <p:slideViewPr>
    <p:cSldViewPr snapToGrid="0">
      <p:cViewPr>
        <p:scale>
          <a:sx n="116" d="100"/>
          <a:sy n="116" d="100"/>
        </p:scale>
        <p:origin x="411"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E0DC-517A-40C1-B3B1-8C641051689B}" type="datetimeFigureOut">
              <a:rPr lang="en-US" smtClean="0"/>
              <a:t>9/22/2023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C6B32-39C9-4BCB-9AB2-548AC261B0AD}" type="slidenum">
              <a:rPr lang="en-US" smtClean="0"/>
              <a:t>‹#›</a:t>
            </a:fld>
            <a:endParaRPr lang="en-US"/>
          </a:p>
        </p:txBody>
      </p:sp>
    </p:spTree>
    <p:extLst>
      <p:ext uri="{BB962C8B-B14F-4D97-AF65-F5344CB8AC3E}">
        <p14:creationId xmlns:p14="http://schemas.microsoft.com/office/powerpoint/2010/main" val="222077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1</a:t>
            </a:fld>
            <a:endParaRPr lang="en-US"/>
          </a:p>
        </p:txBody>
      </p:sp>
    </p:spTree>
    <p:extLst>
      <p:ext uri="{BB962C8B-B14F-4D97-AF65-F5344CB8AC3E}">
        <p14:creationId xmlns:p14="http://schemas.microsoft.com/office/powerpoint/2010/main" val="1858982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9/22/2023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9/22/2023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9/22/2023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lDcZCR4GOp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F47-E629-41AC-B006-ACBA95A838EF}"/>
              </a:ext>
            </a:extLst>
          </p:cNvPr>
          <p:cNvSpPr>
            <a:spLocks noGrp="1"/>
          </p:cNvSpPr>
          <p:nvPr>
            <p:ph type="ctrTitle"/>
          </p:nvPr>
        </p:nvSpPr>
        <p:spPr>
          <a:xfrm>
            <a:off x="1062675" y="2198464"/>
            <a:ext cx="9893347" cy="1230536"/>
          </a:xfrm>
        </p:spPr>
        <p:txBody>
          <a:bodyPr/>
          <a:lstStyle/>
          <a:p>
            <a:r>
              <a:rPr lang="en-US" sz="3600" b="1" dirty="0"/>
              <a:t>Advanced Robotics Programming Class</a:t>
            </a:r>
            <a:br>
              <a:rPr lang="en-US" dirty="0"/>
            </a:br>
            <a:r>
              <a:rPr lang="en-US" sz="2800" dirty="0"/>
              <a:t>Lesson 7: Autonomous</a:t>
            </a:r>
          </a:p>
        </p:txBody>
      </p:sp>
      <p:sp>
        <p:nvSpPr>
          <p:cNvPr id="3" name="Subtitle 2">
            <a:extLst>
              <a:ext uri="{FF2B5EF4-FFF2-40B4-BE49-F238E27FC236}">
                <a16:creationId xmlns:a16="http://schemas.microsoft.com/office/drawing/2014/main" id="{B6898C4B-D7FC-4B2C-A8B8-5B96D9ABD9F2}"/>
              </a:ext>
            </a:extLst>
          </p:cNvPr>
          <p:cNvSpPr>
            <a:spLocks noGrp="1"/>
          </p:cNvSpPr>
          <p:nvPr>
            <p:ph type="subTitle" idx="1"/>
          </p:nvPr>
        </p:nvSpPr>
        <p:spPr>
          <a:xfrm>
            <a:off x="1154955" y="4795136"/>
            <a:ext cx="8825658" cy="861420"/>
          </a:xfrm>
        </p:spPr>
        <p:txBody>
          <a:bodyPr/>
          <a:lstStyle/>
          <a:p>
            <a:r>
              <a:rPr lang="en-US" dirty="0"/>
              <a:t>Titan Robotics Club FTC3543</a:t>
            </a:r>
          </a:p>
          <a:p>
            <a:r>
              <a:rPr lang="en-US" dirty="0"/>
              <a:t>Michael Tsang (Programming Mentor)</a:t>
            </a:r>
          </a:p>
        </p:txBody>
      </p:sp>
    </p:spTree>
    <p:extLst>
      <p:ext uri="{BB962C8B-B14F-4D97-AF65-F5344CB8AC3E}">
        <p14:creationId xmlns:p14="http://schemas.microsoft.com/office/powerpoint/2010/main" val="10243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B647-6AC3-45C1-A1D4-3B298AEE5877}"/>
              </a:ext>
            </a:extLst>
          </p:cNvPr>
          <p:cNvSpPr>
            <a:spLocks noGrp="1"/>
          </p:cNvSpPr>
          <p:nvPr>
            <p:ph type="title"/>
          </p:nvPr>
        </p:nvSpPr>
        <p:spPr/>
        <p:txBody>
          <a:bodyPr/>
          <a:lstStyle/>
          <a:p>
            <a:r>
              <a:rPr lang="en-US" dirty="0"/>
              <a:t>Timer</a:t>
            </a:r>
          </a:p>
        </p:txBody>
      </p:sp>
      <p:sp>
        <p:nvSpPr>
          <p:cNvPr id="3" name="Content Placeholder 2">
            <a:extLst>
              <a:ext uri="{FF2B5EF4-FFF2-40B4-BE49-F238E27FC236}">
                <a16:creationId xmlns:a16="http://schemas.microsoft.com/office/drawing/2014/main" id="{FCEC0B1B-EF9F-41D7-A2C0-35A72C57C987}"/>
              </a:ext>
            </a:extLst>
          </p:cNvPr>
          <p:cNvSpPr>
            <a:spLocks noGrp="1"/>
          </p:cNvSpPr>
          <p:nvPr>
            <p:ph idx="1"/>
          </p:nvPr>
        </p:nvSpPr>
        <p:spPr>
          <a:xfrm>
            <a:off x="588936" y="2286000"/>
            <a:ext cx="11030918" cy="4510007"/>
          </a:xfrm>
        </p:spPr>
        <p:txBody>
          <a:bodyPr>
            <a:normAutofit/>
          </a:bodyPr>
          <a:lstStyle/>
          <a:p>
            <a:r>
              <a:rPr lang="en-US" dirty="0"/>
              <a:t>From time to time, the robot needs a timing mechanism, waiting for a given period of time to past.</a:t>
            </a:r>
          </a:p>
          <a:p>
            <a:r>
              <a:rPr lang="en-US" dirty="0" err="1"/>
              <a:t>TrcTimer</a:t>
            </a:r>
            <a:r>
              <a:rPr lang="en-US" dirty="0"/>
              <a:t> Constructor: </a:t>
            </a:r>
            <a:r>
              <a:rPr lang="en-US" b="0" dirty="0" err="1">
                <a:solidFill>
                  <a:srgbClr val="DCDCAA"/>
                </a:solidFill>
                <a:effectLst/>
                <a:latin typeface="Consolas" panose="020B0609020204030204" pitchFamily="49" charset="0"/>
              </a:rPr>
              <a:t>TrcTimer</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a:t>
            </a:r>
            <a:endParaRPr lang="en-US" dirty="0"/>
          </a:p>
          <a:p>
            <a:r>
              <a:rPr lang="en-US" dirty="0"/>
              <a:t>Methods:</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set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time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a:t>
            </a:r>
            <a:r>
              <a:rPr lang="en-US" dirty="0"/>
              <a:t> – starts a timer that will signal an event when the specified time has expired.</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set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time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TrcEvent</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Callback</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callback</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Object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callbackContext</a:t>
            </a:r>
            <a:r>
              <a:rPr lang="en-US" b="0" dirty="0">
                <a:solidFill>
                  <a:srgbClr val="D4D4D4"/>
                </a:solidFill>
                <a:effectLst/>
                <a:latin typeface="Consolas" panose="020B0609020204030204" pitchFamily="49" charset="0"/>
              </a:rPr>
              <a:t>)</a:t>
            </a:r>
            <a:r>
              <a:rPr lang="en-US" dirty="0"/>
              <a:t> – starts a timer that will call the specified callback method when the specified time has expired.</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cancel</a:t>
            </a:r>
            <a:r>
              <a:rPr lang="en-US" b="0" dirty="0">
                <a:solidFill>
                  <a:srgbClr val="D4D4D4"/>
                </a:solidFill>
                <a:effectLst/>
                <a:latin typeface="Consolas" panose="020B0609020204030204" pitchFamily="49" charset="0"/>
              </a:rPr>
              <a:t>()</a:t>
            </a:r>
            <a:r>
              <a:rPr lang="en-US" dirty="0"/>
              <a:t> – cancels an active timer.</a:t>
            </a:r>
            <a:endParaRPr lang="en-US" b="0" dirty="0">
              <a:solidFill>
                <a:srgbClr val="D4D4D4"/>
              </a:solidFill>
              <a:effectLst/>
              <a:latin typeface="Consolas" panose="020B0609020204030204" pitchFamily="49" charset="0"/>
            </a:endParaRP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hasExpired</a:t>
            </a:r>
            <a:r>
              <a:rPr lang="en-US" b="0" dirty="0">
                <a:solidFill>
                  <a:srgbClr val="D4D4D4"/>
                </a:solidFill>
                <a:effectLst/>
                <a:latin typeface="Consolas" panose="020B0609020204030204" pitchFamily="49" charset="0"/>
              </a:rPr>
              <a:t>()</a:t>
            </a:r>
            <a:r>
              <a:rPr lang="en-US" dirty="0"/>
              <a:t> – checks if the timer has expired.</a:t>
            </a:r>
            <a:endParaRPr lang="en-US" b="0" dirty="0">
              <a:solidFill>
                <a:srgbClr val="D4D4D4"/>
              </a:solidFill>
              <a:effectLst/>
              <a:latin typeface="Consolas" panose="020B0609020204030204" pitchFamily="49" charset="0"/>
            </a:endParaRP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isCanceled</a:t>
            </a:r>
            <a:r>
              <a:rPr lang="en-US" b="0" dirty="0">
                <a:solidFill>
                  <a:srgbClr val="D4D4D4"/>
                </a:solidFill>
                <a:effectLst/>
                <a:latin typeface="Consolas" panose="020B0609020204030204" pitchFamily="49" charset="0"/>
              </a:rPr>
              <a:t>()</a:t>
            </a:r>
            <a:r>
              <a:rPr lang="en-US" dirty="0"/>
              <a:t> – checks if the timer was canceled.</a:t>
            </a: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isActive</a:t>
            </a:r>
            <a:r>
              <a:rPr lang="en-US" b="0" dirty="0">
                <a:solidFill>
                  <a:srgbClr val="D4D4D4"/>
                </a:solidFill>
                <a:effectLst/>
                <a:latin typeface="Consolas" panose="020B0609020204030204" pitchFamily="49" charset="0"/>
              </a:rPr>
              <a:t>()</a:t>
            </a:r>
            <a:r>
              <a:rPr lang="en-US" dirty="0"/>
              <a:t> – checks if the timer is still active (not expired and not canceled).</a:t>
            </a:r>
          </a:p>
        </p:txBody>
      </p:sp>
    </p:spTree>
    <p:extLst>
      <p:ext uri="{BB962C8B-B14F-4D97-AF65-F5344CB8AC3E}">
        <p14:creationId xmlns:p14="http://schemas.microsoft.com/office/powerpoint/2010/main" val="3956206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DCB2-27E2-8432-6C60-5EC9CB9CBE24}"/>
              </a:ext>
            </a:extLst>
          </p:cNvPr>
          <p:cNvSpPr>
            <a:spLocks noGrp="1"/>
          </p:cNvSpPr>
          <p:nvPr>
            <p:ph type="title"/>
          </p:nvPr>
        </p:nvSpPr>
        <p:spPr/>
        <p:txBody>
          <a:bodyPr/>
          <a:lstStyle/>
          <a:p>
            <a:r>
              <a:rPr lang="en-US" dirty="0"/>
              <a:t>Exercise: Timer</a:t>
            </a:r>
          </a:p>
        </p:txBody>
      </p:sp>
      <p:sp>
        <p:nvSpPr>
          <p:cNvPr id="3" name="Content Placeholder 2">
            <a:extLst>
              <a:ext uri="{FF2B5EF4-FFF2-40B4-BE49-F238E27FC236}">
                <a16:creationId xmlns:a16="http://schemas.microsoft.com/office/drawing/2014/main" id="{29AA202B-F9F5-8A80-E6CF-1B85C5C3BD83}"/>
              </a:ext>
            </a:extLst>
          </p:cNvPr>
          <p:cNvSpPr>
            <a:spLocks noGrp="1"/>
          </p:cNvSpPr>
          <p:nvPr>
            <p:ph idx="1"/>
          </p:nvPr>
        </p:nvSpPr>
        <p:spPr>
          <a:xfrm>
            <a:off x="576650" y="2351903"/>
            <a:ext cx="11075772" cy="4399005"/>
          </a:xfrm>
        </p:spPr>
        <p:txBody>
          <a:bodyPr/>
          <a:lstStyle/>
          <a:p>
            <a:r>
              <a:rPr lang="en-US" dirty="0"/>
              <a:t>In previous exercise, you have created a </a:t>
            </a:r>
            <a:r>
              <a:rPr lang="en-US" dirty="0" err="1"/>
              <a:t>SteamWorks</a:t>
            </a:r>
            <a:r>
              <a:rPr lang="en-US" dirty="0"/>
              <a:t> autonomous. Add a timer as the first state of the state machine to optionally delay 5 seconds before starting the autonomous routine.</a:t>
            </a:r>
          </a:p>
          <a:p>
            <a:r>
              <a:rPr lang="en-US" dirty="0"/>
              <a:t>In CmdAutoSteamWorksLeft.java, add a delay argument to its constructor .</a:t>
            </a:r>
          </a:p>
          <a:p>
            <a:r>
              <a:rPr lang="en-US" dirty="0"/>
              <a:t>In the constructor, also add code to create a timer.</a:t>
            </a:r>
          </a:p>
          <a:p>
            <a:r>
              <a:rPr lang="en-US" dirty="0"/>
              <a:t>In CmdAutoSteamWorksLeft.java, add a new START state to the state machine in </a:t>
            </a:r>
            <a:r>
              <a:rPr lang="en-US" dirty="0" err="1"/>
              <a:t>cmdPeriodic</a:t>
            </a:r>
            <a:r>
              <a:rPr lang="en-US" dirty="0"/>
              <a:t> that checks if the delay argument was zero. If so, set the state to start the autonomous, otherwise, start the timer for the specified delay time and start the autonomous after delay has expired.</a:t>
            </a:r>
          </a:p>
          <a:p>
            <a:r>
              <a:rPr lang="en-US" dirty="0"/>
              <a:t>In FrcAuto.java, change the code in </a:t>
            </a:r>
            <a:r>
              <a:rPr lang="en-US" dirty="0" err="1"/>
              <a:t>startMode</a:t>
            </a:r>
            <a:r>
              <a:rPr lang="en-US" dirty="0"/>
              <a:t> to pass a 5 second argument when creating </a:t>
            </a:r>
            <a:r>
              <a:rPr lang="en-US" dirty="0" err="1"/>
              <a:t>CmdAutoSteamWorksLeft</a:t>
            </a:r>
            <a:r>
              <a:rPr lang="en-US" dirty="0"/>
              <a:t>.</a:t>
            </a:r>
          </a:p>
        </p:txBody>
      </p:sp>
    </p:spTree>
    <p:extLst>
      <p:ext uri="{BB962C8B-B14F-4D97-AF65-F5344CB8AC3E}">
        <p14:creationId xmlns:p14="http://schemas.microsoft.com/office/powerpoint/2010/main" val="2656205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9B258-4DA4-9479-328C-A2E6C00D6353}"/>
              </a:ext>
            </a:extLst>
          </p:cNvPr>
          <p:cNvSpPr>
            <a:spLocks noGrp="1"/>
          </p:cNvSpPr>
          <p:nvPr>
            <p:ph type="title"/>
          </p:nvPr>
        </p:nvSpPr>
        <p:spPr>
          <a:xfrm>
            <a:off x="593124" y="973668"/>
            <a:ext cx="10972800" cy="706964"/>
          </a:xfrm>
        </p:spPr>
        <p:txBody>
          <a:bodyPr/>
          <a:lstStyle/>
          <a:p>
            <a:r>
              <a:rPr lang="en-US" dirty="0"/>
              <a:t>Shuffleboard</a:t>
            </a:r>
          </a:p>
        </p:txBody>
      </p:sp>
      <p:sp>
        <p:nvSpPr>
          <p:cNvPr id="3" name="Content Placeholder 2">
            <a:extLst>
              <a:ext uri="{FF2B5EF4-FFF2-40B4-BE49-F238E27FC236}">
                <a16:creationId xmlns:a16="http://schemas.microsoft.com/office/drawing/2014/main" id="{370EF345-9132-E996-2F68-AF63B4D0D694}"/>
              </a:ext>
            </a:extLst>
          </p:cNvPr>
          <p:cNvSpPr>
            <a:spLocks noGrp="1"/>
          </p:cNvSpPr>
          <p:nvPr>
            <p:ph idx="1"/>
          </p:nvPr>
        </p:nvSpPr>
        <p:spPr>
          <a:xfrm>
            <a:off x="593124" y="2277762"/>
            <a:ext cx="11063417" cy="4444314"/>
          </a:xfrm>
        </p:spPr>
        <p:txBody>
          <a:bodyPr>
            <a:normAutofit/>
          </a:bodyPr>
          <a:lstStyle/>
          <a:p>
            <a:r>
              <a:rPr lang="en-US" dirty="0"/>
              <a:t>On Shuffleboard, you can create multiple tabs that group different controls on each tab. Typically, we have the following tabs:</a:t>
            </a:r>
          </a:p>
          <a:p>
            <a:pPr lvl="1"/>
            <a:r>
              <a:rPr lang="en-US" dirty="0" err="1"/>
              <a:t>FMSInfo</a:t>
            </a:r>
            <a:r>
              <a:rPr lang="en-US" dirty="0"/>
              <a:t>: This contains information transmitted to us by Field Management System such as event name, match type, match number, alliance color, driver station number and optionally game specific messages.</a:t>
            </a:r>
          </a:p>
          <a:p>
            <a:pPr lvl="1"/>
            <a:r>
              <a:rPr lang="en-US" dirty="0"/>
              <a:t>Dashboard: This provides a 16-line display simulating an LCD panel. It can be used to show robot status or for debugging.</a:t>
            </a:r>
          </a:p>
          <a:p>
            <a:pPr lvl="1"/>
            <a:r>
              <a:rPr lang="en-US" dirty="0"/>
              <a:t>Autonomous: User can enter parameters to control how autonomous behaves. For example, letting autonomous know the robot’s starting position, selecting the autonomous strategy and entering strategy specific parameters.</a:t>
            </a:r>
          </a:p>
          <a:p>
            <a:pPr lvl="1"/>
            <a:r>
              <a:rPr lang="en-US" dirty="0"/>
              <a:t>Test: This contains test mode parameters such as selecting diagnostic tests and tuning parameters.</a:t>
            </a:r>
          </a:p>
          <a:p>
            <a:pPr lvl="1"/>
            <a:r>
              <a:rPr lang="en-US" dirty="0"/>
              <a:t>Camera: This shows camera feeds.</a:t>
            </a:r>
          </a:p>
          <a:p>
            <a:pPr lvl="1"/>
            <a:r>
              <a:rPr lang="en-US" dirty="0"/>
              <a:t>Graphs: This shows data graphs of sensors you may want to record.</a:t>
            </a:r>
          </a:p>
        </p:txBody>
      </p:sp>
    </p:spTree>
    <p:extLst>
      <p:ext uri="{BB962C8B-B14F-4D97-AF65-F5344CB8AC3E}">
        <p14:creationId xmlns:p14="http://schemas.microsoft.com/office/powerpoint/2010/main" val="3060779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C69AE-8888-460A-9C25-3C0B9C277BEF}"/>
              </a:ext>
            </a:extLst>
          </p:cNvPr>
          <p:cNvSpPr>
            <a:spLocks noGrp="1"/>
          </p:cNvSpPr>
          <p:nvPr>
            <p:ph type="title"/>
          </p:nvPr>
        </p:nvSpPr>
        <p:spPr>
          <a:xfrm>
            <a:off x="1154954" y="973668"/>
            <a:ext cx="9440341" cy="706964"/>
          </a:xfrm>
        </p:spPr>
        <p:txBody>
          <a:bodyPr/>
          <a:lstStyle/>
          <a:p>
            <a:r>
              <a:rPr lang="en-US" dirty="0" err="1"/>
              <a:t>FrcDashboard</a:t>
            </a:r>
            <a:endParaRPr lang="en-US" dirty="0"/>
          </a:p>
        </p:txBody>
      </p:sp>
      <p:sp>
        <p:nvSpPr>
          <p:cNvPr id="3" name="Content Placeholder 2">
            <a:extLst>
              <a:ext uri="{FF2B5EF4-FFF2-40B4-BE49-F238E27FC236}">
                <a16:creationId xmlns:a16="http://schemas.microsoft.com/office/drawing/2014/main" id="{8FE38F20-2E17-41D8-8A5C-3250B31663F1}"/>
              </a:ext>
            </a:extLst>
          </p:cNvPr>
          <p:cNvSpPr>
            <a:spLocks noGrp="1"/>
          </p:cNvSpPr>
          <p:nvPr>
            <p:ph idx="1"/>
          </p:nvPr>
        </p:nvSpPr>
        <p:spPr>
          <a:xfrm>
            <a:off x="557146" y="2376616"/>
            <a:ext cx="11032342" cy="4357816"/>
          </a:xfrm>
        </p:spPr>
        <p:txBody>
          <a:bodyPr>
            <a:normAutofit fontScale="62500" lnSpcReduction="20000"/>
          </a:bodyPr>
          <a:lstStyle/>
          <a:p>
            <a:r>
              <a:rPr lang="en-US" dirty="0" err="1"/>
              <a:t>FrcDashboard</a:t>
            </a:r>
            <a:r>
              <a:rPr lang="en-US" dirty="0"/>
              <a:t> communicates with the Driver Station dashboard app (e.g. Shuffleboard) via Network table in the form of key/data pairs where key is the string name associated with the data.</a:t>
            </a:r>
          </a:p>
          <a:p>
            <a:r>
              <a:rPr lang="en-US" dirty="0"/>
              <a:t>You can read from or write to the data associated with the key in the Network table.</a:t>
            </a:r>
          </a:p>
          <a:p>
            <a:r>
              <a:rPr lang="en-US" dirty="0"/>
              <a:t>On Shuffleboard, you can create a display field associated with a Network table entry. The display field can be a text field where it can display numbers and strings. It can also be a slider, a switch or a graph. The values on some of these field can be modified by the user in which case the robot can read values from them as input parameters.</a:t>
            </a:r>
          </a:p>
          <a:p>
            <a:r>
              <a:rPr lang="en-US" dirty="0"/>
              <a:t>Output methods:</a:t>
            </a:r>
          </a:p>
          <a:p>
            <a:pPr lvl="1"/>
            <a:r>
              <a:rPr lang="en-US" dirty="0" err="1"/>
              <a:t>displayPrintf</a:t>
            </a:r>
            <a:r>
              <a:rPr lang="en-US" dirty="0"/>
              <a:t> – Displays information on the 16-line “LCD panel”.</a:t>
            </a:r>
          </a:p>
          <a:p>
            <a:pPr lvl="1"/>
            <a:r>
              <a:rPr lang="en-US" dirty="0" err="1"/>
              <a:t>clearDisplay</a:t>
            </a:r>
            <a:r>
              <a:rPr lang="en-US" dirty="0"/>
              <a:t> – Clears the display panel.</a:t>
            </a:r>
          </a:p>
          <a:p>
            <a:pPr lvl="1"/>
            <a:r>
              <a:rPr lang="en-US" dirty="0" err="1"/>
              <a:t>putNumber</a:t>
            </a:r>
            <a:r>
              <a:rPr lang="en-US" dirty="0"/>
              <a:t> – Stores a number associated with the given key.</a:t>
            </a:r>
          </a:p>
          <a:p>
            <a:pPr lvl="1"/>
            <a:r>
              <a:rPr lang="en-US" dirty="0" err="1"/>
              <a:t>putString</a:t>
            </a:r>
            <a:r>
              <a:rPr lang="en-US" dirty="0"/>
              <a:t> – Stores a string associated with the given key.</a:t>
            </a:r>
          </a:p>
          <a:p>
            <a:pPr lvl="1"/>
            <a:r>
              <a:rPr lang="en-US" dirty="0" err="1"/>
              <a:t>putBoolean</a:t>
            </a:r>
            <a:r>
              <a:rPr lang="en-US" dirty="0"/>
              <a:t> – Stores a Boolean state associated with the given key.</a:t>
            </a:r>
          </a:p>
          <a:p>
            <a:pPr lvl="1"/>
            <a:r>
              <a:rPr lang="en-US" dirty="0" err="1"/>
              <a:t>putData</a:t>
            </a:r>
            <a:r>
              <a:rPr lang="en-US" dirty="0"/>
              <a:t> – Stores a data object associated with the given key.</a:t>
            </a:r>
          </a:p>
          <a:p>
            <a:r>
              <a:rPr lang="en-US" dirty="0"/>
              <a:t>Input methods.</a:t>
            </a:r>
          </a:p>
          <a:p>
            <a:pPr lvl="1"/>
            <a:r>
              <a:rPr lang="en-US" dirty="0" err="1"/>
              <a:t>getNumber</a:t>
            </a:r>
            <a:r>
              <a:rPr lang="en-US" dirty="0"/>
              <a:t> – get a number associated with the given key.</a:t>
            </a:r>
          </a:p>
          <a:p>
            <a:pPr lvl="1"/>
            <a:r>
              <a:rPr lang="en-US" dirty="0" err="1"/>
              <a:t>getString</a:t>
            </a:r>
            <a:r>
              <a:rPr lang="en-US" dirty="0"/>
              <a:t>- get a string associated with the given key.</a:t>
            </a:r>
          </a:p>
          <a:p>
            <a:pPr lvl="1"/>
            <a:r>
              <a:rPr lang="en-US" dirty="0" err="1"/>
              <a:t>getBoolean</a:t>
            </a:r>
            <a:r>
              <a:rPr lang="en-US" dirty="0"/>
              <a:t> – get a Boolean state associated with the given key.</a:t>
            </a:r>
          </a:p>
          <a:p>
            <a:pPr lvl="1"/>
            <a:r>
              <a:rPr lang="en-US" dirty="0" err="1"/>
              <a:t>getData</a:t>
            </a:r>
            <a:r>
              <a:rPr lang="en-US" dirty="0"/>
              <a:t> – get a data object associated with the given key.</a:t>
            </a:r>
          </a:p>
        </p:txBody>
      </p:sp>
    </p:spTree>
    <p:extLst>
      <p:ext uri="{BB962C8B-B14F-4D97-AF65-F5344CB8AC3E}">
        <p14:creationId xmlns:p14="http://schemas.microsoft.com/office/powerpoint/2010/main" val="892151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1B39A-7A26-DC46-58BA-DD85919405B6}"/>
              </a:ext>
            </a:extLst>
          </p:cNvPr>
          <p:cNvSpPr>
            <a:spLocks noGrp="1"/>
          </p:cNvSpPr>
          <p:nvPr>
            <p:ph type="title"/>
          </p:nvPr>
        </p:nvSpPr>
        <p:spPr/>
        <p:txBody>
          <a:bodyPr/>
          <a:lstStyle/>
          <a:p>
            <a:r>
              <a:rPr lang="en-US" dirty="0" err="1"/>
              <a:t>FrcChoiceMenu</a:t>
            </a:r>
            <a:endParaRPr lang="en-US" dirty="0"/>
          </a:p>
        </p:txBody>
      </p:sp>
      <p:sp>
        <p:nvSpPr>
          <p:cNvPr id="3" name="Content Placeholder 2">
            <a:extLst>
              <a:ext uri="{FF2B5EF4-FFF2-40B4-BE49-F238E27FC236}">
                <a16:creationId xmlns:a16="http://schemas.microsoft.com/office/drawing/2014/main" id="{2B485975-6433-73BD-0FE0-76E145145DA7}"/>
              </a:ext>
            </a:extLst>
          </p:cNvPr>
          <p:cNvSpPr>
            <a:spLocks noGrp="1"/>
          </p:cNvSpPr>
          <p:nvPr>
            <p:ph idx="1"/>
          </p:nvPr>
        </p:nvSpPr>
        <p:spPr>
          <a:xfrm>
            <a:off x="564292" y="2302475"/>
            <a:ext cx="11018108" cy="4444313"/>
          </a:xfrm>
        </p:spPr>
        <p:txBody>
          <a:bodyPr/>
          <a:lstStyle/>
          <a:p>
            <a:r>
              <a:rPr lang="en-US" dirty="0" err="1"/>
              <a:t>FrcChoiceMenu</a:t>
            </a:r>
            <a:r>
              <a:rPr lang="en-US" dirty="0"/>
              <a:t> is used to present choices to the drivers to select match options on the Driver Station. It creates a </a:t>
            </a:r>
            <a:r>
              <a:rPr lang="en-US" dirty="0" err="1"/>
              <a:t>SendableChooser</a:t>
            </a:r>
            <a:r>
              <a:rPr lang="en-US" dirty="0"/>
              <a:t> to be sent to the dashboard that can be interpreted by Shuffleboard as a drop down menu with choices.</a:t>
            </a:r>
          </a:p>
          <a:p>
            <a:r>
              <a:rPr lang="en-US" dirty="0"/>
              <a:t>Constructor:</a:t>
            </a:r>
            <a:br>
              <a:rPr lang="en-US" dirty="0"/>
            </a:br>
            <a:r>
              <a:rPr lang="en-US" b="0" dirty="0" err="1">
                <a:solidFill>
                  <a:srgbClr val="DCDCAA"/>
                </a:solidFill>
                <a:effectLst/>
                <a:latin typeface="Consolas" panose="020B0609020204030204" pitchFamily="49" charset="0"/>
              </a:rPr>
              <a:t>FrcChoiceMenu</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menuTitle</a:t>
            </a:r>
            <a:r>
              <a:rPr lang="en-US" b="0" dirty="0">
                <a:solidFill>
                  <a:srgbClr val="D4D4D4"/>
                </a:solidFill>
                <a:effectLst/>
                <a:latin typeface="Consolas" panose="020B0609020204030204" pitchFamily="49" charset="0"/>
              </a:rPr>
              <a:t>)</a:t>
            </a:r>
            <a:endParaRPr lang="en-US" dirty="0"/>
          </a:p>
          <a:p>
            <a:r>
              <a:rPr lang="en-US" dirty="0"/>
              <a:t>Methods:</a:t>
            </a:r>
          </a:p>
          <a:p>
            <a:pPr lvl="1"/>
            <a:r>
              <a:rPr lang="en-US" dirty="0" err="1"/>
              <a:t>addChoice</a:t>
            </a:r>
            <a:r>
              <a:rPr lang="en-US" dirty="0"/>
              <a:t> – Adds a choice to the choice menu.</a:t>
            </a:r>
          </a:p>
          <a:p>
            <a:pPr lvl="1"/>
            <a:r>
              <a:rPr lang="en-US" dirty="0" err="1"/>
              <a:t>getCurrentChoiceObject</a:t>
            </a:r>
            <a:r>
              <a:rPr lang="en-US" dirty="0"/>
              <a:t> – Gets the current choice data object.</a:t>
            </a:r>
          </a:p>
          <a:p>
            <a:pPr lvl="1"/>
            <a:r>
              <a:rPr lang="en-US" dirty="0" err="1"/>
              <a:t>getCurrentChoiceText</a:t>
            </a:r>
            <a:r>
              <a:rPr lang="en-US" dirty="0"/>
              <a:t> – Gets the current choice text.</a:t>
            </a:r>
          </a:p>
          <a:p>
            <a:pPr lvl="1"/>
            <a:r>
              <a:rPr lang="en-US" dirty="0" err="1"/>
              <a:t>getTitle</a:t>
            </a:r>
            <a:r>
              <a:rPr lang="en-US" dirty="0"/>
              <a:t> – Gets the menu title</a:t>
            </a:r>
          </a:p>
        </p:txBody>
      </p:sp>
    </p:spTree>
    <p:extLst>
      <p:ext uri="{BB962C8B-B14F-4D97-AF65-F5344CB8AC3E}">
        <p14:creationId xmlns:p14="http://schemas.microsoft.com/office/powerpoint/2010/main" val="1846504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4390D-3BFD-4233-ABD6-147E253EB68A}"/>
              </a:ext>
            </a:extLst>
          </p:cNvPr>
          <p:cNvSpPr>
            <a:spLocks noGrp="1"/>
          </p:cNvSpPr>
          <p:nvPr>
            <p:ph type="title"/>
          </p:nvPr>
        </p:nvSpPr>
        <p:spPr>
          <a:xfrm>
            <a:off x="589383" y="667264"/>
            <a:ext cx="11174136" cy="1116227"/>
          </a:xfrm>
        </p:spPr>
        <p:txBody>
          <a:bodyPr/>
          <a:lstStyle/>
          <a:p>
            <a:r>
              <a:rPr lang="en-US" dirty="0"/>
              <a:t>Exercise: Add </a:t>
            </a:r>
            <a:r>
              <a:rPr lang="en-US" dirty="0" err="1"/>
              <a:t>SteamWorks</a:t>
            </a:r>
            <a:r>
              <a:rPr lang="en-US" dirty="0"/>
              <a:t> to Auto Strategies</a:t>
            </a:r>
          </a:p>
        </p:txBody>
      </p:sp>
      <p:sp>
        <p:nvSpPr>
          <p:cNvPr id="3" name="Content Placeholder 2">
            <a:extLst>
              <a:ext uri="{FF2B5EF4-FFF2-40B4-BE49-F238E27FC236}">
                <a16:creationId xmlns:a16="http://schemas.microsoft.com/office/drawing/2014/main" id="{F53B54C5-5556-4DA6-8E0E-8EADBD95B226}"/>
              </a:ext>
            </a:extLst>
          </p:cNvPr>
          <p:cNvSpPr>
            <a:spLocks noGrp="1"/>
          </p:cNvSpPr>
          <p:nvPr>
            <p:ph idx="1"/>
          </p:nvPr>
        </p:nvSpPr>
        <p:spPr>
          <a:xfrm>
            <a:off x="531628" y="2275367"/>
            <a:ext cx="11083379" cy="4491193"/>
          </a:xfrm>
        </p:spPr>
        <p:txBody>
          <a:bodyPr>
            <a:normAutofit fontScale="92500" lnSpcReduction="10000"/>
          </a:bodyPr>
          <a:lstStyle/>
          <a:p>
            <a:r>
              <a:rPr lang="en-US" dirty="0"/>
              <a:t>Add </a:t>
            </a:r>
            <a:r>
              <a:rPr lang="en-US" dirty="0" err="1"/>
              <a:t>SteamWorks</a:t>
            </a:r>
            <a:r>
              <a:rPr lang="en-US" dirty="0"/>
              <a:t> auto as one of the </a:t>
            </a:r>
            <a:r>
              <a:rPr lang="en-US" dirty="0" err="1"/>
              <a:t>AutoChoices</a:t>
            </a:r>
            <a:r>
              <a:rPr lang="en-US" dirty="0"/>
              <a:t>, connect the </a:t>
            </a:r>
            <a:r>
              <a:rPr lang="en-US" dirty="0" err="1"/>
              <a:t>startDelay</a:t>
            </a:r>
            <a:r>
              <a:rPr lang="en-US" dirty="0"/>
              <a:t> in </a:t>
            </a:r>
            <a:r>
              <a:rPr lang="en-US" dirty="0" err="1"/>
              <a:t>AutoChoices</a:t>
            </a:r>
            <a:r>
              <a:rPr lang="en-US" dirty="0"/>
              <a:t> to the delay argument in </a:t>
            </a:r>
            <a:r>
              <a:rPr lang="en-US" dirty="0" err="1"/>
              <a:t>CmdAutoSteamWorksLeft</a:t>
            </a:r>
            <a:r>
              <a:rPr lang="en-US" dirty="0"/>
              <a:t> and add a new field </a:t>
            </a:r>
            <a:r>
              <a:rPr lang="en-US" dirty="0" err="1"/>
              <a:t>neutralZoneDistance</a:t>
            </a:r>
            <a:r>
              <a:rPr lang="en-US" dirty="0"/>
              <a:t> in </a:t>
            </a:r>
            <a:r>
              <a:rPr lang="en-US" dirty="0" err="1"/>
              <a:t>AutoChoices</a:t>
            </a:r>
            <a:r>
              <a:rPr lang="en-US" dirty="0"/>
              <a:t>.</a:t>
            </a:r>
          </a:p>
          <a:p>
            <a:pPr lvl="1"/>
            <a:r>
              <a:rPr lang="en-US" dirty="0"/>
              <a:t>In FrcAuto.java, add code to the </a:t>
            </a:r>
            <a:r>
              <a:rPr lang="en-US" dirty="0" err="1"/>
              <a:t>AutoChoices</a:t>
            </a:r>
            <a:r>
              <a:rPr lang="en-US" dirty="0"/>
              <a:t> constructor to add the new AUTO_STEAMWORKS_LEFT choice.</a:t>
            </a:r>
          </a:p>
          <a:p>
            <a:pPr lvl="1"/>
            <a:r>
              <a:rPr lang="en-US" dirty="0"/>
              <a:t>Change code in </a:t>
            </a:r>
            <a:r>
              <a:rPr lang="en-US" dirty="0" err="1"/>
              <a:t>startMode</a:t>
            </a:r>
            <a:r>
              <a:rPr lang="en-US" dirty="0"/>
              <a:t> to pass </a:t>
            </a:r>
            <a:r>
              <a:rPr lang="en-US" dirty="0" err="1"/>
              <a:t>startDelay</a:t>
            </a:r>
            <a:r>
              <a:rPr lang="en-US" dirty="0"/>
              <a:t> as the delay argument in the construction of </a:t>
            </a:r>
            <a:r>
              <a:rPr lang="en-US" dirty="0" err="1"/>
              <a:t>CmdAutoStreamWorksLeft</a:t>
            </a:r>
            <a:r>
              <a:rPr lang="en-US" dirty="0"/>
              <a:t>.</a:t>
            </a:r>
          </a:p>
          <a:p>
            <a:pPr lvl="1"/>
            <a:r>
              <a:rPr lang="en-US" dirty="0"/>
              <a:t>Add a new String field variable DBKEY_AUTO_NEUTRAL_ZONE_DISTANCE and set it to “Auto/</a:t>
            </a:r>
            <a:r>
              <a:rPr lang="en-US" dirty="0" err="1"/>
              <a:t>NeutralZoneDistance</a:t>
            </a:r>
            <a:r>
              <a:rPr lang="en-US" dirty="0"/>
              <a:t>”.</a:t>
            </a:r>
          </a:p>
          <a:p>
            <a:pPr lvl="1"/>
            <a:r>
              <a:rPr lang="en-US" dirty="0"/>
              <a:t>Add code to the </a:t>
            </a:r>
            <a:r>
              <a:rPr lang="en-US" dirty="0" err="1"/>
              <a:t>AutoChoices</a:t>
            </a:r>
            <a:r>
              <a:rPr lang="en-US" dirty="0"/>
              <a:t> constructor to add the new number field named DBKEY_AUTO_NEUTRAL_ZONE_DISTANCE with a default value of 312 inches (Hint: </a:t>
            </a:r>
            <a:r>
              <a:rPr lang="en-US" dirty="0" err="1"/>
              <a:t>userChoices.addNumber</a:t>
            </a:r>
            <a:r>
              <a:rPr lang="en-US" dirty="0"/>
              <a:t>).</a:t>
            </a:r>
          </a:p>
          <a:p>
            <a:pPr lvl="1"/>
            <a:r>
              <a:rPr lang="en-US" dirty="0"/>
              <a:t>Add a new method </a:t>
            </a:r>
            <a:r>
              <a:rPr lang="en-US" dirty="0" err="1"/>
              <a:t>getNeutralZoneDistance</a:t>
            </a:r>
            <a:r>
              <a:rPr lang="en-US" dirty="0"/>
              <a:t> to the </a:t>
            </a:r>
            <a:r>
              <a:rPr lang="en-US" dirty="0" err="1"/>
              <a:t>AutoChoices</a:t>
            </a:r>
            <a:r>
              <a:rPr lang="en-US" dirty="0"/>
              <a:t> class returning the value of the field.</a:t>
            </a:r>
          </a:p>
          <a:p>
            <a:pPr lvl="1"/>
            <a:r>
              <a:rPr lang="en-US" dirty="0"/>
              <a:t>In CmdAutoSteamWorksLeft.java, add a new argument </a:t>
            </a:r>
            <a:r>
              <a:rPr lang="en-US" dirty="0" err="1"/>
              <a:t>neutralZoneDistance</a:t>
            </a:r>
            <a:r>
              <a:rPr lang="en-US" dirty="0"/>
              <a:t> in its constructor.</a:t>
            </a:r>
          </a:p>
          <a:p>
            <a:pPr lvl="1"/>
            <a:r>
              <a:rPr lang="en-US" dirty="0"/>
              <a:t>Change code in </a:t>
            </a:r>
            <a:r>
              <a:rPr lang="en-US" dirty="0" err="1"/>
              <a:t>cmdPeriodic</a:t>
            </a:r>
            <a:r>
              <a:rPr lang="en-US" dirty="0"/>
              <a:t> to use the new </a:t>
            </a:r>
            <a:r>
              <a:rPr lang="en-US" dirty="0" err="1"/>
              <a:t>neutralZoneDistance</a:t>
            </a:r>
            <a:r>
              <a:rPr lang="en-US" dirty="0"/>
              <a:t> argument to navigate the robot out to the neutral zone.</a:t>
            </a:r>
          </a:p>
          <a:p>
            <a:pPr lvl="1"/>
            <a:r>
              <a:rPr lang="en-US" dirty="0"/>
              <a:t>In FrcAuto.java, change code in </a:t>
            </a:r>
            <a:r>
              <a:rPr lang="en-US" dirty="0" err="1"/>
              <a:t>startMode</a:t>
            </a:r>
            <a:r>
              <a:rPr lang="en-US" dirty="0"/>
              <a:t> to add the </a:t>
            </a:r>
            <a:r>
              <a:rPr lang="en-US" dirty="0" err="1"/>
              <a:t>neutralZoneDistance</a:t>
            </a:r>
            <a:r>
              <a:rPr lang="en-US" dirty="0"/>
              <a:t> from </a:t>
            </a:r>
            <a:r>
              <a:rPr lang="en-US" dirty="0" err="1"/>
              <a:t>AutoChoices</a:t>
            </a:r>
            <a:r>
              <a:rPr lang="en-US" dirty="0"/>
              <a:t> as the new argument when constructing </a:t>
            </a:r>
            <a:r>
              <a:rPr lang="en-US" dirty="0" err="1"/>
              <a:t>CmdAutoSteamWorksLeft</a:t>
            </a:r>
            <a:r>
              <a:rPr lang="en-US" dirty="0"/>
              <a:t>.</a:t>
            </a:r>
          </a:p>
        </p:txBody>
      </p:sp>
    </p:spTree>
    <p:extLst>
      <p:ext uri="{BB962C8B-B14F-4D97-AF65-F5344CB8AC3E}">
        <p14:creationId xmlns:p14="http://schemas.microsoft.com/office/powerpoint/2010/main" val="3047232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B647-6AC3-45C1-A1D4-3B298AEE5877}"/>
              </a:ext>
            </a:extLst>
          </p:cNvPr>
          <p:cNvSpPr>
            <a:spLocks noGrp="1"/>
          </p:cNvSpPr>
          <p:nvPr>
            <p:ph type="title"/>
          </p:nvPr>
        </p:nvSpPr>
        <p:spPr>
          <a:xfrm>
            <a:off x="922789" y="973668"/>
            <a:ext cx="10133901" cy="706964"/>
          </a:xfrm>
        </p:spPr>
        <p:txBody>
          <a:bodyPr/>
          <a:lstStyle/>
          <a:p>
            <a:r>
              <a:rPr lang="en-US" dirty="0"/>
              <a:t>Exercise: </a:t>
            </a:r>
            <a:r>
              <a:rPr lang="en-US" dirty="0" err="1"/>
              <a:t>ChargedUp</a:t>
            </a:r>
            <a:r>
              <a:rPr lang="en-US" dirty="0"/>
              <a:t> </a:t>
            </a:r>
            <a:r>
              <a:rPr lang="en-US" dirty="0" err="1"/>
              <a:t>AutoAssistScoreCube</a:t>
            </a:r>
            <a:endParaRPr lang="en-US" dirty="0"/>
          </a:p>
        </p:txBody>
      </p:sp>
      <p:sp>
        <p:nvSpPr>
          <p:cNvPr id="3" name="Content Placeholder 2">
            <a:extLst>
              <a:ext uri="{FF2B5EF4-FFF2-40B4-BE49-F238E27FC236}">
                <a16:creationId xmlns:a16="http://schemas.microsoft.com/office/drawing/2014/main" id="{FCEC0B1B-EF9F-41D7-A2C0-35A72C57C987}"/>
              </a:ext>
            </a:extLst>
          </p:cNvPr>
          <p:cNvSpPr>
            <a:spLocks noGrp="1"/>
          </p:cNvSpPr>
          <p:nvPr>
            <p:ph idx="1"/>
          </p:nvPr>
        </p:nvSpPr>
        <p:spPr>
          <a:xfrm>
            <a:off x="514865" y="2281806"/>
            <a:ext cx="11116961" cy="4576194"/>
          </a:xfrm>
        </p:spPr>
        <p:txBody>
          <a:bodyPr>
            <a:normAutofit fontScale="77500" lnSpcReduction="20000"/>
          </a:bodyPr>
          <a:lstStyle/>
          <a:p>
            <a:r>
              <a:rPr lang="en-US" dirty="0"/>
              <a:t>Create an </a:t>
            </a:r>
            <a:r>
              <a:rPr lang="en-US" dirty="0" err="1"/>
              <a:t>AutoTask</a:t>
            </a:r>
            <a:r>
              <a:rPr lang="en-US" dirty="0"/>
              <a:t> that performs the auto-assist scoring of a cube.</a:t>
            </a:r>
          </a:p>
          <a:p>
            <a:pPr lvl="1"/>
            <a:r>
              <a:rPr lang="en-US" dirty="0"/>
              <a:t>In previous exercises, you have already created a </a:t>
            </a:r>
            <a:r>
              <a:rPr lang="en-US" dirty="0" err="1"/>
              <a:t>mecanum</a:t>
            </a:r>
            <a:r>
              <a:rPr lang="en-US" dirty="0"/>
              <a:t> drive base and an elevator.</a:t>
            </a:r>
          </a:p>
          <a:p>
            <a:pPr lvl="1"/>
            <a:r>
              <a:rPr lang="en-US" dirty="0"/>
              <a:t>In Robot.java, add code in </a:t>
            </a:r>
            <a:r>
              <a:rPr lang="en-US" dirty="0" err="1"/>
              <a:t>robotInit</a:t>
            </a:r>
            <a:r>
              <a:rPr lang="en-US" dirty="0"/>
              <a:t> to create an arm with gravity compensation (</a:t>
            </a:r>
            <a:r>
              <a:rPr lang="en-US" dirty="0" err="1"/>
              <a:t>TrcPidActuator</a:t>
            </a:r>
            <a:r>
              <a:rPr lang="en-US" dirty="0"/>
              <a:t>) and an intake (</a:t>
            </a:r>
            <a:r>
              <a:rPr lang="en-US" dirty="0" err="1"/>
              <a:t>FrcCANTalon</a:t>
            </a:r>
            <a:r>
              <a:rPr lang="en-US" dirty="0"/>
              <a:t>) that has a motor to spit the cube out (depositing it to score).</a:t>
            </a:r>
          </a:p>
          <a:p>
            <a:pPr lvl="1"/>
            <a:r>
              <a:rPr lang="en-US" dirty="0"/>
              <a:t>Create a TaskAutoScore.java extending </a:t>
            </a:r>
            <a:r>
              <a:rPr lang="en-US" dirty="0" err="1"/>
              <a:t>TrcAutoTask</a:t>
            </a:r>
            <a:r>
              <a:rPr lang="en-US" dirty="0"/>
              <a:t> passing owner name string and Robot to its constructor.</a:t>
            </a:r>
          </a:p>
          <a:p>
            <a:pPr lvl="1"/>
            <a:r>
              <a:rPr lang="en-US" dirty="0"/>
              <a:t>In its constructor, add code to create events for various operations.</a:t>
            </a:r>
          </a:p>
          <a:p>
            <a:pPr lvl="1"/>
            <a:r>
              <a:rPr lang="en-US" dirty="0"/>
              <a:t>Add a method </a:t>
            </a:r>
            <a:r>
              <a:rPr lang="en-US" dirty="0" err="1"/>
              <a:t>autoAssistScoreCube</a:t>
            </a:r>
            <a:r>
              <a:rPr lang="en-US" dirty="0"/>
              <a:t> passing a completion event as its argument.</a:t>
            </a:r>
          </a:p>
          <a:p>
            <a:pPr lvl="1"/>
            <a:r>
              <a:rPr lang="en-US" dirty="0"/>
              <a:t>Add a method </a:t>
            </a:r>
            <a:r>
              <a:rPr lang="en-US" dirty="0" err="1"/>
              <a:t>autoAssistCancel</a:t>
            </a:r>
            <a:r>
              <a:rPr lang="en-US" dirty="0"/>
              <a:t> with no argument.</a:t>
            </a:r>
          </a:p>
          <a:p>
            <a:pPr lvl="1"/>
            <a:r>
              <a:rPr lang="en-US" dirty="0"/>
              <a:t>Add implementation for the </a:t>
            </a:r>
            <a:r>
              <a:rPr lang="en-US" dirty="0" err="1"/>
              <a:t>acquireSubsystemsOwnership</a:t>
            </a:r>
            <a:r>
              <a:rPr lang="en-US" dirty="0"/>
              <a:t>, </a:t>
            </a:r>
            <a:r>
              <a:rPr lang="en-US" dirty="0" err="1"/>
              <a:t>releaseSubsystemsOwnership</a:t>
            </a:r>
            <a:r>
              <a:rPr lang="en-US" dirty="0"/>
              <a:t>, </a:t>
            </a:r>
            <a:r>
              <a:rPr lang="en-US" dirty="0" err="1"/>
              <a:t>stopSubsystems</a:t>
            </a:r>
            <a:r>
              <a:rPr lang="en-US" dirty="0"/>
              <a:t> and </a:t>
            </a:r>
            <a:r>
              <a:rPr lang="en-US" dirty="0" err="1"/>
              <a:t>runTaskState</a:t>
            </a:r>
            <a:r>
              <a:rPr lang="en-US" dirty="0"/>
              <a:t> methods.</a:t>
            </a:r>
          </a:p>
          <a:p>
            <a:pPr lvl="1"/>
            <a:r>
              <a:rPr lang="en-US" dirty="0"/>
              <a:t>In the </a:t>
            </a:r>
            <a:r>
              <a:rPr lang="en-US" dirty="0" err="1"/>
              <a:t>runTaskState</a:t>
            </a:r>
            <a:r>
              <a:rPr lang="en-US" dirty="0"/>
              <a:t> method, implement code for the state machine with the following operations:</a:t>
            </a:r>
          </a:p>
          <a:p>
            <a:pPr lvl="2"/>
            <a:r>
              <a:rPr lang="en-US" dirty="0"/>
              <a:t>Raise the elevator to scoring height.</a:t>
            </a:r>
          </a:p>
          <a:p>
            <a:pPr lvl="2"/>
            <a:r>
              <a:rPr lang="en-US" dirty="0"/>
              <a:t>Raise arm to scoring position.</a:t>
            </a:r>
          </a:p>
          <a:p>
            <a:pPr lvl="2"/>
            <a:r>
              <a:rPr lang="en-US" dirty="0"/>
              <a:t>Score the cube by dropping it from the intake.</a:t>
            </a:r>
          </a:p>
          <a:p>
            <a:pPr lvl="2"/>
            <a:r>
              <a:rPr lang="en-US" dirty="0"/>
              <a:t>Retract elevator.</a:t>
            </a:r>
          </a:p>
          <a:p>
            <a:pPr lvl="2"/>
            <a:r>
              <a:rPr lang="en-US" dirty="0"/>
              <a:t>Retract arm.</a:t>
            </a:r>
          </a:p>
          <a:p>
            <a:pPr lvl="2"/>
            <a:r>
              <a:rPr lang="en-US" dirty="0"/>
              <a:t>Back up 2 feet.</a:t>
            </a:r>
          </a:p>
          <a:p>
            <a:pPr lvl="2"/>
            <a:r>
              <a:rPr lang="en-US" dirty="0"/>
              <a:t>Stop.</a:t>
            </a:r>
          </a:p>
        </p:txBody>
      </p:sp>
    </p:spTree>
    <p:extLst>
      <p:ext uri="{BB962C8B-B14F-4D97-AF65-F5344CB8AC3E}">
        <p14:creationId xmlns:p14="http://schemas.microsoft.com/office/powerpoint/2010/main" val="1062411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1563-5DA2-4D1A-9B71-C2FACCB3866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CAF3D70-0A11-43A1-BECC-415FC19A8238}"/>
              </a:ext>
            </a:extLst>
          </p:cNvPr>
          <p:cNvSpPr>
            <a:spLocks noGrp="1"/>
          </p:cNvSpPr>
          <p:nvPr>
            <p:ph idx="1"/>
          </p:nvPr>
        </p:nvSpPr>
        <p:spPr>
          <a:xfrm>
            <a:off x="572530" y="2327189"/>
            <a:ext cx="11022227" cy="4224613"/>
          </a:xfrm>
        </p:spPr>
        <p:txBody>
          <a:bodyPr>
            <a:normAutofit/>
          </a:bodyPr>
          <a:lstStyle/>
          <a:p>
            <a:r>
              <a:rPr lang="en-US" dirty="0"/>
              <a:t>In this lesson, you will learn everything about Autonomous:</a:t>
            </a:r>
          </a:p>
          <a:p>
            <a:pPr lvl="1"/>
            <a:r>
              <a:rPr lang="en-US" dirty="0"/>
              <a:t>Autonomous Nomenclature.</a:t>
            </a:r>
          </a:p>
          <a:p>
            <a:pPr lvl="2"/>
            <a:r>
              <a:rPr lang="en-US" dirty="0"/>
              <a:t>Operation</a:t>
            </a:r>
          </a:p>
          <a:p>
            <a:pPr lvl="2"/>
            <a:r>
              <a:rPr lang="en-US" dirty="0" err="1"/>
              <a:t>RobotCommand</a:t>
            </a:r>
            <a:endParaRPr lang="en-US" dirty="0"/>
          </a:p>
          <a:p>
            <a:pPr lvl="2"/>
            <a:r>
              <a:rPr lang="en-US" dirty="0" err="1"/>
              <a:t>AutoTask</a:t>
            </a:r>
            <a:endParaRPr lang="en-US" dirty="0"/>
          </a:p>
          <a:p>
            <a:pPr lvl="1"/>
            <a:r>
              <a:rPr lang="en-US" dirty="0"/>
              <a:t>What is an autonomous program?</a:t>
            </a:r>
          </a:p>
          <a:p>
            <a:pPr lvl="1"/>
            <a:r>
              <a:rPr lang="en-US" dirty="0" err="1"/>
              <a:t>PowerPlay</a:t>
            </a:r>
            <a:r>
              <a:rPr lang="en-US" dirty="0"/>
              <a:t> Autonomous Analyzed</a:t>
            </a:r>
          </a:p>
          <a:p>
            <a:pPr lvl="1"/>
            <a:r>
              <a:rPr lang="en-US" dirty="0"/>
              <a:t>Timer</a:t>
            </a:r>
          </a:p>
          <a:p>
            <a:pPr lvl="1"/>
            <a:r>
              <a:rPr lang="en-US" dirty="0"/>
              <a:t>Shuffleboard</a:t>
            </a:r>
          </a:p>
          <a:p>
            <a:pPr lvl="1"/>
            <a:r>
              <a:rPr lang="en-US" dirty="0" err="1"/>
              <a:t>FrcDashboard</a:t>
            </a:r>
            <a:endParaRPr lang="en-US" dirty="0"/>
          </a:p>
          <a:p>
            <a:pPr lvl="1"/>
            <a:r>
              <a:rPr lang="en-US" dirty="0" err="1"/>
              <a:t>FrcChoiceMenu</a:t>
            </a:r>
            <a:endParaRPr lang="en-US" dirty="0"/>
          </a:p>
        </p:txBody>
      </p:sp>
    </p:spTree>
    <p:extLst>
      <p:ext uri="{BB962C8B-B14F-4D97-AF65-F5344CB8AC3E}">
        <p14:creationId xmlns:p14="http://schemas.microsoft.com/office/powerpoint/2010/main" val="873984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91A78-2086-693B-59DA-76A625302449}"/>
              </a:ext>
            </a:extLst>
          </p:cNvPr>
          <p:cNvSpPr>
            <a:spLocks noGrp="1"/>
          </p:cNvSpPr>
          <p:nvPr>
            <p:ph type="title"/>
          </p:nvPr>
        </p:nvSpPr>
        <p:spPr/>
        <p:txBody>
          <a:bodyPr/>
          <a:lstStyle/>
          <a:p>
            <a:r>
              <a:rPr lang="en-US" dirty="0"/>
              <a:t>Autonomous Nomenclature</a:t>
            </a:r>
          </a:p>
        </p:txBody>
      </p:sp>
      <p:sp>
        <p:nvSpPr>
          <p:cNvPr id="3" name="Content Placeholder 2">
            <a:extLst>
              <a:ext uri="{FF2B5EF4-FFF2-40B4-BE49-F238E27FC236}">
                <a16:creationId xmlns:a16="http://schemas.microsoft.com/office/drawing/2014/main" id="{4461EB0E-8D39-A288-BEA7-7AA798C275FE}"/>
              </a:ext>
            </a:extLst>
          </p:cNvPr>
          <p:cNvSpPr>
            <a:spLocks noGrp="1"/>
          </p:cNvSpPr>
          <p:nvPr>
            <p:ph idx="1"/>
          </p:nvPr>
        </p:nvSpPr>
        <p:spPr>
          <a:xfrm>
            <a:off x="584886" y="2290119"/>
            <a:ext cx="11022228" cy="4493740"/>
          </a:xfrm>
        </p:spPr>
        <p:txBody>
          <a:bodyPr>
            <a:normAutofit/>
          </a:bodyPr>
          <a:lstStyle/>
          <a:p>
            <a:r>
              <a:rPr lang="en-US" dirty="0"/>
              <a:t>Before we dive into autonomous, let’s define some of the terms we will be using:</a:t>
            </a:r>
          </a:p>
          <a:p>
            <a:pPr lvl="1"/>
            <a:r>
              <a:rPr lang="en-US" dirty="0"/>
              <a:t>Operation: An operation usually takes time, it has a start, in-progress and an end. To perform an operation, we start the operation, wait for the progress until it is finished.</a:t>
            </a:r>
          </a:p>
          <a:p>
            <a:pPr lvl="1"/>
            <a:r>
              <a:rPr lang="en-US" dirty="0" err="1"/>
              <a:t>RobotCommand</a:t>
            </a:r>
            <a:r>
              <a:rPr lang="en-US" dirty="0"/>
              <a:t>: An autonomous program implementing an autonomous strategy that performs a sequence of operations using a state machine. Some operations can be started in parallel in the same state (don’t have dependencies to each other), others may need to wait for the previous operation(s) to finish before starting in a separate state. </a:t>
            </a:r>
            <a:r>
              <a:rPr lang="en-US" dirty="0" err="1"/>
              <a:t>RobotCommand</a:t>
            </a:r>
            <a:r>
              <a:rPr lang="en-US" dirty="0"/>
              <a:t> must be run by periodically calling its </a:t>
            </a:r>
            <a:r>
              <a:rPr lang="en-US" dirty="0" err="1"/>
              <a:t>cmdPeriodic</a:t>
            </a:r>
            <a:r>
              <a:rPr lang="en-US" dirty="0"/>
              <a:t> method usually by the main robot thread.</a:t>
            </a:r>
          </a:p>
          <a:p>
            <a:pPr lvl="1"/>
            <a:r>
              <a:rPr lang="en-US" dirty="0" err="1"/>
              <a:t>AutoTask</a:t>
            </a:r>
            <a:r>
              <a:rPr lang="en-US" dirty="0"/>
              <a:t>: A sub-command that performs a sequence of operations that can be called by another </a:t>
            </a:r>
            <a:r>
              <a:rPr lang="en-US" dirty="0" err="1"/>
              <a:t>RobotCommand</a:t>
            </a:r>
            <a:r>
              <a:rPr lang="en-US" dirty="0"/>
              <a:t> or </a:t>
            </a:r>
            <a:r>
              <a:rPr lang="en-US" dirty="0" err="1"/>
              <a:t>TeleOp</a:t>
            </a:r>
            <a:r>
              <a:rPr lang="en-US" dirty="0"/>
              <a:t> code as an auto-assist operation. An </a:t>
            </a:r>
            <a:r>
              <a:rPr lang="en-US" dirty="0" err="1"/>
              <a:t>AutoTask</a:t>
            </a:r>
            <a:r>
              <a:rPr lang="en-US" dirty="0"/>
              <a:t> is an asynchronous operation (i.e. call to start, signal event when finished) and runs in your specified task.</a:t>
            </a:r>
          </a:p>
        </p:txBody>
      </p:sp>
    </p:spTree>
    <p:extLst>
      <p:ext uri="{BB962C8B-B14F-4D97-AF65-F5344CB8AC3E}">
        <p14:creationId xmlns:p14="http://schemas.microsoft.com/office/powerpoint/2010/main" val="2601887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9FAF9-0662-4869-6047-6705DAAA95E1}"/>
              </a:ext>
            </a:extLst>
          </p:cNvPr>
          <p:cNvSpPr>
            <a:spLocks noGrp="1"/>
          </p:cNvSpPr>
          <p:nvPr>
            <p:ph type="title"/>
          </p:nvPr>
        </p:nvSpPr>
        <p:spPr/>
        <p:txBody>
          <a:bodyPr/>
          <a:lstStyle/>
          <a:p>
            <a:r>
              <a:rPr lang="en-US" dirty="0"/>
              <a:t>Operation</a:t>
            </a:r>
          </a:p>
        </p:txBody>
      </p:sp>
      <p:sp>
        <p:nvSpPr>
          <p:cNvPr id="3" name="Content Placeholder 2">
            <a:extLst>
              <a:ext uri="{FF2B5EF4-FFF2-40B4-BE49-F238E27FC236}">
                <a16:creationId xmlns:a16="http://schemas.microsoft.com/office/drawing/2014/main" id="{5DF28738-2249-94B7-5A3A-E22798EB16FF}"/>
              </a:ext>
            </a:extLst>
          </p:cNvPr>
          <p:cNvSpPr>
            <a:spLocks noGrp="1"/>
          </p:cNvSpPr>
          <p:nvPr>
            <p:ph idx="1"/>
          </p:nvPr>
        </p:nvSpPr>
        <p:spPr>
          <a:xfrm>
            <a:off x="556054" y="2265405"/>
            <a:ext cx="11042822" cy="4493741"/>
          </a:xfrm>
        </p:spPr>
        <p:txBody>
          <a:bodyPr/>
          <a:lstStyle/>
          <a:p>
            <a:r>
              <a:rPr lang="en-US" dirty="0"/>
              <a:t>In TRC library, all operations that take time to finish are asynchronous. Calling them will start the operations but control will return immediately. It means the actual work is done on a separate periodic task. To allow synchronization, an asynchronous operation accepts either an event or a callback to notify when an operation is completed.</a:t>
            </a:r>
          </a:p>
          <a:p>
            <a:r>
              <a:rPr lang="en-US" dirty="0"/>
              <a:t>Examples of asynchronous operations in the TRC library:</a:t>
            </a:r>
          </a:p>
          <a:p>
            <a:pPr lvl="1"/>
            <a:r>
              <a:rPr lang="en-US" b="0" dirty="0" err="1">
                <a:solidFill>
                  <a:srgbClr val="DCDCAA"/>
                </a:solidFill>
                <a:effectLst/>
                <a:latin typeface="Consolas" panose="020B0609020204030204" pitchFamily="49" charset="0"/>
              </a:rPr>
              <a:t>motor.set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delay</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value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duration</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a:t>
            </a:r>
          </a:p>
          <a:p>
            <a:pPr lvl="1"/>
            <a:r>
              <a:rPr lang="en-US" dirty="0" err="1">
                <a:solidFill>
                  <a:srgbClr val="DCDCAA"/>
                </a:solidFill>
                <a:latin typeface="Consolas" panose="020B0609020204030204" pitchFamily="49" charset="0"/>
              </a:rPr>
              <a:t>m</a:t>
            </a:r>
            <a:r>
              <a:rPr lang="en-US" b="0" dirty="0" err="1">
                <a:solidFill>
                  <a:srgbClr val="DCDCAA"/>
                </a:solidFill>
                <a:effectLst/>
                <a:latin typeface="Consolas" panose="020B0609020204030204" pitchFamily="49" charset="0"/>
              </a:rPr>
              <a:t>otor.setPosition</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delay</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pos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holdTarget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powerLimit</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timeout</a:t>
            </a:r>
            <a:r>
              <a:rPr lang="en-US" b="0" dirty="0">
                <a:solidFill>
                  <a:srgbClr val="D4D4D4"/>
                </a:solidFill>
                <a:effectLst/>
                <a:latin typeface="Consolas" panose="020B0609020204030204" pitchFamily="49" charset="0"/>
              </a:rPr>
              <a:t>)</a:t>
            </a:r>
          </a:p>
          <a:p>
            <a:pPr lvl="1"/>
            <a:r>
              <a:rPr lang="en-US" b="0" dirty="0" err="1">
                <a:solidFill>
                  <a:srgbClr val="DCDCAA"/>
                </a:solidFill>
                <a:effectLst/>
                <a:latin typeface="Consolas" panose="020B0609020204030204" pitchFamily="49" charset="0"/>
              </a:rPr>
              <a:t>pidDrive.setRelativeTarget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xDelta</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yDelta</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turnDelta</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holdTarget</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timeout</a:t>
            </a:r>
            <a:r>
              <a:rPr lang="en-US" b="0" dirty="0">
                <a:solidFill>
                  <a:srgbClr val="D4D4D4"/>
                </a:solidFill>
                <a:effectLst/>
                <a:latin typeface="Consolas" panose="020B0609020204030204" pitchFamily="49" charset="0"/>
              </a:rPr>
              <a:t>)</a:t>
            </a:r>
          </a:p>
          <a:p>
            <a:pPr lvl="1"/>
            <a:r>
              <a:rPr lang="en-US" b="0" dirty="0" err="1">
                <a:solidFill>
                  <a:srgbClr val="DCDCAA"/>
                </a:solidFill>
                <a:effectLst/>
                <a:latin typeface="Consolas" panose="020B0609020204030204" pitchFamily="49" charset="0"/>
              </a:rPr>
              <a:t>purePursuitDrive.start</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TrcPose2D</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startingPose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incrementalPath</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TrcPose2D</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poses</a:t>
            </a:r>
            <a:r>
              <a:rPr lang="en-US" b="0" dirty="0">
                <a:solidFill>
                  <a:srgbClr val="D4D4D4"/>
                </a:solidFill>
                <a:effectLst/>
                <a:latin typeface="Consolas" panose="020B0609020204030204" pitchFamily="49" charset="0"/>
              </a:rPr>
              <a:t>)</a:t>
            </a:r>
          </a:p>
          <a:p>
            <a:pPr lvl="1"/>
            <a:endParaRPr lang="en-US" dirty="0"/>
          </a:p>
        </p:txBody>
      </p:sp>
    </p:spTree>
    <p:extLst>
      <p:ext uri="{BB962C8B-B14F-4D97-AF65-F5344CB8AC3E}">
        <p14:creationId xmlns:p14="http://schemas.microsoft.com/office/powerpoint/2010/main" val="49638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9480E-D39A-83BF-75DF-40181D4CCA01}"/>
              </a:ext>
            </a:extLst>
          </p:cNvPr>
          <p:cNvSpPr>
            <a:spLocks noGrp="1"/>
          </p:cNvSpPr>
          <p:nvPr>
            <p:ph type="title"/>
          </p:nvPr>
        </p:nvSpPr>
        <p:spPr/>
        <p:txBody>
          <a:bodyPr/>
          <a:lstStyle/>
          <a:p>
            <a:r>
              <a:rPr lang="en-US" dirty="0" err="1"/>
              <a:t>RobotCommand</a:t>
            </a:r>
            <a:endParaRPr lang="en-US" dirty="0"/>
          </a:p>
        </p:txBody>
      </p:sp>
      <p:sp>
        <p:nvSpPr>
          <p:cNvPr id="3" name="Content Placeholder 2">
            <a:extLst>
              <a:ext uri="{FF2B5EF4-FFF2-40B4-BE49-F238E27FC236}">
                <a16:creationId xmlns:a16="http://schemas.microsoft.com/office/drawing/2014/main" id="{BE0A35BC-A396-71EA-A80A-FCEE98371CEF}"/>
              </a:ext>
            </a:extLst>
          </p:cNvPr>
          <p:cNvSpPr>
            <a:spLocks noGrp="1"/>
          </p:cNvSpPr>
          <p:nvPr>
            <p:ph idx="1"/>
          </p:nvPr>
        </p:nvSpPr>
        <p:spPr>
          <a:xfrm>
            <a:off x="580768" y="2294237"/>
            <a:ext cx="11009870" cy="4477265"/>
          </a:xfrm>
        </p:spPr>
        <p:txBody>
          <a:bodyPr>
            <a:normAutofit fontScale="85000" lnSpcReduction="20000"/>
          </a:bodyPr>
          <a:lstStyle/>
          <a:p>
            <a:r>
              <a:rPr lang="en-US" dirty="0" err="1"/>
              <a:t>RobotCommand</a:t>
            </a:r>
            <a:r>
              <a:rPr lang="en-US" dirty="0"/>
              <a:t> usually implements a state machine with a number of states. Each state contains code to perform a number of independent operations that don’t depend on each other. Then it will wait for one or more of these operations to finish via events before moving to the next state.</a:t>
            </a:r>
          </a:p>
          <a:p>
            <a:r>
              <a:rPr lang="en-US" dirty="0" err="1"/>
              <a:t>RobotCommand</a:t>
            </a:r>
            <a:r>
              <a:rPr lang="en-US" dirty="0"/>
              <a:t> must provide the following methods:</a:t>
            </a: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cmdPeriodic</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elapsedTime</a:t>
            </a:r>
            <a:r>
              <a:rPr lang="en-US" b="0" dirty="0">
                <a:solidFill>
                  <a:srgbClr val="D4D4D4"/>
                </a:solidFill>
                <a:effectLst/>
                <a:latin typeface="Consolas" panose="020B0609020204030204" pitchFamily="49" charset="0"/>
              </a:rPr>
              <a:t>)</a:t>
            </a:r>
            <a:r>
              <a:rPr lang="en-US" dirty="0"/>
              <a:t>: called periodically to execute the </a:t>
            </a:r>
            <a:r>
              <a:rPr lang="en-US" dirty="0" err="1"/>
              <a:t>RobotCommand</a:t>
            </a:r>
            <a:r>
              <a:rPr lang="en-US" dirty="0"/>
              <a:t> usually by Autonomous using the main robot thread. It implements the states of the state machine.</a:t>
            </a:r>
            <a:endParaRPr lang="en-US" b="0" dirty="0">
              <a:solidFill>
                <a:srgbClr val="D4D4D4"/>
              </a:solidFill>
              <a:effectLst/>
              <a:latin typeface="Consolas" panose="020B0609020204030204" pitchFamily="49" charset="0"/>
            </a:endParaRP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isActive</a:t>
            </a:r>
            <a:r>
              <a:rPr lang="en-US" b="0" dirty="0">
                <a:solidFill>
                  <a:srgbClr val="D4D4D4"/>
                </a:solidFill>
                <a:effectLst/>
                <a:latin typeface="Consolas" panose="020B0609020204030204" pitchFamily="49" charset="0"/>
              </a:rPr>
              <a:t>()</a:t>
            </a:r>
            <a:r>
              <a:rPr lang="en-US" dirty="0"/>
              <a:t>: check if the </a:t>
            </a:r>
            <a:r>
              <a:rPr lang="en-US" dirty="0" err="1"/>
              <a:t>RobotCommand</a:t>
            </a:r>
            <a:r>
              <a:rPr lang="en-US" dirty="0"/>
              <a:t> is still in progress.</a:t>
            </a:r>
            <a:endParaRPr lang="en-US" b="0" dirty="0">
              <a:solidFill>
                <a:srgbClr val="D4D4D4"/>
              </a:solidFill>
              <a:effectLst/>
              <a:latin typeface="Consolas" panose="020B0609020204030204" pitchFamily="49" charset="0"/>
            </a:endParaRP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cancel</a:t>
            </a:r>
            <a:r>
              <a:rPr lang="en-US" b="0" dirty="0">
                <a:solidFill>
                  <a:srgbClr val="D4D4D4"/>
                </a:solidFill>
                <a:effectLst/>
                <a:latin typeface="Consolas" panose="020B0609020204030204" pitchFamily="49" charset="0"/>
              </a:rPr>
              <a:t>()</a:t>
            </a:r>
            <a:r>
              <a:rPr lang="en-US" dirty="0"/>
              <a:t>: call to cancel the </a:t>
            </a:r>
            <a:r>
              <a:rPr lang="en-US" dirty="0" err="1"/>
              <a:t>RobotCommand</a:t>
            </a:r>
            <a:r>
              <a:rPr lang="en-US" dirty="0"/>
              <a:t>.</a:t>
            </a:r>
          </a:p>
          <a:p>
            <a:r>
              <a:rPr lang="en-US" dirty="0"/>
              <a:t>State machine methods commonly used in </a:t>
            </a:r>
            <a:r>
              <a:rPr lang="en-US" dirty="0" err="1"/>
              <a:t>RobotCommand</a:t>
            </a:r>
            <a:r>
              <a:rPr lang="en-US" dirty="0"/>
              <a:t>:</a:t>
            </a:r>
          </a:p>
          <a:p>
            <a:pPr lvl="1"/>
            <a:r>
              <a:rPr lang="en-US" b="0" dirty="0">
                <a:solidFill>
                  <a:srgbClr val="4EC9B0"/>
                </a:solidFill>
                <a:effectLst/>
                <a:latin typeface="Consolas" panose="020B0609020204030204" pitchFamily="49" charset="0"/>
              </a:rPr>
              <a:t>T</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checkReadyAndGetState</a:t>
            </a:r>
            <a:r>
              <a:rPr lang="en-US" b="0" dirty="0">
                <a:solidFill>
                  <a:srgbClr val="D4D4D4"/>
                </a:solidFill>
                <a:effectLst/>
                <a:latin typeface="Consolas" panose="020B0609020204030204" pitchFamily="49" charset="0"/>
              </a:rPr>
              <a:t>()</a:t>
            </a:r>
            <a:r>
              <a:rPr lang="en-US" dirty="0"/>
              <a:t>: check if the state machine is in ready state and get its state.</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setState</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state</a:t>
            </a:r>
            <a:r>
              <a:rPr lang="en-US" b="0" dirty="0">
                <a:solidFill>
                  <a:srgbClr val="D4D4D4"/>
                </a:solidFill>
                <a:effectLst/>
                <a:latin typeface="Consolas" panose="020B0609020204030204" pitchFamily="49" charset="0"/>
              </a:rPr>
              <a:t>)</a:t>
            </a:r>
            <a:r>
              <a:rPr lang="en-US" dirty="0"/>
              <a:t>: set and transition the state machine to the specified state.</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waitForSingleEvent</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nextState</a:t>
            </a:r>
            <a:r>
              <a:rPr lang="en-US" b="0" dirty="0">
                <a:solidFill>
                  <a:srgbClr val="D4D4D4"/>
                </a:solidFill>
                <a:effectLst/>
                <a:latin typeface="Consolas" panose="020B0609020204030204" pitchFamily="49" charset="0"/>
              </a:rPr>
              <a:t>)</a:t>
            </a:r>
            <a:r>
              <a:rPr lang="en-US" dirty="0"/>
              <a:t>: wait for an event and then transition to the specified next state.</a:t>
            </a:r>
            <a:endParaRPr lang="en-US" b="0" dirty="0">
              <a:solidFill>
                <a:srgbClr val="D4D4D4"/>
              </a:solidFill>
              <a:effectLst/>
              <a:latin typeface="Consolas" panose="020B0609020204030204" pitchFamily="49" charset="0"/>
            </a:endParaRP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waitForEvents</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nextState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waitForAllEvents</a:t>
            </a:r>
            <a:r>
              <a:rPr lang="en-US" b="0" dirty="0">
                <a:solidFill>
                  <a:srgbClr val="D4D4D4"/>
                </a:solidFill>
                <a:effectLst/>
                <a:latin typeface="Consolas" panose="020B0609020204030204" pitchFamily="49" charset="0"/>
              </a:rPr>
              <a:t>)</a:t>
            </a:r>
            <a:r>
              <a:rPr lang="en-US" dirty="0"/>
              <a:t>: wait for multiple events and then transition to the specified next state.</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addEvent</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a:t>
            </a:r>
            <a:r>
              <a:rPr lang="en-US" dirty="0"/>
              <a:t>: add events before calling </a:t>
            </a:r>
            <a:r>
              <a:rPr lang="en-US" dirty="0" err="1"/>
              <a:t>waitForEvents</a:t>
            </a:r>
            <a:r>
              <a:rPr lang="en-US" dirty="0"/>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474186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9480E-D39A-83BF-75DF-40181D4CCA01}"/>
              </a:ext>
            </a:extLst>
          </p:cNvPr>
          <p:cNvSpPr>
            <a:spLocks noGrp="1"/>
          </p:cNvSpPr>
          <p:nvPr>
            <p:ph type="title"/>
          </p:nvPr>
        </p:nvSpPr>
        <p:spPr/>
        <p:txBody>
          <a:bodyPr/>
          <a:lstStyle/>
          <a:p>
            <a:r>
              <a:rPr lang="en-US" dirty="0" err="1"/>
              <a:t>AutoTask</a:t>
            </a:r>
            <a:endParaRPr lang="en-US" dirty="0"/>
          </a:p>
        </p:txBody>
      </p:sp>
      <p:sp>
        <p:nvSpPr>
          <p:cNvPr id="3" name="Content Placeholder 2">
            <a:extLst>
              <a:ext uri="{FF2B5EF4-FFF2-40B4-BE49-F238E27FC236}">
                <a16:creationId xmlns:a16="http://schemas.microsoft.com/office/drawing/2014/main" id="{BE0A35BC-A396-71EA-A80A-FCEE98371CEF}"/>
              </a:ext>
            </a:extLst>
          </p:cNvPr>
          <p:cNvSpPr>
            <a:spLocks noGrp="1"/>
          </p:cNvSpPr>
          <p:nvPr>
            <p:ph idx="1"/>
          </p:nvPr>
        </p:nvSpPr>
        <p:spPr>
          <a:xfrm>
            <a:off x="527222" y="2294237"/>
            <a:ext cx="11125200" cy="4477265"/>
          </a:xfrm>
        </p:spPr>
        <p:txBody>
          <a:bodyPr>
            <a:normAutofit fontScale="85000" lnSpcReduction="20000"/>
          </a:bodyPr>
          <a:lstStyle/>
          <a:p>
            <a:r>
              <a:rPr lang="en-US" dirty="0" err="1"/>
              <a:t>AutoTask</a:t>
            </a:r>
            <a:r>
              <a:rPr lang="en-US" dirty="0"/>
              <a:t> implements a sub-command using state machine and can be called by </a:t>
            </a:r>
            <a:r>
              <a:rPr lang="en-US" dirty="0" err="1"/>
              <a:t>RobotCommand</a:t>
            </a:r>
            <a:r>
              <a:rPr lang="en-US" dirty="0"/>
              <a:t> or </a:t>
            </a:r>
            <a:r>
              <a:rPr lang="en-US" dirty="0" err="1"/>
              <a:t>TeleOp</a:t>
            </a:r>
            <a:r>
              <a:rPr lang="en-US" dirty="0"/>
              <a:t> as an auto-assist operation.</a:t>
            </a:r>
          </a:p>
          <a:p>
            <a:r>
              <a:rPr lang="en-US" dirty="0" err="1"/>
              <a:t>AutoTask</a:t>
            </a:r>
            <a:r>
              <a:rPr lang="en-US" dirty="0"/>
              <a:t> can be viewed as an asynchronous operation that performs the operations on a specified task.</a:t>
            </a:r>
          </a:p>
          <a:p>
            <a:r>
              <a:rPr lang="en-US" dirty="0" err="1"/>
              <a:t>AutoTask</a:t>
            </a:r>
            <a:r>
              <a:rPr lang="en-US" dirty="0"/>
              <a:t> Constructor:</a:t>
            </a:r>
            <a:br>
              <a:rPr lang="en-US" dirty="0"/>
            </a:br>
            <a:r>
              <a:rPr lang="en-US" b="0" dirty="0" err="1">
                <a:solidFill>
                  <a:srgbClr val="DCDCAA"/>
                </a:solidFill>
                <a:effectLst/>
                <a:latin typeface="Consolas" panose="020B0609020204030204" pitchFamily="49" charset="0"/>
              </a:rPr>
              <a:t>TrcAutoTask</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owner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TrcTaskMgr</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TaskType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taskType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TrcDbgTrace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msgTracer</a:t>
            </a:r>
            <a:r>
              <a:rPr lang="en-US" b="0" dirty="0">
                <a:solidFill>
                  <a:srgbClr val="D4D4D4"/>
                </a:solidFill>
                <a:effectLst/>
                <a:latin typeface="Consolas" panose="020B0609020204030204" pitchFamily="49" charset="0"/>
              </a:rPr>
              <a:t>)</a:t>
            </a:r>
            <a:endParaRPr lang="en-US" dirty="0"/>
          </a:p>
          <a:p>
            <a:r>
              <a:rPr lang="en-US" dirty="0"/>
              <a:t>Methods provided:</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startAutoTask</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startState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Object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taskParams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completionEvent</a:t>
            </a:r>
            <a:r>
              <a:rPr lang="en-US" b="0" dirty="0">
                <a:solidFill>
                  <a:srgbClr val="D4D4D4"/>
                </a:solidFill>
                <a:effectLst/>
                <a:latin typeface="Consolas" panose="020B0609020204030204" pitchFamily="49" charset="0"/>
              </a:rPr>
              <a:t>)</a:t>
            </a:r>
            <a:r>
              <a:rPr lang="en-US" dirty="0"/>
              <a:t>: start the auto task with the specified start state and task parameters, can optional specify an event to signal when auto task is completed.</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stopAutoTask</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completed</a:t>
            </a:r>
            <a:r>
              <a:rPr lang="en-US" b="0" dirty="0">
                <a:solidFill>
                  <a:srgbClr val="D4D4D4"/>
                </a:solidFill>
                <a:effectLst/>
                <a:latin typeface="Consolas" panose="020B0609020204030204" pitchFamily="49" charset="0"/>
              </a:rPr>
              <a:t>)</a:t>
            </a:r>
            <a:r>
              <a:rPr lang="en-US" dirty="0"/>
              <a:t>: stop the auto task and specify whether the task was completed or canceled.</a:t>
            </a: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isActive</a:t>
            </a:r>
            <a:r>
              <a:rPr lang="en-US" b="0" dirty="0">
                <a:solidFill>
                  <a:srgbClr val="D4D4D4"/>
                </a:solidFill>
                <a:effectLst/>
                <a:latin typeface="Consolas" panose="020B0609020204030204" pitchFamily="49" charset="0"/>
              </a:rPr>
              <a:t>()</a:t>
            </a:r>
            <a:r>
              <a:rPr lang="en-US" dirty="0"/>
              <a:t>: check if the auto task is still in progress.</a:t>
            </a:r>
          </a:p>
          <a:p>
            <a:r>
              <a:rPr lang="en-US" dirty="0"/>
              <a:t>Must implement the following methods:</a:t>
            </a: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acquireSubsystemsOwnership</a:t>
            </a:r>
            <a:r>
              <a:rPr lang="en-US" b="0" dirty="0">
                <a:solidFill>
                  <a:srgbClr val="D4D4D4"/>
                </a:solidFill>
                <a:effectLst/>
                <a:latin typeface="Consolas" panose="020B0609020204030204" pitchFamily="49" charset="0"/>
              </a:rPr>
              <a:t>()</a:t>
            </a:r>
            <a:r>
              <a:rPr lang="en-US" dirty="0"/>
              <a:t>: add code to acquire ownership of subsystems involved in the auto task.</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releaseSubsystemsOwnership</a:t>
            </a:r>
            <a:r>
              <a:rPr lang="en-US" b="0" dirty="0">
                <a:solidFill>
                  <a:srgbClr val="D4D4D4"/>
                </a:solidFill>
                <a:effectLst/>
                <a:latin typeface="Consolas" panose="020B0609020204030204" pitchFamily="49" charset="0"/>
              </a:rPr>
              <a:t>()</a:t>
            </a:r>
            <a:r>
              <a:rPr lang="en-US" dirty="0"/>
              <a:t>: add code to release ownership of subsystems acquired.</a:t>
            </a:r>
            <a:endParaRPr lang="en-US" b="0" dirty="0">
              <a:solidFill>
                <a:srgbClr val="D4D4D4"/>
              </a:solidFill>
              <a:effectLst/>
              <a:latin typeface="Consolas" panose="020B0609020204030204" pitchFamily="49" charset="0"/>
            </a:endParaRP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stopSubsystems</a:t>
            </a:r>
            <a:r>
              <a:rPr lang="en-US" b="0" dirty="0">
                <a:solidFill>
                  <a:srgbClr val="D4D4D4"/>
                </a:solidFill>
                <a:effectLst/>
                <a:latin typeface="Consolas" panose="020B0609020204030204" pitchFamily="49" charset="0"/>
              </a:rPr>
              <a:t>()</a:t>
            </a:r>
            <a:r>
              <a:rPr lang="en-US" dirty="0"/>
              <a:t>: add code to stop all subsystems involved.</a:t>
            </a:r>
            <a:endParaRPr lang="en-US" b="0" dirty="0">
              <a:solidFill>
                <a:srgbClr val="D4D4D4"/>
              </a:solidFill>
              <a:effectLst/>
              <a:latin typeface="Consolas" panose="020B0609020204030204" pitchFamily="49" charset="0"/>
            </a:endParaRP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runTaskState</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Object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params</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state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TrcTaskMgr</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TaskType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taskType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TrcRobot</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RunMode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runMode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slowPeriodicLoop</a:t>
            </a:r>
            <a:r>
              <a:rPr lang="en-US" b="0" dirty="0">
                <a:solidFill>
                  <a:srgbClr val="D4D4D4"/>
                </a:solidFill>
                <a:effectLst/>
                <a:latin typeface="Consolas" panose="020B0609020204030204" pitchFamily="49" charset="0"/>
              </a:rPr>
              <a:t>)</a:t>
            </a:r>
            <a:r>
              <a:rPr lang="en-US" dirty="0"/>
              <a:t>: add code to implement the state machine to execute the operations.</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631700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4B4A7-02DC-4EFC-A5C3-0C4885A9D484}"/>
              </a:ext>
            </a:extLst>
          </p:cNvPr>
          <p:cNvSpPr>
            <a:spLocks noGrp="1"/>
          </p:cNvSpPr>
          <p:nvPr>
            <p:ph type="title"/>
          </p:nvPr>
        </p:nvSpPr>
        <p:spPr/>
        <p:txBody>
          <a:bodyPr/>
          <a:lstStyle/>
          <a:p>
            <a:r>
              <a:rPr lang="en-US" dirty="0"/>
              <a:t>What is an Autonomous Program?</a:t>
            </a:r>
          </a:p>
        </p:txBody>
      </p:sp>
      <p:sp>
        <p:nvSpPr>
          <p:cNvPr id="3" name="Content Placeholder 2">
            <a:extLst>
              <a:ext uri="{FF2B5EF4-FFF2-40B4-BE49-F238E27FC236}">
                <a16:creationId xmlns:a16="http://schemas.microsoft.com/office/drawing/2014/main" id="{1DF85C1F-DA6B-45E3-9321-1F408AE56CE0}"/>
              </a:ext>
            </a:extLst>
          </p:cNvPr>
          <p:cNvSpPr>
            <a:spLocks noGrp="1"/>
          </p:cNvSpPr>
          <p:nvPr>
            <p:ph idx="1"/>
          </p:nvPr>
        </p:nvSpPr>
        <p:spPr>
          <a:xfrm>
            <a:off x="562062" y="2239861"/>
            <a:ext cx="11132191" cy="4546833"/>
          </a:xfrm>
        </p:spPr>
        <p:txBody>
          <a:bodyPr>
            <a:normAutofit fontScale="92500" lnSpcReduction="10000"/>
          </a:bodyPr>
          <a:lstStyle/>
          <a:p>
            <a:r>
              <a:rPr lang="en-US" dirty="0"/>
              <a:t>Autonomous program is an </a:t>
            </a:r>
            <a:r>
              <a:rPr lang="en-US" dirty="0" err="1"/>
              <a:t>RobotCommand</a:t>
            </a:r>
            <a:r>
              <a:rPr lang="en-US" dirty="0"/>
              <a:t> runs on the main robot thread. It consists of a sequence of steps (i.e. states) to be performed by the state machine using various sensors as input and actuators as output without any human control.</a:t>
            </a:r>
          </a:p>
          <a:p>
            <a:r>
              <a:rPr lang="en-US" dirty="0"/>
              <a:t>The easiest way to design an autonomous program is to break down the task into steps in English. Each step consists of operations that can be performed in parallel and therefore can be started in the same state of the task. Operation that depends on previous operations must be started in a new state and will not start until the operations in the previous state are finished by which time the task will transition to this new state.</a:t>
            </a:r>
          </a:p>
          <a:p>
            <a:r>
              <a:rPr lang="en-US" dirty="0"/>
              <a:t>Let’s look at the autonomous period of the </a:t>
            </a:r>
            <a:r>
              <a:rPr lang="en-US" dirty="0">
                <a:hlinkClick r:id="rId2"/>
              </a:rPr>
              <a:t>2023-24 FTC CenterStage</a:t>
            </a:r>
            <a:r>
              <a:rPr lang="en-US" dirty="0"/>
              <a:t> season.</a:t>
            </a:r>
          </a:p>
          <a:p>
            <a:r>
              <a:rPr lang="en-US" dirty="0"/>
              <a:t>Three ways to score in autonomous with a total score of 50 points:</a:t>
            </a:r>
          </a:p>
          <a:p>
            <a:pPr lvl="1"/>
            <a:r>
              <a:rPr lang="en-US" dirty="0"/>
              <a:t>Score purple pixel on spike mark tape with team prop(20 pts).</a:t>
            </a:r>
          </a:p>
          <a:p>
            <a:pPr lvl="1"/>
            <a:r>
              <a:rPr lang="en-US" dirty="0"/>
              <a:t>Score yellow pixel on the backdrop matching spike mark indicator (5 + 20 pts).</a:t>
            </a:r>
          </a:p>
          <a:p>
            <a:pPr lvl="1"/>
            <a:r>
              <a:rPr lang="en-US" dirty="0"/>
              <a:t>Park robot in the backstage (5 pts).</a:t>
            </a:r>
          </a:p>
          <a:p>
            <a:r>
              <a:rPr lang="en-US" dirty="0"/>
              <a:t>Autonomous period is only 30 seconds long, so we need to pick our strategy on what we can accomplish.</a:t>
            </a:r>
          </a:p>
        </p:txBody>
      </p:sp>
    </p:spTree>
    <p:extLst>
      <p:ext uri="{BB962C8B-B14F-4D97-AF65-F5344CB8AC3E}">
        <p14:creationId xmlns:p14="http://schemas.microsoft.com/office/powerpoint/2010/main" val="262082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B11D-A301-4E75-9464-82F9453ED34F}"/>
              </a:ext>
            </a:extLst>
          </p:cNvPr>
          <p:cNvSpPr>
            <a:spLocks noGrp="1"/>
          </p:cNvSpPr>
          <p:nvPr>
            <p:ph type="title"/>
          </p:nvPr>
        </p:nvSpPr>
        <p:spPr/>
        <p:txBody>
          <a:bodyPr/>
          <a:lstStyle/>
          <a:p>
            <a:r>
              <a:rPr lang="en-US" dirty="0"/>
              <a:t>CenterStage Autonomous Analyzed</a:t>
            </a:r>
          </a:p>
        </p:txBody>
      </p:sp>
      <p:sp>
        <p:nvSpPr>
          <p:cNvPr id="3" name="Content Placeholder 2">
            <a:extLst>
              <a:ext uri="{FF2B5EF4-FFF2-40B4-BE49-F238E27FC236}">
                <a16:creationId xmlns:a16="http://schemas.microsoft.com/office/drawing/2014/main" id="{72CBB608-148D-49A0-8E1D-9AF7364E9300}"/>
              </a:ext>
            </a:extLst>
          </p:cNvPr>
          <p:cNvSpPr>
            <a:spLocks noGrp="1"/>
          </p:cNvSpPr>
          <p:nvPr>
            <p:ph idx="1"/>
          </p:nvPr>
        </p:nvSpPr>
        <p:spPr>
          <a:xfrm>
            <a:off x="503340" y="2256639"/>
            <a:ext cx="11182524" cy="4462943"/>
          </a:xfrm>
        </p:spPr>
        <p:txBody>
          <a:bodyPr>
            <a:normAutofit fontScale="92500" lnSpcReduction="10000"/>
          </a:bodyPr>
          <a:lstStyle/>
          <a:p>
            <a:r>
              <a:rPr lang="en-US" dirty="0"/>
              <a:t>First, we set our autonomous goals trying to maximize our score within the 30-second period:</a:t>
            </a:r>
          </a:p>
          <a:p>
            <a:pPr lvl="1"/>
            <a:r>
              <a:rPr lang="en-US" dirty="0"/>
              <a:t>Score purple pixel on spike mark tape with team prop.</a:t>
            </a:r>
          </a:p>
          <a:p>
            <a:pPr lvl="1"/>
            <a:r>
              <a:rPr lang="en-US" dirty="0"/>
              <a:t>Score yellow pixel on the backdrop matching spike mark indicator.</a:t>
            </a:r>
          </a:p>
          <a:p>
            <a:pPr lvl="1"/>
            <a:r>
              <a:rPr lang="en-US" dirty="0"/>
              <a:t>Park robot in the backstage.</a:t>
            </a:r>
          </a:p>
          <a:p>
            <a:r>
              <a:rPr lang="en-US" dirty="0"/>
              <a:t>Then, we layout the sequence of operations in English:</a:t>
            </a:r>
          </a:p>
          <a:p>
            <a:pPr marL="800100" lvl="1" indent="-342900">
              <a:buFont typeface="+mj-lt"/>
              <a:buAutoNum type="arabicPeriod"/>
            </a:pPr>
            <a:r>
              <a:rPr lang="en-US" dirty="0"/>
              <a:t>Use vision to determine the spike mark location where the team prop is on.</a:t>
            </a:r>
          </a:p>
          <a:p>
            <a:pPr marL="800100" lvl="1" indent="-342900">
              <a:buFont typeface="+mj-lt"/>
              <a:buAutoNum type="arabicPeriod"/>
            </a:pPr>
            <a:r>
              <a:rPr lang="en-US" dirty="0"/>
              <a:t>Navigate the robot to the spike mark where the team prop is.</a:t>
            </a:r>
          </a:p>
          <a:p>
            <a:pPr marL="800100" lvl="1" indent="-342900">
              <a:buFont typeface="+mj-lt"/>
              <a:buAutoNum type="arabicPeriod"/>
            </a:pPr>
            <a:r>
              <a:rPr lang="en-US" dirty="0"/>
              <a:t>Place the purple pixel on the spike mark.</a:t>
            </a:r>
          </a:p>
          <a:p>
            <a:pPr marL="800100" lvl="1" indent="-342900">
              <a:buFont typeface="+mj-lt"/>
              <a:buAutoNum type="arabicPeriod"/>
            </a:pPr>
            <a:r>
              <a:rPr lang="en-US" dirty="0"/>
              <a:t>Navigate to the backdrop location indicated by the spike mark randomization.</a:t>
            </a:r>
          </a:p>
          <a:p>
            <a:pPr marL="800100" lvl="1" indent="-342900">
              <a:buFont typeface="+mj-lt"/>
              <a:buAutoNum type="arabicPeriod"/>
            </a:pPr>
            <a:r>
              <a:rPr lang="en-US" dirty="0"/>
              <a:t>Use vision to align the robot to the appropriate </a:t>
            </a:r>
            <a:r>
              <a:rPr lang="en-US" dirty="0" err="1"/>
              <a:t>AprilTag</a:t>
            </a:r>
            <a:r>
              <a:rPr lang="en-US" dirty="0"/>
              <a:t>.</a:t>
            </a:r>
          </a:p>
          <a:p>
            <a:pPr marL="800100" lvl="1" indent="-342900">
              <a:buFont typeface="+mj-lt"/>
              <a:buAutoNum type="arabicPeriod"/>
            </a:pPr>
            <a:r>
              <a:rPr lang="en-US" dirty="0"/>
              <a:t>Place the yellow pixel on the backdrop at the location indicated by the spike mark randomization.</a:t>
            </a:r>
          </a:p>
          <a:p>
            <a:pPr marL="800100" lvl="1" indent="-342900">
              <a:buFont typeface="+mj-lt"/>
              <a:buAutoNum type="arabicPeriod"/>
            </a:pPr>
            <a:r>
              <a:rPr lang="en-US" dirty="0"/>
              <a:t>Navigate the robot in the backstage and park.</a:t>
            </a:r>
          </a:p>
          <a:p>
            <a:pPr marL="800100" lvl="1" indent="-342900">
              <a:buFont typeface="+mj-lt"/>
              <a:buAutoNum type="arabicPeriod"/>
            </a:pPr>
            <a:r>
              <a:rPr lang="en-US" dirty="0"/>
              <a:t>Stop.</a:t>
            </a:r>
          </a:p>
        </p:txBody>
      </p:sp>
    </p:spTree>
    <p:extLst>
      <p:ext uri="{BB962C8B-B14F-4D97-AF65-F5344CB8AC3E}">
        <p14:creationId xmlns:p14="http://schemas.microsoft.com/office/powerpoint/2010/main" val="770149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80758-BFAB-403E-9CAD-DF4335837C24}"/>
              </a:ext>
            </a:extLst>
          </p:cNvPr>
          <p:cNvSpPr>
            <a:spLocks noGrp="1"/>
          </p:cNvSpPr>
          <p:nvPr>
            <p:ph type="title"/>
          </p:nvPr>
        </p:nvSpPr>
        <p:spPr>
          <a:xfrm>
            <a:off x="494950" y="973668"/>
            <a:ext cx="10771465" cy="706964"/>
          </a:xfrm>
        </p:spPr>
        <p:txBody>
          <a:bodyPr/>
          <a:lstStyle/>
          <a:p>
            <a:r>
              <a:rPr lang="en-US" dirty="0"/>
              <a:t>Exercise: CenterStage Autonomous</a:t>
            </a:r>
          </a:p>
        </p:txBody>
      </p:sp>
      <p:sp>
        <p:nvSpPr>
          <p:cNvPr id="3" name="Content Placeholder 2">
            <a:extLst>
              <a:ext uri="{FF2B5EF4-FFF2-40B4-BE49-F238E27FC236}">
                <a16:creationId xmlns:a16="http://schemas.microsoft.com/office/drawing/2014/main" id="{16FFC531-5119-498D-B81A-20113C8E175A}"/>
              </a:ext>
            </a:extLst>
          </p:cNvPr>
          <p:cNvSpPr>
            <a:spLocks noGrp="1"/>
          </p:cNvSpPr>
          <p:nvPr>
            <p:ph idx="1"/>
          </p:nvPr>
        </p:nvSpPr>
        <p:spPr>
          <a:xfrm>
            <a:off x="572530" y="2269523"/>
            <a:ext cx="11104605" cy="4547287"/>
          </a:xfrm>
        </p:spPr>
        <p:txBody>
          <a:bodyPr>
            <a:normAutofit fontScale="77500" lnSpcReduction="20000"/>
          </a:bodyPr>
          <a:lstStyle/>
          <a:p>
            <a:r>
              <a:rPr lang="en-US" dirty="0"/>
              <a:t>Create an autonomous command module for CenterStage that does the following:</a:t>
            </a:r>
          </a:p>
          <a:p>
            <a:pPr lvl="1"/>
            <a:r>
              <a:rPr lang="en-US" dirty="0"/>
              <a:t>In previous exercises, you have already created a </a:t>
            </a:r>
            <a:r>
              <a:rPr lang="en-US" dirty="0" err="1"/>
              <a:t>mecanum</a:t>
            </a:r>
            <a:r>
              <a:rPr lang="en-US" dirty="0"/>
              <a:t> drive base.</a:t>
            </a:r>
          </a:p>
          <a:p>
            <a:pPr lvl="1"/>
            <a:r>
              <a:rPr lang="en-US" dirty="0"/>
              <a:t>In Robot.java, add code to </a:t>
            </a:r>
            <a:r>
              <a:rPr lang="en-US" dirty="0" err="1"/>
              <a:t>robotInit</a:t>
            </a:r>
            <a:r>
              <a:rPr lang="en-US" dirty="0"/>
              <a:t> to create a pneumatic gear deployer (</a:t>
            </a:r>
            <a:r>
              <a:rPr lang="en-US" dirty="0" err="1"/>
              <a:t>FrcPneumatics</a:t>
            </a:r>
            <a:r>
              <a:rPr lang="en-US" dirty="0"/>
              <a:t>).</a:t>
            </a:r>
          </a:p>
          <a:p>
            <a:pPr lvl="1"/>
            <a:r>
              <a:rPr lang="en-US" dirty="0"/>
              <a:t>Create a CmdAutoSteamWorksLeft.java implementing </a:t>
            </a:r>
            <a:r>
              <a:rPr lang="en-US" dirty="0" err="1"/>
              <a:t>TrcRobot.RobotCommand</a:t>
            </a:r>
            <a:r>
              <a:rPr lang="en-US" dirty="0"/>
              <a:t> passing Robot to its constructor.</a:t>
            </a:r>
          </a:p>
          <a:p>
            <a:pPr lvl="1"/>
            <a:r>
              <a:rPr lang="en-US" dirty="0"/>
              <a:t>In its constructor, add code to create a state machine and an event.</a:t>
            </a:r>
          </a:p>
          <a:p>
            <a:pPr lvl="1"/>
            <a:r>
              <a:rPr lang="en-US" dirty="0"/>
              <a:t>Add implementation for methods: </a:t>
            </a:r>
            <a:r>
              <a:rPr lang="en-US" dirty="0" err="1"/>
              <a:t>isActive</a:t>
            </a:r>
            <a:r>
              <a:rPr lang="en-US" dirty="0"/>
              <a:t>, cancel and </a:t>
            </a:r>
            <a:r>
              <a:rPr lang="en-US" dirty="0" err="1"/>
              <a:t>cmdPeriodic</a:t>
            </a:r>
            <a:r>
              <a:rPr lang="en-US" dirty="0"/>
              <a:t>.</a:t>
            </a:r>
          </a:p>
          <a:p>
            <a:pPr lvl="1"/>
            <a:r>
              <a:rPr lang="en-US" dirty="0"/>
              <a:t>In </a:t>
            </a:r>
            <a:r>
              <a:rPr lang="en-US" dirty="0" err="1"/>
              <a:t>cmdPeriodic</a:t>
            </a:r>
            <a:r>
              <a:rPr lang="en-US" dirty="0"/>
              <a:t>, implement code for the state machine with the following operations:</a:t>
            </a:r>
          </a:p>
          <a:p>
            <a:pPr lvl="2"/>
            <a:r>
              <a:rPr lang="en-US" dirty="0"/>
              <a:t>Go forward 7 feet.</a:t>
            </a:r>
          </a:p>
          <a:p>
            <a:pPr lvl="2"/>
            <a:r>
              <a:rPr lang="en-US" dirty="0"/>
              <a:t>Turn right 60 degrees.</a:t>
            </a:r>
          </a:p>
          <a:p>
            <a:pPr lvl="2"/>
            <a:r>
              <a:rPr lang="en-US" dirty="0"/>
              <a:t>Go forward 3 feet.</a:t>
            </a:r>
          </a:p>
          <a:p>
            <a:pPr lvl="2"/>
            <a:r>
              <a:rPr lang="en-US" dirty="0"/>
              <a:t>Deploy the gear using pneumatics.</a:t>
            </a:r>
          </a:p>
          <a:p>
            <a:pPr lvl="2"/>
            <a:r>
              <a:rPr lang="en-US" dirty="0"/>
              <a:t>Back up 3 feet.</a:t>
            </a:r>
          </a:p>
          <a:p>
            <a:pPr lvl="2"/>
            <a:r>
              <a:rPr lang="en-US" dirty="0"/>
              <a:t>Turn back to face forward.</a:t>
            </a:r>
          </a:p>
          <a:p>
            <a:pPr lvl="2"/>
            <a:r>
              <a:rPr lang="en-US" dirty="0"/>
              <a:t>Go forward 26 feet.</a:t>
            </a:r>
          </a:p>
          <a:p>
            <a:pPr lvl="2"/>
            <a:r>
              <a:rPr lang="en-US" dirty="0"/>
              <a:t>Stop</a:t>
            </a:r>
          </a:p>
          <a:p>
            <a:pPr lvl="1"/>
            <a:r>
              <a:rPr lang="en-US" dirty="0"/>
              <a:t>In FrcAuto.java, add a new Strategy AUTO_STEAMWORKS_LEFT.</a:t>
            </a:r>
          </a:p>
          <a:p>
            <a:pPr lvl="1"/>
            <a:r>
              <a:rPr lang="en-US" dirty="0"/>
              <a:t>In FrcAuto.java, add code to </a:t>
            </a:r>
            <a:r>
              <a:rPr lang="en-US" dirty="0" err="1"/>
              <a:t>startMode</a:t>
            </a:r>
            <a:r>
              <a:rPr lang="en-US" dirty="0"/>
              <a:t> method to create </a:t>
            </a:r>
            <a:r>
              <a:rPr lang="en-US" dirty="0" err="1"/>
              <a:t>CmdAutoSteamWorksLeft</a:t>
            </a:r>
            <a:r>
              <a:rPr lang="en-US" dirty="0"/>
              <a:t>.</a:t>
            </a:r>
          </a:p>
          <a:p>
            <a:pPr marL="457200" lvl="1" indent="0">
              <a:buNone/>
            </a:pPr>
            <a:endParaRPr lang="en-US" dirty="0"/>
          </a:p>
        </p:txBody>
      </p:sp>
    </p:spTree>
    <p:extLst>
      <p:ext uri="{BB962C8B-B14F-4D97-AF65-F5344CB8AC3E}">
        <p14:creationId xmlns:p14="http://schemas.microsoft.com/office/powerpoint/2010/main" val="6258663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{4D032D17-9E6A-4E9B-BCCA-68A63D22A3E7}tf02900722</Template>
  <TotalTime>41540</TotalTime>
  <Words>2494</Words>
  <Application>Microsoft Office PowerPoint</Application>
  <PresentationFormat>Widescreen</PresentationFormat>
  <Paragraphs>169</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Consolas</vt:lpstr>
      <vt:lpstr>Wingdings 3</vt:lpstr>
      <vt:lpstr>Ion Boardroom</vt:lpstr>
      <vt:lpstr>Advanced Robotics Programming Class Lesson 7: Autonomous</vt:lpstr>
      <vt:lpstr>Agenda</vt:lpstr>
      <vt:lpstr>Autonomous Nomenclature</vt:lpstr>
      <vt:lpstr>Operation</vt:lpstr>
      <vt:lpstr>RobotCommand</vt:lpstr>
      <vt:lpstr>AutoTask</vt:lpstr>
      <vt:lpstr>What is an Autonomous Program?</vt:lpstr>
      <vt:lpstr>CenterStage Autonomous Analyzed</vt:lpstr>
      <vt:lpstr>Exercise: CenterStage Autonomous</vt:lpstr>
      <vt:lpstr>Timer</vt:lpstr>
      <vt:lpstr>Exercise: Timer</vt:lpstr>
      <vt:lpstr>Shuffleboard</vt:lpstr>
      <vt:lpstr>FrcDashboard</vt:lpstr>
      <vt:lpstr>FrcChoiceMenu</vt:lpstr>
      <vt:lpstr>Exercise: Add SteamWorks to Auto Strategies</vt:lpstr>
      <vt:lpstr>Exercise: ChargedUp AutoAssistScoreCube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Robotics Programming Class Lesson 3:</dc:title>
  <dc:creator>Michael Tsang</dc:creator>
  <cp:lastModifiedBy>Michael Tsang</cp:lastModifiedBy>
  <cp:revision>118</cp:revision>
  <dcterms:created xsi:type="dcterms:W3CDTF">2020-11-12T22:23:18Z</dcterms:created>
  <dcterms:modified xsi:type="dcterms:W3CDTF">2023-09-22T21:21:12Z</dcterms:modified>
</cp:coreProperties>
</file>