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70"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9" d="100"/>
          <a:sy n="109" d="100"/>
        </p:scale>
        <p:origin x="600"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9AC4D-2BB8-495E-BEDA-2E87103D7605}"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3D09F-C647-4A12-B3E3-C6B4C7448871}" type="slidenum">
              <a:rPr lang="en-US" smtClean="0"/>
              <a:t>‹#›</a:t>
            </a:fld>
            <a:endParaRPr lang="en-US"/>
          </a:p>
        </p:txBody>
      </p:sp>
    </p:spTree>
    <p:extLst>
      <p:ext uri="{BB962C8B-B14F-4D97-AF65-F5344CB8AC3E}">
        <p14:creationId xmlns:p14="http://schemas.microsoft.com/office/powerpoint/2010/main" val="137976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are at the correct level (poll for Java knowledge)</a:t>
            </a:r>
          </a:p>
        </p:txBody>
      </p:sp>
      <p:sp>
        <p:nvSpPr>
          <p:cNvPr id="4" name="Slide Number Placeholder 3"/>
          <p:cNvSpPr>
            <a:spLocks noGrp="1"/>
          </p:cNvSpPr>
          <p:nvPr>
            <p:ph type="sldNum" sz="quarter" idx="5"/>
          </p:nvPr>
        </p:nvSpPr>
        <p:spPr/>
        <p:txBody>
          <a:bodyPr/>
          <a:lstStyle/>
          <a:p>
            <a:fld id="{9DB3D09F-C647-4A12-B3E3-C6B4C7448871}" type="slidenum">
              <a:rPr lang="en-US" smtClean="0"/>
              <a:t>2</a:t>
            </a:fld>
            <a:endParaRPr lang="en-US"/>
          </a:p>
        </p:txBody>
      </p:sp>
    </p:spTree>
    <p:extLst>
      <p:ext uri="{BB962C8B-B14F-4D97-AF65-F5344CB8AC3E}">
        <p14:creationId xmlns:p14="http://schemas.microsoft.com/office/powerpoint/2010/main" val="170871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10</a:t>
            </a:fld>
            <a:endParaRPr lang="en-US"/>
          </a:p>
        </p:txBody>
      </p:sp>
    </p:spTree>
    <p:extLst>
      <p:ext uri="{BB962C8B-B14F-4D97-AF65-F5344CB8AC3E}">
        <p14:creationId xmlns:p14="http://schemas.microsoft.com/office/powerpoint/2010/main" val="361234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wpilib.org/en/stable/docs/getting-started/getting-started-frc-control-system/index.html" TargetMode="External"/><Relationship Id="rId3" Type="http://schemas.openxmlformats.org/officeDocument/2006/relationships/hyperlink" Target="https://github.com/trc492?tab=repositories" TargetMode="External"/><Relationship Id="rId7" Type="http://schemas.openxmlformats.org/officeDocument/2006/relationships/hyperlink" Target="https://docs.wpilib.org/en/latest/docs/software/vscode-overview/3rd-party-libraries.html#adding-an-offline-installed-library"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www.ni.com/en-us/support/downloads/drivers/download.frc-game-tools.html#479842" TargetMode="External"/><Relationship Id="rId5" Type="http://schemas.openxmlformats.org/officeDocument/2006/relationships/hyperlink" Target="https://docs.wpilib.org/en/stable/docs/zero-to-robot/step-2/wpilib-setup.html" TargetMode="External"/><Relationship Id="rId4" Type="http://schemas.openxmlformats.org/officeDocument/2006/relationships/hyperlink" Target="https://desktop.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rc492/FrcTempla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1: Introduction to Titan Robotics Framework</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BE49-F5F9-4FE1-9250-69FC58779427}"/>
              </a:ext>
            </a:extLst>
          </p:cNvPr>
          <p:cNvSpPr>
            <a:spLocks noGrp="1"/>
          </p:cNvSpPr>
          <p:nvPr>
            <p:ph type="title"/>
          </p:nvPr>
        </p:nvSpPr>
        <p:spPr/>
        <p:txBody>
          <a:bodyPr/>
          <a:lstStyle/>
          <a:p>
            <a:r>
              <a:rPr lang="en-US" dirty="0"/>
              <a:t>Robot Code Execution Flowchart</a:t>
            </a:r>
          </a:p>
        </p:txBody>
      </p:sp>
      <p:sp>
        <p:nvSpPr>
          <p:cNvPr id="3" name="Content Placeholder 2">
            <a:extLst>
              <a:ext uri="{FF2B5EF4-FFF2-40B4-BE49-F238E27FC236}">
                <a16:creationId xmlns:a16="http://schemas.microsoft.com/office/drawing/2014/main" id="{382EC9F4-D8A4-4CAE-AD98-F54BB0C11E8C}"/>
              </a:ext>
            </a:extLst>
          </p:cNvPr>
          <p:cNvSpPr>
            <a:spLocks noGrp="1"/>
          </p:cNvSpPr>
          <p:nvPr>
            <p:ph idx="1"/>
          </p:nvPr>
        </p:nvSpPr>
        <p:spPr>
          <a:xfrm>
            <a:off x="584958" y="2362200"/>
            <a:ext cx="8051115" cy="4495800"/>
          </a:xfrm>
        </p:spPr>
        <p:txBody>
          <a:bodyPr>
            <a:normAutofit fontScale="62500" lnSpcReduction="20000"/>
          </a:bodyPr>
          <a:lstStyle/>
          <a:p>
            <a:r>
              <a:rPr lang="en-US" dirty="0" err="1"/>
              <a:t>initRobot</a:t>
            </a:r>
            <a:r>
              <a:rPr lang="en-US" dirty="0"/>
              <a:t> in Robot.java is called once when the program is loaded.</a:t>
            </a:r>
          </a:p>
          <a:p>
            <a:r>
              <a:rPr lang="en-US" dirty="0"/>
              <a:t>When starting Autonomous mode, there will be a mode change from Disabled mode to Autonomous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FrcAuto.java is called to enter Autonomous mode.</a:t>
            </a:r>
          </a:p>
          <a:p>
            <a:r>
              <a:rPr lang="en-US" dirty="0"/>
              <a:t>While in Autonomous mode, periodic in FrcAuto.java is called periodically in a loop.</a:t>
            </a:r>
          </a:p>
          <a:p>
            <a:r>
              <a:rPr lang="en-US" dirty="0"/>
              <a:t>When Autonomous period ended, there will be a mode change from Autonomous mode to Disabled mode.</a:t>
            </a:r>
          </a:p>
          <a:p>
            <a:r>
              <a:rPr lang="en-US" dirty="0" err="1"/>
              <a:t>stopMode</a:t>
            </a:r>
            <a:r>
              <a:rPr lang="en-US" dirty="0"/>
              <a:t> in FrcAuto.java and </a:t>
            </a:r>
            <a:r>
              <a:rPr lang="en-US" dirty="0" err="1"/>
              <a:t>robotStopMode</a:t>
            </a:r>
            <a:r>
              <a:rPr lang="en-US" dirty="0"/>
              <a:t> in Robot.java is called to exit Autonomous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a:p>
            <a:r>
              <a:rPr lang="en-US" dirty="0"/>
              <a:t>When starting </a:t>
            </a:r>
            <a:r>
              <a:rPr lang="en-US" dirty="0" err="1"/>
              <a:t>TeleOp</a:t>
            </a:r>
            <a:r>
              <a:rPr lang="en-US" dirty="0"/>
              <a:t> period, there will be a mode change from Disabled mode to </a:t>
            </a:r>
            <a:r>
              <a:rPr lang="en-US" dirty="0" err="1"/>
              <a:t>TeleOp</a:t>
            </a:r>
            <a:r>
              <a:rPr lang="en-US" dirty="0"/>
              <a:t> mode.</a:t>
            </a:r>
          </a:p>
          <a:p>
            <a:r>
              <a:rPr lang="en-US" dirty="0" err="1"/>
              <a:t>stopMode</a:t>
            </a:r>
            <a:r>
              <a:rPr lang="en-US" dirty="0"/>
              <a:t> in FrcDisabled.java and </a:t>
            </a:r>
            <a:r>
              <a:rPr lang="en-US" dirty="0" err="1"/>
              <a:t>robotStopMode</a:t>
            </a:r>
            <a:r>
              <a:rPr lang="en-US" dirty="0"/>
              <a:t> in Robot.java is called to exit Disabled mode.</a:t>
            </a:r>
          </a:p>
          <a:p>
            <a:r>
              <a:rPr lang="en-US" dirty="0" err="1"/>
              <a:t>robotStartMode</a:t>
            </a:r>
            <a:r>
              <a:rPr lang="en-US" dirty="0"/>
              <a:t> in Robot.java and </a:t>
            </a:r>
            <a:r>
              <a:rPr lang="en-US" dirty="0" err="1"/>
              <a:t>startMode</a:t>
            </a:r>
            <a:r>
              <a:rPr lang="en-US" dirty="0"/>
              <a:t> in FrcTeleOp.java is called to enter </a:t>
            </a:r>
            <a:r>
              <a:rPr lang="en-US" dirty="0" err="1"/>
              <a:t>TeleOp</a:t>
            </a:r>
            <a:r>
              <a:rPr lang="en-US" dirty="0"/>
              <a:t> mode.</a:t>
            </a:r>
          </a:p>
          <a:p>
            <a:r>
              <a:rPr lang="en-US" dirty="0"/>
              <a:t>While in </a:t>
            </a:r>
            <a:r>
              <a:rPr lang="en-US" dirty="0" err="1"/>
              <a:t>TeleOpmode</a:t>
            </a:r>
            <a:r>
              <a:rPr lang="en-US" dirty="0"/>
              <a:t>, periodic in FrcTeleOp.java is called periodically in a loop.</a:t>
            </a:r>
          </a:p>
          <a:p>
            <a:r>
              <a:rPr lang="en-US" dirty="0"/>
              <a:t>When </a:t>
            </a:r>
            <a:r>
              <a:rPr lang="en-US" dirty="0" err="1"/>
              <a:t>TeleOp</a:t>
            </a:r>
            <a:r>
              <a:rPr lang="en-US" dirty="0"/>
              <a:t> period is ended, there will be a mode change from </a:t>
            </a:r>
            <a:r>
              <a:rPr lang="en-US" dirty="0" err="1"/>
              <a:t>TeleOp</a:t>
            </a:r>
            <a:r>
              <a:rPr lang="en-US" dirty="0"/>
              <a:t> mode to Disabled mode.</a:t>
            </a:r>
          </a:p>
          <a:p>
            <a:r>
              <a:rPr lang="en-US" dirty="0" err="1"/>
              <a:t>stopMode</a:t>
            </a:r>
            <a:r>
              <a:rPr lang="en-US" dirty="0"/>
              <a:t> in FrcTeleOp.java and </a:t>
            </a:r>
            <a:r>
              <a:rPr lang="en-US" dirty="0" err="1"/>
              <a:t>robotStopMode</a:t>
            </a:r>
            <a:r>
              <a:rPr lang="en-US" dirty="0"/>
              <a:t> in Robot.java is called to exit </a:t>
            </a:r>
            <a:r>
              <a:rPr lang="en-US" dirty="0" err="1"/>
              <a:t>TeleOp</a:t>
            </a:r>
            <a:r>
              <a:rPr lang="en-US" dirty="0"/>
              <a:t> mode.</a:t>
            </a:r>
          </a:p>
          <a:p>
            <a:r>
              <a:rPr lang="en-US" dirty="0" err="1"/>
              <a:t>robotStartMode</a:t>
            </a:r>
            <a:r>
              <a:rPr lang="en-US" dirty="0"/>
              <a:t> in Robot.java and </a:t>
            </a:r>
            <a:r>
              <a:rPr lang="en-US" dirty="0" err="1"/>
              <a:t>startMode</a:t>
            </a:r>
            <a:r>
              <a:rPr lang="en-US" dirty="0"/>
              <a:t> in FrcDisabled.java is called to enter Disabled mode.</a:t>
            </a:r>
          </a:p>
          <a:p>
            <a:r>
              <a:rPr lang="en-US" dirty="0"/>
              <a:t>While in Disabled mode, periodic in FrcDisabled.java is called periodically in a loop.</a:t>
            </a:r>
          </a:p>
        </p:txBody>
      </p:sp>
      <p:pic>
        <p:nvPicPr>
          <p:cNvPr id="7" name="Picture 6">
            <a:extLst>
              <a:ext uri="{FF2B5EF4-FFF2-40B4-BE49-F238E27FC236}">
                <a16:creationId xmlns:a16="http://schemas.microsoft.com/office/drawing/2014/main" id="{11C81221-1FB5-8E32-78EA-E3DED411FB1C}"/>
              </a:ext>
            </a:extLst>
          </p:cNvPr>
          <p:cNvPicPr>
            <a:picLocks noChangeAspect="1"/>
          </p:cNvPicPr>
          <p:nvPr/>
        </p:nvPicPr>
        <p:blipFill>
          <a:blip r:embed="rId3"/>
          <a:stretch>
            <a:fillRect/>
          </a:stretch>
        </p:blipFill>
        <p:spPr>
          <a:xfrm>
            <a:off x="8636073" y="2296836"/>
            <a:ext cx="3143250" cy="4495800"/>
          </a:xfrm>
          <a:prstGeom prst="rect">
            <a:avLst/>
          </a:prstGeom>
        </p:spPr>
      </p:pic>
    </p:spTree>
    <p:extLst>
      <p:ext uri="{BB962C8B-B14F-4D97-AF65-F5344CB8AC3E}">
        <p14:creationId xmlns:p14="http://schemas.microsoft.com/office/powerpoint/2010/main" val="312400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C5B5-7B45-49BE-9B2A-F3C2DD1A8291}"/>
              </a:ext>
            </a:extLst>
          </p:cNvPr>
          <p:cNvSpPr>
            <a:spLocks noGrp="1"/>
          </p:cNvSpPr>
          <p:nvPr>
            <p:ph type="title"/>
          </p:nvPr>
        </p:nvSpPr>
        <p:spPr>
          <a:xfrm>
            <a:off x="1154953" y="973668"/>
            <a:ext cx="9163506" cy="706964"/>
          </a:xfrm>
        </p:spPr>
        <p:txBody>
          <a:bodyPr/>
          <a:lstStyle/>
          <a:p>
            <a:r>
              <a:rPr lang="en-US" dirty="0"/>
              <a:t>Advanced Robotics Programming Class</a:t>
            </a:r>
            <a:br>
              <a:rPr lang="en-US" dirty="0"/>
            </a:br>
            <a:endParaRPr lang="en-US" dirty="0"/>
          </a:p>
        </p:txBody>
      </p:sp>
      <p:sp>
        <p:nvSpPr>
          <p:cNvPr id="3" name="Content Placeholder 2">
            <a:extLst>
              <a:ext uri="{FF2B5EF4-FFF2-40B4-BE49-F238E27FC236}">
                <a16:creationId xmlns:a16="http://schemas.microsoft.com/office/drawing/2014/main" id="{E118299F-ABEC-4F92-BBD0-C3C29941F43C}"/>
              </a:ext>
            </a:extLst>
          </p:cNvPr>
          <p:cNvSpPr>
            <a:spLocks noGrp="1"/>
          </p:cNvSpPr>
          <p:nvPr>
            <p:ph idx="1"/>
          </p:nvPr>
        </p:nvSpPr>
        <p:spPr>
          <a:xfrm>
            <a:off x="1154955" y="2603500"/>
            <a:ext cx="10002404" cy="3416300"/>
          </a:xfrm>
        </p:spPr>
        <p:txBody>
          <a:bodyPr/>
          <a:lstStyle/>
          <a:p>
            <a:r>
              <a:rPr lang="en-US" dirty="0"/>
              <a:t>TRC 492 is using Java as the programming language for both FTC and FRC.</a:t>
            </a:r>
          </a:p>
          <a:p>
            <a:r>
              <a:rPr lang="en-US" dirty="0"/>
              <a:t>We developed an extensive Java Robotics Framework shared between FTC and FRC.</a:t>
            </a:r>
          </a:p>
          <a:p>
            <a:r>
              <a:rPr lang="en-US" dirty="0"/>
              <a:t>This class focuses on learning how to use this framework.</a:t>
            </a:r>
          </a:p>
          <a:p>
            <a:r>
              <a:rPr lang="en-US" dirty="0"/>
              <a:t>Class material is focused on FRC robots but the TRC library lessons should still be applicable to FTC.</a:t>
            </a:r>
          </a:p>
          <a:p>
            <a:r>
              <a:rPr lang="en-US" dirty="0"/>
              <a:t>What this class doesn’t cover: We don’t teach Java language here. We assume you are proficient in writing Java code. If you need to learn Java, you need the Beginner Class or there are many on-line resources learning Java.</a:t>
            </a:r>
          </a:p>
        </p:txBody>
      </p:sp>
    </p:spTree>
    <p:extLst>
      <p:ext uri="{BB962C8B-B14F-4D97-AF65-F5344CB8AC3E}">
        <p14:creationId xmlns:p14="http://schemas.microsoft.com/office/powerpoint/2010/main" val="41896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14CD-779C-46B7-9E74-EFF884BECF3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1AA3C6F-2551-4727-9E6B-5E443D87AFD1}"/>
              </a:ext>
            </a:extLst>
          </p:cNvPr>
          <p:cNvSpPr>
            <a:spLocks noGrp="1"/>
          </p:cNvSpPr>
          <p:nvPr>
            <p:ph idx="1"/>
          </p:nvPr>
        </p:nvSpPr>
        <p:spPr>
          <a:xfrm>
            <a:off x="1154953" y="2603499"/>
            <a:ext cx="10505744" cy="3587576"/>
          </a:xfrm>
        </p:spPr>
        <p:txBody>
          <a:bodyPr>
            <a:normAutofit/>
          </a:bodyPr>
          <a:lstStyle/>
          <a:p>
            <a:r>
              <a:rPr lang="en-US" dirty="0"/>
              <a:t>In this lesson, we will learn about the Titan Robotics Framework:</a:t>
            </a:r>
          </a:p>
          <a:p>
            <a:pPr lvl="1"/>
            <a:r>
              <a:rPr lang="en-US" dirty="0"/>
              <a:t>Software Installation</a:t>
            </a:r>
          </a:p>
          <a:p>
            <a:pPr lvl="1"/>
            <a:r>
              <a:rPr lang="en-US" dirty="0"/>
              <a:t>FRC Robot Modes</a:t>
            </a:r>
          </a:p>
          <a:p>
            <a:pPr lvl="1"/>
            <a:r>
              <a:rPr lang="en-US" dirty="0"/>
              <a:t>FRC Template Project</a:t>
            </a:r>
          </a:p>
          <a:p>
            <a:pPr lvl="1"/>
            <a:r>
              <a:rPr lang="en-US" dirty="0"/>
              <a:t>Robot Code Organization</a:t>
            </a:r>
          </a:p>
          <a:p>
            <a:pPr lvl="1"/>
            <a:r>
              <a:rPr lang="en-US" dirty="0"/>
              <a:t>TRC Library Organization</a:t>
            </a:r>
          </a:p>
        </p:txBody>
      </p:sp>
    </p:spTree>
    <p:extLst>
      <p:ext uri="{BB962C8B-B14F-4D97-AF65-F5344CB8AC3E}">
        <p14:creationId xmlns:p14="http://schemas.microsoft.com/office/powerpoint/2010/main" val="106114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B182-5CE6-4406-A7ED-A0CE7F9F2BC9}"/>
              </a:ext>
            </a:extLst>
          </p:cNvPr>
          <p:cNvSpPr>
            <a:spLocks noGrp="1"/>
          </p:cNvSpPr>
          <p:nvPr>
            <p:ph type="title"/>
          </p:nvPr>
        </p:nvSpPr>
        <p:spPr/>
        <p:txBody>
          <a:bodyPr/>
          <a:lstStyle/>
          <a:p>
            <a:r>
              <a:rPr lang="en-US" dirty="0"/>
              <a:t>Software Installation</a:t>
            </a:r>
          </a:p>
        </p:txBody>
      </p:sp>
      <p:sp>
        <p:nvSpPr>
          <p:cNvPr id="3" name="Content Placeholder 2">
            <a:extLst>
              <a:ext uri="{FF2B5EF4-FFF2-40B4-BE49-F238E27FC236}">
                <a16:creationId xmlns:a16="http://schemas.microsoft.com/office/drawing/2014/main" id="{ED7C41CC-612C-4366-969E-17512313E125}"/>
              </a:ext>
            </a:extLst>
          </p:cNvPr>
          <p:cNvSpPr>
            <a:spLocks noGrp="1"/>
          </p:cNvSpPr>
          <p:nvPr>
            <p:ph idx="1"/>
          </p:nvPr>
        </p:nvSpPr>
        <p:spPr>
          <a:xfrm>
            <a:off x="466726" y="2247900"/>
            <a:ext cx="11239500" cy="4400550"/>
          </a:xfrm>
        </p:spPr>
        <p:txBody>
          <a:bodyPr>
            <a:normAutofit fontScale="92500" lnSpcReduction="10000"/>
          </a:bodyPr>
          <a:lstStyle/>
          <a:p>
            <a:r>
              <a:rPr lang="en-US" sz="1800" b="0" i="0" dirty="0">
                <a:solidFill>
                  <a:srgbClr val="000000"/>
                </a:solidFill>
                <a:effectLst/>
                <a:latin typeface="Calibri" panose="020F0502020204030204" pitchFamily="34" charset="0"/>
              </a:rPr>
              <a:t>GitHub: That's where all our code repositories are stored. If you don't already have a GitHub account, register for one </a:t>
            </a:r>
            <a:r>
              <a:rPr lang="en-US" sz="1800" b="0" i="0" dirty="0">
                <a:solidFill>
                  <a:srgbClr val="000000"/>
                </a:solidFill>
                <a:effectLst/>
                <a:latin typeface="Calibri" panose="020F0502020204030204" pitchFamily="34" charset="0"/>
                <a:hlinkClick r:id="rId2"/>
              </a:rPr>
              <a:t>here</a:t>
            </a:r>
            <a:r>
              <a:rPr lang="en-US" sz="1800" b="0" i="0" dirty="0">
                <a:solidFill>
                  <a:srgbClr val="000000"/>
                </a:solidFill>
                <a:effectLst/>
                <a:latin typeface="Calibri" panose="020F0502020204030204" pitchFamily="34" charset="0"/>
              </a:rPr>
              <a:t>. Our code repositories can be found </a:t>
            </a:r>
            <a:r>
              <a:rPr lang="en-US" dirty="0">
                <a:solidFill>
                  <a:srgbClr val="000000"/>
                </a:solidFill>
                <a:latin typeface="Calibri" panose="020F0502020204030204" pitchFamily="34" charset="0"/>
                <a:hlinkClick r:id="rId3"/>
              </a:rPr>
              <a:t>here</a:t>
            </a:r>
            <a:r>
              <a:rPr lang="en-US" dirty="0">
                <a:solidFill>
                  <a:srgbClr val="000000"/>
                </a:solidFill>
                <a:latin typeface="Calibri" panose="020F0502020204030204" pitchFamily="34" charset="0"/>
              </a:rPr>
              <a:t>.</a:t>
            </a:r>
          </a:p>
          <a:p>
            <a:r>
              <a:rPr lang="en-US" sz="1800" b="0" i="0" dirty="0">
                <a:solidFill>
                  <a:srgbClr val="000000"/>
                </a:solidFill>
                <a:effectLst/>
                <a:latin typeface="Calibri" panose="020F0502020204030204" pitchFamily="34" charset="0"/>
              </a:rPr>
              <a:t>GitHub Desktop app: GUI application to manage GitHub repositories (download and install from </a:t>
            </a:r>
            <a:r>
              <a:rPr lang="en-US" sz="1800" b="0" i="0" dirty="0">
                <a:solidFill>
                  <a:srgbClr val="000000"/>
                </a:solidFill>
                <a:effectLst/>
                <a:latin typeface="Calibri" panose="020F0502020204030204" pitchFamily="34" charset="0"/>
                <a:hlinkClick r:id="rId4"/>
              </a:rPr>
              <a:t>here</a:t>
            </a:r>
            <a:r>
              <a:rPr lang="en-US" sz="1800" b="0" i="0" dirty="0">
                <a:solidFill>
                  <a:srgbClr val="000000"/>
                </a:solidFill>
                <a:effectLst/>
                <a:latin typeface="Calibri" panose="020F0502020204030204" pitchFamily="34" charset="0"/>
              </a:rPr>
              <a:t>).</a:t>
            </a:r>
          </a:p>
          <a:p>
            <a:r>
              <a:rPr lang="en-US" sz="1800" b="0" i="0" dirty="0">
                <a:solidFill>
                  <a:srgbClr val="000000"/>
                </a:solidFill>
                <a:effectLst/>
                <a:latin typeface="Calibri" panose="020F0502020204030204" pitchFamily="34" charset="0"/>
              </a:rPr>
              <a:t>Install FRC software: Installation instructions can be found </a:t>
            </a:r>
            <a:r>
              <a:rPr lang="en-US" sz="1800" b="0" i="0" dirty="0">
                <a:solidFill>
                  <a:srgbClr val="000000"/>
                </a:solidFill>
                <a:effectLst/>
                <a:latin typeface="Calibri" panose="020F0502020204030204" pitchFamily="34" charset="0"/>
                <a:hlinkClick r:id="rId5"/>
              </a:rPr>
              <a:t>here</a:t>
            </a:r>
            <a:r>
              <a:rPr lang="en-US" sz="1800" b="0" i="0" dirty="0">
                <a:solidFill>
                  <a:srgbClr val="000000"/>
                </a:solidFill>
                <a:effectLst/>
                <a:latin typeface="Calibri" panose="020F0502020204030204" pitchFamily="34" charset="0"/>
              </a:rPr>
              <a:t>. This installs the </a:t>
            </a:r>
            <a:r>
              <a:rPr lang="en-US" sz="1800" b="0" i="0" dirty="0" err="1">
                <a:solidFill>
                  <a:srgbClr val="000000"/>
                </a:solidFill>
                <a:effectLst/>
                <a:latin typeface="Calibri" panose="020F0502020204030204" pitchFamily="34" charset="0"/>
              </a:rPr>
              <a:t>WPILib</a:t>
            </a:r>
            <a:r>
              <a:rPr lang="en-US" sz="1800" b="0" i="0" dirty="0">
                <a:solidFill>
                  <a:srgbClr val="000000"/>
                </a:solidFill>
                <a:effectLst/>
                <a:latin typeface="Calibri" panose="020F0502020204030204" pitchFamily="34" charset="0"/>
              </a:rPr>
              <a:t> that includes Visual Studio Code which is the IDE to develop Java code for FRC.</a:t>
            </a:r>
          </a:p>
          <a:p>
            <a:r>
              <a:rPr lang="en-US" sz="1800" b="0" i="0" dirty="0">
                <a:solidFill>
                  <a:srgbClr val="000000"/>
                </a:solidFill>
                <a:effectLst/>
                <a:latin typeface="Calibri" panose="020F0502020204030204" pitchFamily="34" charset="0"/>
              </a:rPr>
              <a:t>Optionally, you can also install the FRC Game Tools </a:t>
            </a:r>
            <a:r>
              <a:rPr lang="en-US" sz="1800" b="0" i="0" dirty="0">
                <a:solidFill>
                  <a:srgbClr val="000000"/>
                </a:solidFill>
                <a:effectLst/>
                <a:latin typeface="Calibri" panose="020F0502020204030204" pitchFamily="34" charset="0"/>
                <a:hlinkClick r:id="rId6"/>
              </a:rPr>
              <a:t>here</a:t>
            </a:r>
            <a:r>
              <a:rPr lang="en-US" sz="1800" b="0" i="0"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which </a:t>
            </a:r>
            <a:r>
              <a:rPr lang="en-US" sz="1800" b="0" i="0" dirty="0">
                <a:solidFill>
                  <a:srgbClr val="000000"/>
                </a:solidFill>
                <a:effectLst/>
                <a:latin typeface="Calibri" panose="020F0502020204030204" pitchFamily="34" charset="0"/>
              </a:rPr>
              <a:t>contains FRC Driver Station and </a:t>
            </a:r>
            <a:r>
              <a:rPr lang="en-US" sz="1800" b="0" i="0" dirty="0" err="1">
                <a:solidFill>
                  <a:srgbClr val="000000"/>
                </a:solidFill>
                <a:effectLst/>
                <a:latin typeface="Calibri" panose="020F0502020204030204" pitchFamily="34" charset="0"/>
              </a:rPr>
              <a:t>RoboRIO</a:t>
            </a:r>
            <a:r>
              <a:rPr lang="en-US" sz="1800" b="0" i="0" dirty="0">
                <a:solidFill>
                  <a:srgbClr val="000000"/>
                </a:solidFill>
                <a:effectLst/>
                <a:latin typeface="Calibri" panose="020F0502020204030204" pitchFamily="34" charset="0"/>
              </a:rPr>
              <a:t> Imaging Tool.</a:t>
            </a:r>
          </a:p>
          <a:p>
            <a:r>
              <a:rPr lang="en-US" sz="1800" b="0" i="0" dirty="0">
                <a:solidFill>
                  <a:srgbClr val="000000"/>
                </a:solidFill>
                <a:effectLst/>
                <a:latin typeface="Calibri" panose="020F0502020204030204" pitchFamily="34" charset="0"/>
              </a:rPr>
              <a:t>Install 3rd Party Vendor Libraries: This is done inside Visual Studio Code. The instructions can be found </a:t>
            </a:r>
            <a:r>
              <a:rPr lang="en-US" sz="1800" b="0" i="0" dirty="0">
                <a:solidFill>
                  <a:srgbClr val="000000"/>
                </a:solidFill>
                <a:effectLst/>
                <a:latin typeface="Calibri" panose="020F0502020204030204" pitchFamily="34" charset="0"/>
                <a:hlinkClick r:id="rId7"/>
              </a:rPr>
              <a:t>here</a:t>
            </a:r>
            <a:r>
              <a:rPr lang="en-US" sz="1800" b="0" i="0" dirty="0">
                <a:solidFill>
                  <a:srgbClr val="000000"/>
                </a:solidFill>
                <a:effectLst/>
                <a:latin typeface="Calibri" panose="020F0502020204030204" pitchFamily="34" charset="0"/>
              </a:rPr>
              <a:t>. There are many 3rd party libraries. We don't need all of them. The must haves are listed below. If we need more, we can install them later.</a:t>
            </a:r>
          </a:p>
          <a:p>
            <a:pPr lvl="1"/>
            <a:r>
              <a:rPr lang="en-US" sz="1600" b="0" i="0" dirty="0">
                <a:solidFill>
                  <a:srgbClr val="000000"/>
                </a:solidFill>
                <a:effectLst/>
                <a:latin typeface="Calibri" panose="020F0502020204030204" pitchFamily="34" charset="0"/>
              </a:rPr>
              <a:t>CTRE Phoenix </a:t>
            </a:r>
            <a:r>
              <a:rPr lang="en-US" sz="1600" b="0" i="0" dirty="0" err="1">
                <a:solidFill>
                  <a:srgbClr val="000000"/>
                </a:solidFill>
                <a:effectLst/>
                <a:latin typeface="Calibri" panose="020F0502020204030204" pitchFamily="34" charset="0"/>
              </a:rPr>
              <a:t>Toolsuite</a:t>
            </a:r>
            <a:r>
              <a:rPr lang="en-US" sz="1600" b="0" i="0" dirty="0">
                <a:solidFill>
                  <a:srgbClr val="000000"/>
                </a:solidFill>
                <a:effectLst/>
                <a:latin typeface="Calibri" panose="020F0502020204030204" pitchFamily="34" charset="0"/>
              </a:rPr>
              <a:t> - for Talon motor controllers.</a:t>
            </a:r>
          </a:p>
          <a:p>
            <a:pPr lvl="1"/>
            <a:r>
              <a:rPr lang="en-US" sz="1600" b="0" i="0" dirty="0">
                <a:solidFill>
                  <a:srgbClr val="000000"/>
                </a:solidFill>
                <a:effectLst/>
                <a:latin typeface="Calibri" panose="020F0502020204030204" pitchFamily="34" charset="0"/>
              </a:rPr>
              <a:t>Kauai Labs - for </a:t>
            </a:r>
            <a:r>
              <a:rPr lang="en-US" sz="1600" b="0" i="0" dirty="0" err="1">
                <a:solidFill>
                  <a:srgbClr val="000000"/>
                </a:solidFill>
                <a:effectLst/>
                <a:latin typeface="Calibri" panose="020F0502020204030204" pitchFamily="34" charset="0"/>
              </a:rPr>
              <a:t>NavX</a:t>
            </a:r>
            <a:r>
              <a:rPr lang="en-US" sz="1600" b="0" i="0" dirty="0">
                <a:solidFill>
                  <a:srgbClr val="000000"/>
                </a:solidFill>
                <a:effectLst/>
                <a:latin typeface="Calibri" panose="020F0502020204030204" pitchFamily="34" charset="0"/>
              </a:rPr>
              <a:t> IMU.</a:t>
            </a:r>
          </a:p>
          <a:p>
            <a:pPr lvl="1"/>
            <a:r>
              <a:rPr lang="en-US" sz="1600" b="0" i="0" dirty="0">
                <a:solidFill>
                  <a:srgbClr val="000000"/>
                </a:solidFill>
                <a:effectLst/>
                <a:latin typeface="Calibri" panose="020F0502020204030204" pitchFamily="34" charset="0"/>
              </a:rPr>
              <a:t>Rev Robotics SPARKMAX - for </a:t>
            </a:r>
            <a:r>
              <a:rPr lang="en-US" sz="1600" b="0" i="0" dirty="0" err="1">
                <a:solidFill>
                  <a:srgbClr val="000000"/>
                </a:solidFill>
                <a:effectLst/>
                <a:latin typeface="Calibri" panose="020F0502020204030204" pitchFamily="34" charset="0"/>
              </a:rPr>
              <a:t>SparkMax</a:t>
            </a:r>
            <a:r>
              <a:rPr lang="en-US" sz="1600" b="0" i="0" dirty="0">
                <a:solidFill>
                  <a:srgbClr val="000000"/>
                </a:solidFill>
                <a:effectLst/>
                <a:latin typeface="Calibri" panose="020F0502020204030204" pitchFamily="34" charset="0"/>
              </a:rPr>
              <a:t> motor controllers.</a:t>
            </a:r>
          </a:p>
          <a:p>
            <a:r>
              <a:rPr lang="en-US" sz="1800" b="0" i="0" dirty="0">
                <a:solidFill>
                  <a:srgbClr val="000000"/>
                </a:solidFill>
                <a:effectLst/>
                <a:latin typeface="Calibri" panose="020F0502020204030204" pitchFamily="34" charset="0"/>
              </a:rPr>
              <a:t>Finally, it is highly recommended you read the document </a:t>
            </a:r>
            <a:r>
              <a:rPr lang="en-US" sz="1800" b="0" i="0" dirty="0">
                <a:solidFill>
                  <a:srgbClr val="000000"/>
                </a:solidFill>
                <a:effectLst/>
                <a:latin typeface="Calibri" panose="020F0502020204030204" pitchFamily="34" charset="0"/>
                <a:hlinkClick r:id="rId8"/>
              </a:rPr>
              <a:t>here</a:t>
            </a:r>
            <a:r>
              <a:rPr lang="en-US" sz="1800" b="0" i="0" dirty="0">
                <a:solidFill>
                  <a:srgbClr val="000000"/>
                </a:solidFill>
                <a:effectLst/>
                <a:latin typeface="Calibri" panose="020F0502020204030204" pitchFamily="34" charset="0"/>
              </a:rPr>
              <a:t> to familiarize yourself with how FRC software works. The software installation steps above is essentially a quick summary from reading this doc.</a:t>
            </a:r>
          </a:p>
        </p:txBody>
      </p:sp>
    </p:spTree>
    <p:extLst>
      <p:ext uri="{BB962C8B-B14F-4D97-AF65-F5344CB8AC3E}">
        <p14:creationId xmlns:p14="http://schemas.microsoft.com/office/powerpoint/2010/main" val="418735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3726-82EA-44D8-9F6B-80803BFDE6D6}"/>
              </a:ext>
            </a:extLst>
          </p:cNvPr>
          <p:cNvSpPr>
            <a:spLocks noGrp="1"/>
          </p:cNvSpPr>
          <p:nvPr>
            <p:ph type="title"/>
          </p:nvPr>
        </p:nvSpPr>
        <p:spPr/>
        <p:txBody>
          <a:bodyPr/>
          <a:lstStyle/>
          <a:p>
            <a:r>
              <a:rPr lang="en-US" dirty="0"/>
              <a:t>FRC Robot Modes</a:t>
            </a:r>
          </a:p>
        </p:txBody>
      </p:sp>
      <p:sp>
        <p:nvSpPr>
          <p:cNvPr id="3" name="Content Placeholder 2">
            <a:extLst>
              <a:ext uri="{FF2B5EF4-FFF2-40B4-BE49-F238E27FC236}">
                <a16:creationId xmlns:a16="http://schemas.microsoft.com/office/drawing/2014/main" id="{28E5E675-6C5D-4E7B-B733-85FC86FD6B73}"/>
              </a:ext>
            </a:extLst>
          </p:cNvPr>
          <p:cNvSpPr>
            <a:spLocks noGrp="1"/>
          </p:cNvSpPr>
          <p:nvPr>
            <p:ph idx="1"/>
          </p:nvPr>
        </p:nvSpPr>
        <p:spPr>
          <a:xfrm>
            <a:off x="461395" y="2332139"/>
            <a:ext cx="11400638" cy="4093828"/>
          </a:xfrm>
        </p:spPr>
        <p:txBody>
          <a:bodyPr>
            <a:normAutofit/>
          </a:bodyPr>
          <a:lstStyle/>
          <a:p>
            <a:r>
              <a:rPr lang="en-US" dirty="0"/>
              <a:t>The robot can be in one of the four modes:</a:t>
            </a:r>
          </a:p>
          <a:p>
            <a:pPr lvl="1"/>
            <a:r>
              <a:rPr lang="en-US" dirty="0"/>
              <a:t>Disabled mode – the robot is powered ON but not operational, generally safe to work on the robot.</a:t>
            </a:r>
          </a:p>
          <a:p>
            <a:pPr lvl="1"/>
            <a:r>
              <a:rPr lang="en-US" dirty="0"/>
              <a:t>Autonomous mode – the robot is totally controlled by sensors and code without any human control.</a:t>
            </a:r>
          </a:p>
          <a:p>
            <a:pPr lvl="1"/>
            <a:r>
              <a:rPr lang="en-US" dirty="0" err="1"/>
              <a:t>TeleOp</a:t>
            </a:r>
            <a:r>
              <a:rPr lang="en-US" dirty="0"/>
              <a:t> mode – the robot is controlled by human players.</a:t>
            </a:r>
          </a:p>
          <a:p>
            <a:pPr lvl="1"/>
            <a:r>
              <a:rPr lang="en-US" dirty="0"/>
              <a:t>Test mode – diagnostic, test or tuning code are generally run in this mode.</a:t>
            </a:r>
          </a:p>
          <a:p>
            <a:r>
              <a:rPr lang="en-US" dirty="0"/>
              <a:t>FRC match consists of two periods:</a:t>
            </a:r>
          </a:p>
          <a:p>
            <a:pPr lvl="1"/>
            <a:r>
              <a:rPr lang="en-US" dirty="0"/>
              <a:t>15 seconds Autonomous period</a:t>
            </a:r>
          </a:p>
          <a:p>
            <a:pPr lvl="1"/>
            <a:r>
              <a:rPr lang="en-US" dirty="0"/>
              <a:t>2 minutes 15 seconds </a:t>
            </a:r>
            <a:r>
              <a:rPr lang="en-US" dirty="0" err="1"/>
              <a:t>TeleOp</a:t>
            </a:r>
            <a:r>
              <a:rPr lang="en-US" dirty="0"/>
              <a:t> period</a:t>
            </a:r>
          </a:p>
          <a:p>
            <a:r>
              <a:rPr lang="en-US" dirty="0"/>
              <a:t>During an FRC match, the robot starts in Disabled mode and transitions between different modes.</a:t>
            </a:r>
            <a:br>
              <a:rPr lang="en-US" dirty="0"/>
            </a:br>
            <a:r>
              <a:rPr lang="en-US" dirty="0"/>
              <a:t>Disabled -&gt; Autonomous -&gt; Disabled -&gt; </a:t>
            </a:r>
            <a:r>
              <a:rPr lang="en-US" dirty="0" err="1"/>
              <a:t>TeleOp</a:t>
            </a:r>
            <a:r>
              <a:rPr lang="en-US" dirty="0"/>
              <a:t> -&gt; Disabled</a:t>
            </a:r>
          </a:p>
        </p:txBody>
      </p:sp>
    </p:spTree>
    <p:extLst>
      <p:ext uri="{BB962C8B-B14F-4D97-AF65-F5344CB8AC3E}">
        <p14:creationId xmlns:p14="http://schemas.microsoft.com/office/powerpoint/2010/main" val="207167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7578-990A-443D-A672-A7341ED8AA01}"/>
              </a:ext>
            </a:extLst>
          </p:cNvPr>
          <p:cNvSpPr>
            <a:spLocks noGrp="1"/>
          </p:cNvSpPr>
          <p:nvPr>
            <p:ph type="title"/>
          </p:nvPr>
        </p:nvSpPr>
        <p:spPr/>
        <p:txBody>
          <a:bodyPr/>
          <a:lstStyle/>
          <a:p>
            <a:r>
              <a:rPr lang="en-US" dirty="0"/>
              <a:t>FRC Template Project</a:t>
            </a:r>
          </a:p>
        </p:txBody>
      </p:sp>
      <p:sp>
        <p:nvSpPr>
          <p:cNvPr id="3" name="Content Placeholder 2">
            <a:extLst>
              <a:ext uri="{FF2B5EF4-FFF2-40B4-BE49-F238E27FC236}">
                <a16:creationId xmlns:a16="http://schemas.microsoft.com/office/drawing/2014/main" id="{2248D300-0CEB-4F56-A56F-F3760EBE39C9}"/>
              </a:ext>
            </a:extLst>
          </p:cNvPr>
          <p:cNvSpPr>
            <a:spLocks noGrp="1"/>
          </p:cNvSpPr>
          <p:nvPr>
            <p:ph idx="1"/>
          </p:nvPr>
        </p:nvSpPr>
        <p:spPr>
          <a:xfrm>
            <a:off x="1154954" y="2603500"/>
            <a:ext cx="10145017" cy="3416300"/>
          </a:xfrm>
        </p:spPr>
        <p:txBody>
          <a:bodyPr>
            <a:normAutofit/>
          </a:bodyPr>
          <a:lstStyle/>
          <a:p>
            <a:r>
              <a:rPr lang="en-US" dirty="0"/>
              <a:t>TRC provides an </a:t>
            </a:r>
            <a:r>
              <a:rPr lang="en-US" dirty="0" err="1"/>
              <a:t>FRCTemplate</a:t>
            </a:r>
            <a:r>
              <a:rPr lang="en-US" dirty="0"/>
              <a:t> project on GitHub.</a:t>
            </a:r>
            <a:br>
              <a:rPr lang="en-US" dirty="0"/>
            </a:br>
            <a:r>
              <a:rPr lang="en-US" dirty="0">
                <a:hlinkClick r:id="rId2"/>
              </a:rPr>
              <a:t>https://github.com/trc492/FrcTemplate</a:t>
            </a:r>
            <a:endParaRPr lang="en-US" dirty="0"/>
          </a:p>
          <a:p>
            <a:r>
              <a:rPr lang="en-US" dirty="0"/>
              <a:t>The java template code is located in the folder </a:t>
            </a:r>
            <a:r>
              <a:rPr lang="en-US" dirty="0" err="1"/>
              <a:t>src</a:t>
            </a:r>
            <a:r>
              <a:rPr lang="en-US" dirty="0"/>
              <a:t>/main/java, within which contains several java packages:</a:t>
            </a:r>
          </a:p>
          <a:p>
            <a:pPr lvl="1"/>
            <a:r>
              <a:rPr lang="en-US" dirty="0" err="1"/>
              <a:t>TrcCommonLib</a:t>
            </a:r>
            <a:r>
              <a:rPr lang="en-US" dirty="0"/>
              <a:t> – contains code modules that are shared between FTC and FRC.</a:t>
            </a:r>
          </a:p>
          <a:p>
            <a:pPr lvl="1"/>
            <a:r>
              <a:rPr lang="en-US" dirty="0" err="1"/>
              <a:t>TrcFrcLib</a:t>
            </a:r>
            <a:r>
              <a:rPr lang="en-US" dirty="0"/>
              <a:t> - contains code modules that are specific to FRC.</a:t>
            </a:r>
          </a:p>
          <a:p>
            <a:pPr lvl="1"/>
            <a:r>
              <a:rPr lang="en-US" dirty="0"/>
              <a:t>team492 – contains the main competition code.</a:t>
            </a:r>
          </a:p>
        </p:txBody>
      </p:sp>
    </p:spTree>
    <p:extLst>
      <p:ext uri="{BB962C8B-B14F-4D97-AF65-F5344CB8AC3E}">
        <p14:creationId xmlns:p14="http://schemas.microsoft.com/office/powerpoint/2010/main" val="26037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4EB8-FF93-4FED-87D9-D1BDD592FB51}"/>
              </a:ext>
            </a:extLst>
          </p:cNvPr>
          <p:cNvSpPr>
            <a:spLocks noGrp="1"/>
          </p:cNvSpPr>
          <p:nvPr>
            <p:ph type="title"/>
          </p:nvPr>
        </p:nvSpPr>
        <p:spPr/>
        <p:txBody>
          <a:bodyPr/>
          <a:lstStyle/>
          <a:p>
            <a:r>
              <a:rPr lang="en-US" dirty="0"/>
              <a:t>Robot Code Organization</a:t>
            </a:r>
          </a:p>
        </p:txBody>
      </p:sp>
      <p:sp>
        <p:nvSpPr>
          <p:cNvPr id="3" name="Content Placeholder 2">
            <a:extLst>
              <a:ext uri="{FF2B5EF4-FFF2-40B4-BE49-F238E27FC236}">
                <a16:creationId xmlns:a16="http://schemas.microsoft.com/office/drawing/2014/main" id="{32A4EDDC-9452-4052-A720-A2507DE0B196}"/>
              </a:ext>
            </a:extLst>
          </p:cNvPr>
          <p:cNvSpPr>
            <a:spLocks noGrp="1"/>
          </p:cNvSpPr>
          <p:nvPr>
            <p:ph idx="1"/>
          </p:nvPr>
        </p:nvSpPr>
        <p:spPr>
          <a:xfrm>
            <a:off x="1154954" y="2603500"/>
            <a:ext cx="10262463" cy="3416300"/>
          </a:xfrm>
        </p:spPr>
        <p:txBody>
          <a:bodyPr/>
          <a:lstStyle/>
          <a:p>
            <a:r>
              <a:rPr lang="en-US" dirty="0"/>
              <a:t>In the team492 package, the provided code template files are:</a:t>
            </a:r>
          </a:p>
          <a:p>
            <a:pPr lvl="1"/>
            <a:r>
              <a:rPr lang="en-US" dirty="0"/>
              <a:t>Main.java – Entry point to the robot code and is provided by FIRST (do not modify)</a:t>
            </a:r>
          </a:p>
          <a:p>
            <a:pPr lvl="1"/>
            <a:r>
              <a:rPr lang="en-US" dirty="0"/>
              <a:t>Robot.java – Extending </a:t>
            </a:r>
            <a:r>
              <a:rPr lang="en-US" dirty="0" err="1"/>
              <a:t>FrcRobotBase</a:t>
            </a:r>
            <a:r>
              <a:rPr lang="en-US" dirty="0"/>
              <a:t> which extends </a:t>
            </a:r>
            <a:r>
              <a:rPr lang="en-US" dirty="0" err="1"/>
              <a:t>RobotBase</a:t>
            </a:r>
            <a:r>
              <a:rPr lang="en-US" dirty="0"/>
              <a:t> provided by </a:t>
            </a:r>
            <a:r>
              <a:rPr lang="en-US" dirty="0" err="1"/>
              <a:t>WPILib</a:t>
            </a:r>
            <a:endParaRPr lang="en-US" dirty="0"/>
          </a:p>
          <a:p>
            <a:pPr lvl="1"/>
            <a:r>
              <a:rPr lang="en-US" dirty="0"/>
              <a:t>FrcDisabled.java – Implementing </a:t>
            </a:r>
            <a:r>
              <a:rPr lang="en-US" dirty="0" err="1"/>
              <a:t>TrcRobot.RobotMode</a:t>
            </a:r>
            <a:r>
              <a:rPr lang="en-US" dirty="0"/>
              <a:t> which contains code run in Disabled mode</a:t>
            </a:r>
          </a:p>
          <a:p>
            <a:pPr lvl="1"/>
            <a:r>
              <a:rPr lang="en-US" dirty="0"/>
              <a:t>FrcAuto.java – Implementing </a:t>
            </a:r>
            <a:r>
              <a:rPr lang="en-US" dirty="0" err="1"/>
              <a:t>TrcRobot.RobotMode</a:t>
            </a:r>
            <a:r>
              <a:rPr lang="en-US" dirty="0"/>
              <a:t> which contains code run in Autonomous mode</a:t>
            </a:r>
          </a:p>
          <a:p>
            <a:pPr lvl="1"/>
            <a:r>
              <a:rPr lang="en-US" dirty="0"/>
              <a:t>FrcTeleOp.java – Implementing </a:t>
            </a:r>
            <a:r>
              <a:rPr lang="en-US" dirty="0" err="1"/>
              <a:t>TrcRobot.RobotMode</a:t>
            </a:r>
            <a:r>
              <a:rPr lang="en-US" dirty="0"/>
              <a:t> which contains code run in </a:t>
            </a:r>
            <a:r>
              <a:rPr lang="en-US" dirty="0" err="1"/>
              <a:t>TeleOp</a:t>
            </a:r>
            <a:r>
              <a:rPr lang="en-US" dirty="0"/>
              <a:t> mode</a:t>
            </a:r>
          </a:p>
          <a:p>
            <a:pPr lvl="1"/>
            <a:r>
              <a:rPr lang="en-US" dirty="0"/>
              <a:t>FrcTest.java – Implementing </a:t>
            </a:r>
            <a:r>
              <a:rPr lang="en-US" dirty="0" err="1"/>
              <a:t>TrcRobot.RobotMode</a:t>
            </a:r>
            <a:r>
              <a:rPr lang="en-US" dirty="0"/>
              <a:t> which contains code run in Test mode</a:t>
            </a:r>
          </a:p>
        </p:txBody>
      </p:sp>
    </p:spTree>
    <p:extLst>
      <p:ext uri="{BB962C8B-B14F-4D97-AF65-F5344CB8AC3E}">
        <p14:creationId xmlns:p14="http://schemas.microsoft.com/office/powerpoint/2010/main" val="261959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0677-7E86-40C4-83EE-D4BA316A972A}"/>
              </a:ext>
            </a:extLst>
          </p:cNvPr>
          <p:cNvSpPr>
            <a:spLocks noGrp="1"/>
          </p:cNvSpPr>
          <p:nvPr>
            <p:ph type="title"/>
          </p:nvPr>
        </p:nvSpPr>
        <p:spPr/>
        <p:txBody>
          <a:bodyPr/>
          <a:lstStyle/>
          <a:p>
            <a:r>
              <a:rPr lang="en-US" dirty="0"/>
              <a:t>Robot.java</a:t>
            </a:r>
          </a:p>
        </p:txBody>
      </p:sp>
      <p:sp>
        <p:nvSpPr>
          <p:cNvPr id="3" name="Content Placeholder 2">
            <a:extLst>
              <a:ext uri="{FF2B5EF4-FFF2-40B4-BE49-F238E27FC236}">
                <a16:creationId xmlns:a16="http://schemas.microsoft.com/office/drawing/2014/main" id="{668B783C-0FC9-4170-BAB3-6C4C1C436412}"/>
              </a:ext>
            </a:extLst>
          </p:cNvPr>
          <p:cNvSpPr>
            <a:spLocks noGrp="1"/>
          </p:cNvSpPr>
          <p:nvPr>
            <p:ph idx="1"/>
          </p:nvPr>
        </p:nvSpPr>
        <p:spPr/>
        <p:txBody>
          <a:bodyPr/>
          <a:lstStyle/>
          <a:p>
            <a:r>
              <a:rPr lang="en-US" dirty="0"/>
              <a:t>Entry point to our robot code.</a:t>
            </a:r>
          </a:p>
          <a:p>
            <a:r>
              <a:rPr lang="en-US" dirty="0"/>
              <a:t>Extending </a:t>
            </a:r>
            <a:r>
              <a:rPr lang="en-US" dirty="0" err="1"/>
              <a:t>FrcRobotBase</a:t>
            </a:r>
            <a:r>
              <a:rPr lang="en-US" dirty="0"/>
              <a:t> means it must implement the required abstract methods:</a:t>
            </a:r>
          </a:p>
          <a:p>
            <a:pPr lvl="1"/>
            <a:r>
              <a:rPr lang="en-US" dirty="0" err="1"/>
              <a:t>robotInit</a:t>
            </a:r>
            <a:r>
              <a:rPr lang="en-US" dirty="0"/>
              <a:t> – is called once when the robot code is loaded and contains code to create and initialize robot components and subsystems.</a:t>
            </a:r>
          </a:p>
          <a:p>
            <a:pPr lvl="1"/>
            <a:r>
              <a:rPr lang="en-US" dirty="0" err="1"/>
              <a:t>robotStartMode</a:t>
            </a:r>
            <a:r>
              <a:rPr lang="en-US" dirty="0"/>
              <a:t> – is called during mode transition to a new mode and contains code to do appropriate robot initialization before starting the new mode.</a:t>
            </a:r>
          </a:p>
          <a:p>
            <a:pPr lvl="1"/>
            <a:r>
              <a:rPr lang="en-US" dirty="0" err="1"/>
              <a:t>robotStopMode</a:t>
            </a:r>
            <a:r>
              <a:rPr lang="en-US" dirty="0"/>
              <a:t> – is called during mode transition out of a previous mode and contains code to do appropriate robot cleanup before exiting the previous mode.</a:t>
            </a:r>
          </a:p>
          <a:p>
            <a:endParaRPr lang="en-US" dirty="0"/>
          </a:p>
        </p:txBody>
      </p:sp>
    </p:spTree>
    <p:extLst>
      <p:ext uri="{BB962C8B-B14F-4D97-AF65-F5344CB8AC3E}">
        <p14:creationId xmlns:p14="http://schemas.microsoft.com/office/powerpoint/2010/main" val="322331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6ED-C195-4B59-A493-6502CB661431}"/>
              </a:ext>
            </a:extLst>
          </p:cNvPr>
          <p:cNvSpPr>
            <a:spLocks noGrp="1"/>
          </p:cNvSpPr>
          <p:nvPr>
            <p:ph type="title"/>
          </p:nvPr>
        </p:nvSpPr>
        <p:spPr>
          <a:xfrm>
            <a:off x="1154954" y="973668"/>
            <a:ext cx="10279240" cy="706964"/>
          </a:xfrm>
        </p:spPr>
        <p:txBody>
          <a:bodyPr/>
          <a:lstStyle/>
          <a:p>
            <a:r>
              <a:rPr lang="en-US" dirty="0" err="1"/>
              <a:t>FrcDisabled</a:t>
            </a:r>
            <a:r>
              <a:rPr lang="en-US" dirty="0"/>
              <a:t>, </a:t>
            </a:r>
            <a:r>
              <a:rPr lang="en-US" dirty="0" err="1"/>
              <a:t>FrcAuto</a:t>
            </a:r>
            <a:r>
              <a:rPr lang="en-US" dirty="0"/>
              <a:t>, </a:t>
            </a:r>
            <a:r>
              <a:rPr lang="en-US" dirty="0" err="1"/>
              <a:t>FrcTeleOp</a:t>
            </a:r>
            <a:r>
              <a:rPr lang="en-US" dirty="0"/>
              <a:t> and </a:t>
            </a:r>
            <a:r>
              <a:rPr lang="en-US" dirty="0" err="1"/>
              <a:t>FrcTest</a:t>
            </a:r>
            <a:endParaRPr lang="en-US" dirty="0"/>
          </a:p>
        </p:txBody>
      </p:sp>
      <p:sp>
        <p:nvSpPr>
          <p:cNvPr id="3" name="Content Placeholder 2">
            <a:extLst>
              <a:ext uri="{FF2B5EF4-FFF2-40B4-BE49-F238E27FC236}">
                <a16:creationId xmlns:a16="http://schemas.microsoft.com/office/drawing/2014/main" id="{7558AA1A-C25C-4AB8-91CC-7BD26002EA0C}"/>
              </a:ext>
            </a:extLst>
          </p:cNvPr>
          <p:cNvSpPr>
            <a:spLocks noGrp="1"/>
          </p:cNvSpPr>
          <p:nvPr>
            <p:ph idx="1"/>
          </p:nvPr>
        </p:nvSpPr>
        <p:spPr>
          <a:xfrm>
            <a:off x="1154954" y="2603500"/>
            <a:ext cx="10505743" cy="3416300"/>
          </a:xfrm>
        </p:spPr>
        <p:txBody>
          <a:bodyPr/>
          <a:lstStyle/>
          <a:p>
            <a:r>
              <a:rPr lang="en-US" dirty="0"/>
              <a:t>All these modules implement </a:t>
            </a:r>
            <a:r>
              <a:rPr lang="en-US" dirty="0" err="1"/>
              <a:t>TrcRobot.RobotMode</a:t>
            </a:r>
            <a:r>
              <a:rPr lang="en-US" dirty="0"/>
              <a:t> which means it must implement the following methods:</a:t>
            </a:r>
          </a:p>
          <a:p>
            <a:pPr lvl="1"/>
            <a:r>
              <a:rPr lang="en-US" dirty="0" err="1"/>
              <a:t>startMode</a:t>
            </a:r>
            <a:r>
              <a:rPr lang="en-US" dirty="0"/>
              <a:t> – is called before starting the corresponding robot mode and contains code to initialize/enable components necessary for the robot mode.</a:t>
            </a:r>
          </a:p>
          <a:p>
            <a:pPr lvl="1"/>
            <a:r>
              <a:rPr lang="en-US" dirty="0" err="1"/>
              <a:t>stopMode</a:t>
            </a:r>
            <a:r>
              <a:rPr lang="en-US" dirty="0"/>
              <a:t> – is called before exiting the corresponding robot mode and contains code to cleanup/disable components necessary for the robot mode.</a:t>
            </a:r>
          </a:p>
          <a:p>
            <a:pPr lvl="1"/>
            <a:r>
              <a:rPr lang="en-US" dirty="0"/>
              <a:t>periodic – is called periodically during the robot mode to perform various low frequency tasks such as reading human input or displaying status or high frequency tasks such as PID controlled drive or autonomous state machines.</a:t>
            </a:r>
          </a:p>
        </p:txBody>
      </p:sp>
    </p:spTree>
    <p:extLst>
      <p:ext uri="{BB962C8B-B14F-4D97-AF65-F5344CB8AC3E}">
        <p14:creationId xmlns:p14="http://schemas.microsoft.com/office/powerpoint/2010/main" val="254450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4308</TotalTime>
  <Words>1201</Words>
  <Application>Microsoft Office PowerPoint</Application>
  <PresentationFormat>Widescreen</PresentationFormat>
  <Paragraphs>83</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Advanced Robotics Programming Class Lesson 1: Introduction to Titan Robotics Framework</vt:lpstr>
      <vt:lpstr>Advanced Robotics Programming Class </vt:lpstr>
      <vt:lpstr>Agenda</vt:lpstr>
      <vt:lpstr>Software Installation</vt:lpstr>
      <vt:lpstr>FRC Robot Modes</vt:lpstr>
      <vt:lpstr>FRC Template Project</vt:lpstr>
      <vt:lpstr>Robot Code Organization</vt:lpstr>
      <vt:lpstr>Robot.java</vt:lpstr>
      <vt:lpstr>FrcDisabled, FrcAuto, FrcTeleOp and FrcTest</vt:lpstr>
      <vt:lpstr>Robot Code Execution Flowchart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dc:title>
  <dc:creator>Michael Tsang</dc:creator>
  <cp:lastModifiedBy>Michael Tsang</cp:lastModifiedBy>
  <cp:revision>31</cp:revision>
  <dcterms:created xsi:type="dcterms:W3CDTF">2020-11-05T21:27:31Z</dcterms:created>
  <dcterms:modified xsi:type="dcterms:W3CDTF">2023-07-10T19:56:44Z</dcterms:modified>
</cp:coreProperties>
</file>