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66" r:id="rId2"/>
    <p:sldId id="274" r:id="rId3"/>
    <p:sldId id="276" r:id="rId4"/>
    <p:sldId id="277" r:id="rId5"/>
    <p:sldId id="278" r:id="rId6"/>
    <p:sldId id="279" r:id="rId7"/>
    <p:sldId id="280" r:id="rId8"/>
    <p:sldId id="281" r:id="rId9"/>
    <p:sldId id="282" r:id="rId10"/>
    <p:sldId id="291" r:id="rId11"/>
    <p:sldId id="292" r:id="rId12"/>
    <p:sldId id="284" r:id="rId13"/>
    <p:sldId id="283" r:id="rId14"/>
    <p:sldId id="293" r:id="rId15"/>
    <p:sldId id="285" r:id="rId16"/>
    <p:sldId id="286" r:id="rId17"/>
    <p:sldId id="287" r:id="rId18"/>
    <p:sldId id="288" r:id="rId19"/>
    <p:sldId id="289" r:id="rId20"/>
    <p:sldId id="29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p:scale>
          <a:sx n="114" d="100"/>
          <a:sy n="114" d="100"/>
        </p:scale>
        <p:origin x="4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12/15/2021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12/15/2021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12/15/2021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12/15/2021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iPyM9rLb_lo" TargetMode="External"/><Relationship Id="rId2" Type="http://schemas.openxmlformats.org/officeDocument/2006/relationships/hyperlink" Target="https://www.youtube.com/watch?t=30&amp;v=EMiNmJW7enI&amp;feature=youtu.b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7: Autonomous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1918-257A-44E8-AF2F-44F37F53F719}"/>
              </a:ext>
            </a:extLst>
          </p:cNvPr>
          <p:cNvSpPr>
            <a:spLocks noGrp="1"/>
          </p:cNvSpPr>
          <p:nvPr>
            <p:ph type="title"/>
          </p:nvPr>
        </p:nvSpPr>
        <p:spPr/>
        <p:txBody>
          <a:bodyPr/>
          <a:lstStyle/>
          <a:p>
            <a:r>
              <a:rPr lang="en-US" dirty="0"/>
              <a:t>Digital Trigger</a:t>
            </a:r>
          </a:p>
        </p:txBody>
      </p:sp>
      <p:sp>
        <p:nvSpPr>
          <p:cNvPr id="3" name="Content Placeholder 2">
            <a:extLst>
              <a:ext uri="{FF2B5EF4-FFF2-40B4-BE49-F238E27FC236}">
                <a16:creationId xmlns:a16="http://schemas.microsoft.com/office/drawing/2014/main" id="{8EAA5176-EAB4-4197-BD4C-37A1DDAE28CF}"/>
              </a:ext>
            </a:extLst>
          </p:cNvPr>
          <p:cNvSpPr>
            <a:spLocks noGrp="1"/>
          </p:cNvSpPr>
          <p:nvPr>
            <p:ph idx="1"/>
          </p:nvPr>
        </p:nvSpPr>
        <p:spPr>
          <a:xfrm>
            <a:off x="528505" y="2256639"/>
            <a:ext cx="11115413" cy="4521665"/>
          </a:xfrm>
        </p:spPr>
        <p:txBody>
          <a:bodyPr>
            <a:normAutofit/>
          </a:bodyPr>
          <a:lstStyle/>
          <a:p>
            <a:r>
              <a:rPr lang="en-US" dirty="0"/>
              <a:t>In autonomous or auto-assist code, it is sometimes desirable to act on the change in the hardware state of a digital sensor such as a limit switch. This can be achieved by using the </a:t>
            </a:r>
            <a:r>
              <a:rPr lang="en-US" dirty="0" err="1"/>
              <a:t>TrcDigitalInputTrigger</a:t>
            </a:r>
            <a:r>
              <a:rPr lang="en-US" dirty="0"/>
              <a:t> class.</a:t>
            </a:r>
          </a:p>
          <a:p>
            <a:r>
              <a:rPr lang="en-US" dirty="0" err="1"/>
              <a:t>TrcDigitalInputTrigger</a:t>
            </a:r>
            <a:r>
              <a:rPr lang="en-US" dirty="0"/>
              <a:t> Constructor: instance name, digital input sensor, event handler, trigger mode.</a:t>
            </a:r>
          </a:p>
          <a:p>
            <a:r>
              <a:rPr lang="en-US" dirty="0"/>
              <a:t>Three trigger modes: trigger on active, trigger on inactive and trigger on both.</a:t>
            </a:r>
          </a:p>
          <a:p>
            <a:r>
              <a:rPr lang="en-US" dirty="0"/>
              <a:t>Trigger event handler: void </a:t>
            </a:r>
            <a:r>
              <a:rPr lang="en-US" dirty="0" err="1"/>
              <a:t>triggerEvent</a:t>
            </a:r>
            <a:r>
              <a:rPr lang="en-US" dirty="0"/>
              <a:t>(</a:t>
            </a:r>
            <a:r>
              <a:rPr lang="en-US" dirty="0" err="1"/>
              <a:t>boolean</a:t>
            </a:r>
            <a:r>
              <a:rPr lang="en-US" dirty="0"/>
              <a:t> active);</a:t>
            </a:r>
          </a:p>
          <a:p>
            <a:r>
              <a:rPr lang="en-US" dirty="0"/>
              <a:t>Methods:</a:t>
            </a:r>
          </a:p>
          <a:p>
            <a:pPr lvl="1"/>
            <a:r>
              <a:rPr lang="en-US" dirty="0" err="1"/>
              <a:t>setEnabled</a:t>
            </a:r>
            <a:r>
              <a:rPr lang="en-US" dirty="0"/>
              <a:t> – enable or disable the monitoring of the digital input sensor state.</a:t>
            </a:r>
          </a:p>
          <a:p>
            <a:pPr lvl="1"/>
            <a:r>
              <a:rPr lang="en-US" dirty="0" err="1"/>
              <a:t>isTriggered</a:t>
            </a:r>
            <a:r>
              <a:rPr lang="en-US" dirty="0"/>
              <a:t> – check if a trigger condition has happened.</a:t>
            </a:r>
          </a:p>
        </p:txBody>
      </p:sp>
    </p:spTree>
    <p:extLst>
      <p:ext uri="{BB962C8B-B14F-4D97-AF65-F5344CB8AC3E}">
        <p14:creationId xmlns:p14="http://schemas.microsoft.com/office/powerpoint/2010/main" val="3677648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B167-8373-41C6-938B-D6DD5E3B0B4A}"/>
              </a:ext>
            </a:extLst>
          </p:cNvPr>
          <p:cNvSpPr>
            <a:spLocks noGrp="1"/>
          </p:cNvSpPr>
          <p:nvPr>
            <p:ph type="title"/>
          </p:nvPr>
        </p:nvSpPr>
        <p:spPr/>
        <p:txBody>
          <a:bodyPr/>
          <a:lstStyle/>
          <a:p>
            <a:r>
              <a:rPr lang="en-US" dirty="0"/>
              <a:t>Analog Trigger</a:t>
            </a:r>
          </a:p>
        </p:txBody>
      </p:sp>
      <p:sp>
        <p:nvSpPr>
          <p:cNvPr id="3" name="Content Placeholder 2">
            <a:extLst>
              <a:ext uri="{FF2B5EF4-FFF2-40B4-BE49-F238E27FC236}">
                <a16:creationId xmlns:a16="http://schemas.microsoft.com/office/drawing/2014/main" id="{BCF7EF20-A98F-4C60-940D-923B348888AE}"/>
              </a:ext>
            </a:extLst>
          </p:cNvPr>
          <p:cNvSpPr>
            <a:spLocks noGrp="1"/>
          </p:cNvSpPr>
          <p:nvPr>
            <p:ph idx="1"/>
          </p:nvPr>
        </p:nvSpPr>
        <p:spPr>
          <a:xfrm>
            <a:off x="562062" y="2273417"/>
            <a:ext cx="11090246" cy="4521666"/>
          </a:xfrm>
        </p:spPr>
        <p:txBody>
          <a:bodyPr>
            <a:normAutofit fontScale="85000" lnSpcReduction="20000"/>
          </a:bodyPr>
          <a:lstStyle/>
          <a:p>
            <a:r>
              <a:rPr lang="en-US" dirty="0"/>
              <a:t>In autonomous or auto-assist code, it is sometimes desirable to monitor an analog sensor for a value that crosses some thresholds such as distance sensor or even motor current sensor. This can be achieved by using the </a:t>
            </a:r>
            <a:r>
              <a:rPr lang="en-US" dirty="0" err="1"/>
              <a:t>TrcAnalogSensorTrigger</a:t>
            </a:r>
            <a:r>
              <a:rPr lang="en-US" dirty="0"/>
              <a:t> class.</a:t>
            </a:r>
          </a:p>
          <a:p>
            <a:r>
              <a:rPr lang="en-US" dirty="0" err="1"/>
              <a:t>TrcAnalogSensorTrigger</a:t>
            </a:r>
            <a:r>
              <a:rPr lang="en-US" dirty="0"/>
              <a:t> Constructor: instance name, analog sensor, sensor axis and data type, an array of thresholds or trigger points, event handler, trigger array type.</a:t>
            </a:r>
          </a:p>
          <a:p>
            <a:r>
              <a:rPr lang="en-US" dirty="0"/>
              <a:t>Trigger event handler: void </a:t>
            </a:r>
            <a:r>
              <a:rPr lang="en-US" dirty="0" err="1"/>
              <a:t>triggerEvent</a:t>
            </a:r>
            <a:r>
              <a:rPr lang="en-US" dirty="0"/>
              <a:t>(int </a:t>
            </a:r>
            <a:r>
              <a:rPr lang="en-US" dirty="0" err="1"/>
              <a:t>currZone</a:t>
            </a:r>
            <a:r>
              <a:rPr lang="en-US" dirty="0"/>
              <a:t>, int </a:t>
            </a:r>
            <a:r>
              <a:rPr lang="en-US" dirty="0" err="1"/>
              <a:t>prevZone</a:t>
            </a:r>
            <a:r>
              <a:rPr lang="en-US" dirty="0"/>
              <a:t>, double </a:t>
            </a:r>
            <a:r>
              <a:rPr lang="en-US" dirty="0" err="1"/>
              <a:t>zoneValue</a:t>
            </a:r>
            <a:r>
              <a:rPr lang="en-US" dirty="0"/>
              <a:t>);</a:t>
            </a:r>
          </a:p>
          <a:p>
            <a:endParaRPr lang="en-US" dirty="0"/>
          </a:p>
          <a:p>
            <a:endParaRPr lang="en-US" dirty="0"/>
          </a:p>
          <a:p>
            <a:pPr marL="0" indent="0">
              <a:buNone/>
            </a:pPr>
            <a:endParaRPr lang="en-US" dirty="0"/>
          </a:p>
          <a:p>
            <a:r>
              <a:rPr lang="en-US" dirty="0"/>
              <a:t>Methods:</a:t>
            </a:r>
          </a:p>
          <a:p>
            <a:pPr lvl="1"/>
            <a:r>
              <a:rPr lang="en-US" dirty="0" err="1"/>
              <a:t>setTriggerPoints</a:t>
            </a:r>
            <a:r>
              <a:rPr lang="en-US" dirty="0"/>
              <a:t> – set a new trigger point array.</a:t>
            </a:r>
          </a:p>
          <a:p>
            <a:pPr lvl="1"/>
            <a:r>
              <a:rPr lang="en-US" dirty="0" err="1"/>
              <a:t>setThresholds</a:t>
            </a:r>
            <a:r>
              <a:rPr lang="en-US" dirty="0"/>
              <a:t> – set a new threshold array.</a:t>
            </a:r>
          </a:p>
          <a:p>
            <a:pPr lvl="1"/>
            <a:r>
              <a:rPr lang="en-US" dirty="0" err="1"/>
              <a:t>setEnabled</a:t>
            </a:r>
            <a:r>
              <a:rPr lang="en-US" dirty="0"/>
              <a:t> - enable or disable the monitoring of the analog sensor value.</a:t>
            </a:r>
          </a:p>
          <a:p>
            <a:pPr lvl="1"/>
            <a:r>
              <a:rPr lang="en-US" dirty="0" err="1"/>
              <a:t>isEnabled</a:t>
            </a:r>
            <a:r>
              <a:rPr lang="en-US" dirty="0"/>
              <a:t> – check if the analog trigger monitoring is enabled.</a:t>
            </a:r>
          </a:p>
          <a:p>
            <a:pPr lvl="1"/>
            <a:r>
              <a:rPr lang="en-US" dirty="0" err="1"/>
              <a:t>getZone</a:t>
            </a:r>
            <a:r>
              <a:rPr lang="en-US" dirty="0"/>
              <a:t> – get the analog zone we were last in.</a:t>
            </a:r>
          </a:p>
          <a:p>
            <a:pPr lvl="1"/>
            <a:r>
              <a:rPr lang="en-US" dirty="0" err="1"/>
              <a:t>getValue</a:t>
            </a:r>
            <a:r>
              <a:rPr lang="en-US" dirty="0"/>
              <a:t> – get the analog sensor value we have last seen.</a:t>
            </a:r>
          </a:p>
        </p:txBody>
      </p:sp>
      <p:pic>
        <p:nvPicPr>
          <p:cNvPr id="7" name="Picture 6">
            <a:extLst>
              <a:ext uri="{FF2B5EF4-FFF2-40B4-BE49-F238E27FC236}">
                <a16:creationId xmlns:a16="http://schemas.microsoft.com/office/drawing/2014/main" id="{8DB05A71-BC00-4387-9DFD-B4C1819BE05A}"/>
              </a:ext>
            </a:extLst>
          </p:cNvPr>
          <p:cNvPicPr>
            <a:picLocks noChangeAspect="1"/>
          </p:cNvPicPr>
          <p:nvPr/>
        </p:nvPicPr>
        <p:blipFill>
          <a:blip r:embed="rId2"/>
          <a:stretch>
            <a:fillRect/>
          </a:stretch>
        </p:blipFill>
        <p:spPr>
          <a:xfrm>
            <a:off x="931790" y="3714094"/>
            <a:ext cx="7258050" cy="1057275"/>
          </a:xfrm>
          <a:prstGeom prst="rect">
            <a:avLst/>
          </a:prstGeom>
        </p:spPr>
      </p:pic>
    </p:spTree>
    <p:extLst>
      <p:ext uri="{BB962C8B-B14F-4D97-AF65-F5344CB8AC3E}">
        <p14:creationId xmlns:p14="http://schemas.microsoft.com/office/powerpoint/2010/main" val="945678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B423-22FA-4B83-92AE-ACF8CE19060C}"/>
              </a:ext>
            </a:extLst>
          </p:cNvPr>
          <p:cNvSpPr>
            <a:spLocks noGrp="1"/>
          </p:cNvSpPr>
          <p:nvPr>
            <p:ph type="title"/>
          </p:nvPr>
        </p:nvSpPr>
        <p:spPr/>
        <p:txBody>
          <a:bodyPr/>
          <a:lstStyle/>
          <a:p>
            <a:r>
              <a:rPr lang="en-US" dirty="0"/>
              <a:t>Robot Command Module</a:t>
            </a:r>
          </a:p>
        </p:txBody>
      </p:sp>
      <p:sp>
        <p:nvSpPr>
          <p:cNvPr id="3" name="Content Placeholder 2">
            <a:extLst>
              <a:ext uri="{FF2B5EF4-FFF2-40B4-BE49-F238E27FC236}">
                <a16:creationId xmlns:a16="http://schemas.microsoft.com/office/drawing/2014/main" id="{119178A0-18F2-48F9-AA23-0CA54617EB7F}"/>
              </a:ext>
            </a:extLst>
          </p:cNvPr>
          <p:cNvSpPr>
            <a:spLocks noGrp="1"/>
          </p:cNvSpPr>
          <p:nvPr>
            <p:ph idx="1"/>
          </p:nvPr>
        </p:nvSpPr>
        <p:spPr/>
        <p:txBody>
          <a:bodyPr/>
          <a:lstStyle/>
          <a:p>
            <a:r>
              <a:rPr lang="en-US" dirty="0"/>
              <a:t>Robot command module represents an autonomous program. It implements the </a:t>
            </a:r>
            <a:r>
              <a:rPr lang="en-US" dirty="0" err="1"/>
              <a:t>TrcRobot.RobotCommand</a:t>
            </a:r>
            <a:r>
              <a:rPr lang="en-US" dirty="0"/>
              <a:t> interface:</a:t>
            </a:r>
          </a:p>
          <a:p>
            <a:pPr lvl="1"/>
            <a:r>
              <a:rPr lang="en-US" dirty="0" err="1"/>
              <a:t>cmdPeriodic</a:t>
            </a:r>
            <a:r>
              <a:rPr lang="en-US" dirty="0"/>
              <a:t> – called periodic to run the autonomous program, most likely implements a state machine.</a:t>
            </a:r>
          </a:p>
          <a:p>
            <a:pPr lvl="1"/>
            <a:r>
              <a:rPr lang="en-US" dirty="0" err="1"/>
              <a:t>isActive</a:t>
            </a:r>
            <a:r>
              <a:rPr lang="en-US" dirty="0"/>
              <a:t> – checked if the autonomous program is still running.</a:t>
            </a:r>
          </a:p>
          <a:p>
            <a:pPr lvl="1"/>
            <a:r>
              <a:rPr lang="en-US" dirty="0"/>
              <a:t>cancel – abort the autonomous program, usually contain code to cleanup.</a:t>
            </a:r>
          </a:p>
        </p:txBody>
      </p:sp>
    </p:spTree>
    <p:extLst>
      <p:ext uri="{BB962C8B-B14F-4D97-AF65-F5344CB8AC3E}">
        <p14:creationId xmlns:p14="http://schemas.microsoft.com/office/powerpoint/2010/main" val="66297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Exercise: Timed Drive Autonomous</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1154954" y="2281806"/>
            <a:ext cx="9834624" cy="4576194"/>
          </a:xfrm>
        </p:spPr>
        <p:txBody>
          <a:bodyPr>
            <a:normAutofit/>
          </a:bodyPr>
          <a:lstStyle/>
          <a:p>
            <a:r>
              <a:rPr lang="en-US" dirty="0"/>
              <a:t>Control the robot to drive forward or sideway for 10 seconds on selecting a choice on the autonomous choice menu.</a:t>
            </a:r>
          </a:p>
          <a:p>
            <a:pPr lvl="1"/>
            <a:r>
              <a:rPr lang="en-US" dirty="0"/>
              <a:t>Create and configure 4 motors for a </a:t>
            </a:r>
            <a:r>
              <a:rPr lang="en-US" dirty="0" err="1"/>
              <a:t>mecanum</a:t>
            </a:r>
            <a:r>
              <a:rPr lang="en-US" dirty="0"/>
              <a:t> drive base.</a:t>
            </a:r>
          </a:p>
          <a:p>
            <a:pPr lvl="1"/>
            <a:r>
              <a:rPr lang="en-US" dirty="0"/>
              <a:t>Create and configure a </a:t>
            </a:r>
            <a:r>
              <a:rPr lang="en-US" dirty="0" err="1"/>
              <a:t>mecanum</a:t>
            </a:r>
            <a:r>
              <a:rPr lang="en-US" dirty="0"/>
              <a:t> drive base.</a:t>
            </a:r>
          </a:p>
          <a:p>
            <a:pPr lvl="1"/>
            <a:r>
              <a:rPr lang="en-US" dirty="0"/>
              <a:t>Create a Robot Command Module (new Java class).</a:t>
            </a:r>
          </a:p>
          <a:p>
            <a:pPr lvl="1"/>
            <a:r>
              <a:rPr lang="en-US" dirty="0"/>
              <a:t>Write code in the robot command module to run a state machine running the robot base in a given direction for a given number of seconds. Stop the robot at the end of the run.</a:t>
            </a:r>
          </a:p>
          <a:p>
            <a:pPr lvl="1"/>
            <a:r>
              <a:rPr lang="en-US" dirty="0"/>
              <a:t>Create and configure a choice menu with 4 direction choices: forward/backward/left/right.</a:t>
            </a:r>
          </a:p>
          <a:p>
            <a:pPr lvl="1"/>
            <a:r>
              <a:rPr lang="en-US" dirty="0"/>
              <a:t>Create and configure two number fields on the Driver Station:</a:t>
            </a:r>
          </a:p>
          <a:p>
            <a:pPr lvl="2"/>
            <a:r>
              <a:rPr lang="en-US" dirty="0"/>
              <a:t>Drive Time: allow the user to enter the number of seconds to drive the robot base.</a:t>
            </a:r>
          </a:p>
          <a:p>
            <a:pPr lvl="2"/>
            <a:r>
              <a:rPr lang="en-US" dirty="0"/>
              <a:t>Drive Power: allow the user to enter the drive power in the range of 0.0 to 1.0.</a:t>
            </a:r>
          </a:p>
          <a:p>
            <a:pPr lvl="1"/>
            <a:r>
              <a:rPr lang="en-US" dirty="0"/>
              <a:t>Add code in </a:t>
            </a:r>
            <a:r>
              <a:rPr lang="en-US" dirty="0" err="1"/>
              <a:t>FrcAuto</a:t>
            </a:r>
            <a:r>
              <a:rPr lang="en-US" dirty="0"/>
              <a:t> to read the choices entered and execute the action.</a:t>
            </a:r>
          </a:p>
        </p:txBody>
      </p:sp>
    </p:spTree>
    <p:extLst>
      <p:ext uri="{BB962C8B-B14F-4D97-AF65-F5344CB8AC3E}">
        <p14:creationId xmlns:p14="http://schemas.microsoft.com/office/powerpoint/2010/main" val="1300252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a:xfrm>
            <a:off x="922789" y="973668"/>
            <a:ext cx="10133901" cy="706964"/>
          </a:xfrm>
        </p:spPr>
        <p:txBody>
          <a:bodyPr/>
          <a:lstStyle/>
          <a:p>
            <a:r>
              <a:rPr lang="en-US" dirty="0"/>
              <a:t>Exercise: Create a timed drive autonomous</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1154954" y="2281806"/>
            <a:ext cx="9834624" cy="4576194"/>
          </a:xfrm>
        </p:spPr>
        <p:txBody>
          <a:bodyPr>
            <a:normAutofit/>
          </a:bodyPr>
          <a:lstStyle/>
          <a:p>
            <a:r>
              <a:rPr lang="en-US" dirty="0"/>
              <a:t>Create an autonomous strategy choice menu that contains a choice to do timed drive.</a:t>
            </a:r>
          </a:p>
          <a:p>
            <a:r>
              <a:rPr lang="en-US" dirty="0"/>
              <a:t>Create menus (hint: </a:t>
            </a:r>
            <a:r>
              <a:rPr lang="en-US" dirty="0" err="1"/>
              <a:t>dashboard.putNumber</a:t>
            </a:r>
            <a:r>
              <a:rPr lang="en-US" dirty="0"/>
              <a:t> and </a:t>
            </a:r>
            <a:r>
              <a:rPr lang="en-US" dirty="0" err="1"/>
              <a:t>dashboard.getNumber</a:t>
            </a:r>
            <a:r>
              <a:rPr lang="en-US" dirty="0"/>
              <a:t>) that allow the user to enter a delay time, drive time, X drive power, Y driver power and turn power.</a:t>
            </a:r>
          </a:p>
          <a:p>
            <a:r>
              <a:rPr lang="en-US" dirty="0"/>
              <a:t>In </a:t>
            </a:r>
            <a:r>
              <a:rPr lang="en-US" dirty="0" err="1"/>
              <a:t>startMode</a:t>
            </a:r>
            <a:r>
              <a:rPr lang="en-US" dirty="0"/>
              <a:t>, read all the choices from the menus and create a </a:t>
            </a:r>
            <a:r>
              <a:rPr lang="en-US" dirty="0" err="1"/>
              <a:t>CmdTimedDrive</a:t>
            </a:r>
            <a:r>
              <a:rPr lang="en-US" dirty="0"/>
              <a:t> module passing all the choices to it.</a:t>
            </a:r>
          </a:p>
          <a:p>
            <a:r>
              <a:rPr lang="en-US" dirty="0"/>
              <a:t>In </a:t>
            </a:r>
            <a:r>
              <a:rPr lang="en-US" dirty="0" err="1"/>
              <a:t>FrcAuto.runContinuous</a:t>
            </a:r>
            <a:r>
              <a:rPr lang="en-US" dirty="0"/>
              <a:t>, add code to call the </a:t>
            </a:r>
            <a:r>
              <a:rPr lang="en-US" dirty="0" err="1"/>
              <a:t>cmdTimedDrive.cmdPeriodic</a:t>
            </a:r>
            <a:r>
              <a:rPr lang="en-US" dirty="0"/>
              <a:t>, keep calling it while it is returning false.</a:t>
            </a:r>
          </a:p>
        </p:txBody>
      </p:sp>
    </p:spTree>
    <p:extLst>
      <p:ext uri="{BB962C8B-B14F-4D97-AF65-F5344CB8AC3E}">
        <p14:creationId xmlns:p14="http://schemas.microsoft.com/office/powerpoint/2010/main" val="1062411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0758-BFAB-403E-9CAD-DF4335837C24}"/>
              </a:ext>
            </a:extLst>
          </p:cNvPr>
          <p:cNvSpPr>
            <a:spLocks noGrp="1"/>
          </p:cNvSpPr>
          <p:nvPr>
            <p:ph type="title"/>
          </p:nvPr>
        </p:nvSpPr>
        <p:spPr>
          <a:xfrm>
            <a:off x="494950" y="973668"/>
            <a:ext cx="10771465" cy="706964"/>
          </a:xfrm>
        </p:spPr>
        <p:txBody>
          <a:bodyPr/>
          <a:lstStyle/>
          <a:p>
            <a:r>
              <a:rPr lang="en-US" dirty="0"/>
              <a:t>Exercise: </a:t>
            </a:r>
            <a:r>
              <a:rPr lang="en-US" dirty="0" err="1"/>
              <a:t>Steamworks</a:t>
            </a:r>
            <a:r>
              <a:rPr lang="en-US" dirty="0"/>
              <a:t> Autonomous</a:t>
            </a:r>
          </a:p>
        </p:txBody>
      </p:sp>
      <p:sp>
        <p:nvSpPr>
          <p:cNvPr id="3" name="Content Placeholder 2">
            <a:extLst>
              <a:ext uri="{FF2B5EF4-FFF2-40B4-BE49-F238E27FC236}">
                <a16:creationId xmlns:a16="http://schemas.microsoft.com/office/drawing/2014/main" id="{16FFC531-5119-498D-B81A-20113C8E175A}"/>
              </a:ext>
            </a:extLst>
          </p:cNvPr>
          <p:cNvSpPr>
            <a:spLocks noGrp="1"/>
          </p:cNvSpPr>
          <p:nvPr>
            <p:ph idx="1"/>
          </p:nvPr>
        </p:nvSpPr>
        <p:spPr>
          <a:xfrm>
            <a:off x="746620" y="2399252"/>
            <a:ext cx="10695963" cy="3926048"/>
          </a:xfrm>
        </p:spPr>
        <p:txBody>
          <a:bodyPr>
            <a:normAutofit/>
          </a:bodyPr>
          <a:lstStyle/>
          <a:p>
            <a:r>
              <a:rPr lang="en-US" dirty="0"/>
              <a:t>Create an autonomous command module for FIRST </a:t>
            </a:r>
            <a:r>
              <a:rPr lang="en-US" dirty="0" err="1"/>
              <a:t>Steamworks</a:t>
            </a:r>
            <a:r>
              <a:rPr lang="en-US" dirty="0"/>
              <a:t> that does the following:</a:t>
            </a:r>
          </a:p>
          <a:p>
            <a:pPr lvl="1"/>
            <a:r>
              <a:rPr lang="en-US" dirty="0"/>
              <a:t>Wait for 5 seconds.</a:t>
            </a:r>
          </a:p>
          <a:p>
            <a:pPr lvl="1"/>
            <a:r>
              <a:rPr lang="en-US" dirty="0"/>
              <a:t>Go forward 6 feet.</a:t>
            </a:r>
          </a:p>
          <a:p>
            <a:pPr lvl="1"/>
            <a:r>
              <a:rPr lang="en-US" dirty="0"/>
              <a:t>Turn right 60 degrees.</a:t>
            </a:r>
          </a:p>
          <a:p>
            <a:pPr lvl="1"/>
            <a:r>
              <a:rPr lang="en-US" dirty="0"/>
              <a:t>Go forward 3 feet.</a:t>
            </a:r>
          </a:p>
          <a:p>
            <a:pPr lvl="1"/>
            <a:r>
              <a:rPr lang="en-US" dirty="0"/>
              <a:t>Deploy the gear using pneumatics.</a:t>
            </a:r>
          </a:p>
          <a:p>
            <a:pPr lvl="1"/>
            <a:r>
              <a:rPr lang="en-US" dirty="0"/>
              <a:t>Back up 3 feet.</a:t>
            </a:r>
          </a:p>
          <a:p>
            <a:pPr lvl="1"/>
            <a:r>
              <a:rPr lang="en-US" dirty="0"/>
              <a:t>Turn back to face forward.</a:t>
            </a:r>
          </a:p>
          <a:p>
            <a:pPr lvl="1"/>
            <a:r>
              <a:rPr lang="en-US" dirty="0"/>
              <a:t>Go forward 10 feet.</a:t>
            </a:r>
          </a:p>
          <a:p>
            <a:pPr lvl="1"/>
            <a:r>
              <a:rPr lang="en-US" dirty="0"/>
              <a:t>Stop</a:t>
            </a:r>
          </a:p>
          <a:p>
            <a:pPr lvl="1"/>
            <a:endParaRPr lang="en-US" dirty="0"/>
          </a:p>
        </p:txBody>
      </p:sp>
    </p:spTree>
    <p:extLst>
      <p:ext uri="{BB962C8B-B14F-4D97-AF65-F5344CB8AC3E}">
        <p14:creationId xmlns:p14="http://schemas.microsoft.com/office/powerpoint/2010/main" val="625866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8D01-1FE9-42B9-A0BD-DBD0156D9EB0}"/>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D15DA096-4A48-4653-8C3D-4149A5E29EBD}"/>
              </a:ext>
            </a:extLst>
          </p:cNvPr>
          <p:cNvSpPr>
            <a:spLocks noGrp="1"/>
          </p:cNvSpPr>
          <p:nvPr>
            <p:ph idx="1"/>
          </p:nvPr>
        </p:nvSpPr>
        <p:spPr>
          <a:xfrm>
            <a:off x="536896" y="2281805"/>
            <a:ext cx="10922466" cy="4412609"/>
          </a:xfrm>
        </p:spPr>
        <p:txBody>
          <a:bodyPr>
            <a:normAutofit/>
          </a:bodyPr>
          <a:lstStyle/>
          <a:p>
            <a:r>
              <a:rPr lang="en-US" dirty="0"/>
              <a:t>Task is multi-tasking unit. It contains code to be run in a multi-tasking thread. You can register a task to be execute at a certain time by a certain thread.</a:t>
            </a:r>
          </a:p>
          <a:p>
            <a:r>
              <a:rPr lang="en-US" dirty="0"/>
              <a:t>In Titan Robotics Framework, there are many task types you can register:</a:t>
            </a:r>
          </a:p>
          <a:p>
            <a:pPr lvl="1"/>
            <a:r>
              <a:rPr lang="en-US" dirty="0"/>
              <a:t>START_TASK – runs in the main robot thread before a robot mode starts.</a:t>
            </a:r>
          </a:p>
          <a:p>
            <a:pPr lvl="1"/>
            <a:r>
              <a:rPr lang="en-US" dirty="0"/>
              <a:t>STOP_TASK – runs in the main robot thread before a robot mode stops.</a:t>
            </a:r>
          </a:p>
          <a:p>
            <a:pPr lvl="1"/>
            <a:r>
              <a:rPr lang="en-US" dirty="0"/>
              <a:t>PREPERIODIC_TASK – runs in the main robot thread before </a:t>
            </a:r>
            <a:r>
              <a:rPr lang="en-US" dirty="0" err="1"/>
              <a:t>runPeriodic</a:t>
            </a:r>
            <a:r>
              <a:rPr lang="en-US" dirty="0"/>
              <a:t> method is called.</a:t>
            </a:r>
          </a:p>
          <a:p>
            <a:pPr lvl="1"/>
            <a:r>
              <a:rPr lang="en-US" dirty="0"/>
              <a:t>POSTPERIODIC_TASK – runs in the main robot thread after </a:t>
            </a:r>
            <a:r>
              <a:rPr lang="en-US" dirty="0" err="1"/>
              <a:t>runPeriodic</a:t>
            </a:r>
            <a:r>
              <a:rPr lang="en-US" dirty="0"/>
              <a:t> method is called.</a:t>
            </a:r>
          </a:p>
          <a:p>
            <a:pPr lvl="1"/>
            <a:r>
              <a:rPr lang="en-US" dirty="0"/>
              <a:t>PRECONTINUOUS_TASK – runs in the main robot thread before </a:t>
            </a:r>
            <a:r>
              <a:rPr lang="en-US" dirty="0" err="1"/>
              <a:t>runContinuous</a:t>
            </a:r>
            <a:r>
              <a:rPr lang="en-US" dirty="0"/>
              <a:t> method is called.</a:t>
            </a:r>
          </a:p>
          <a:p>
            <a:pPr lvl="1"/>
            <a:r>
              <a:rPr lang="en-US" dirty="0"/>
              <a:t>POSTCONTINUOUS_TASK – runs in the main robot thread after </a:t>
            </a:r>
            <a:r>
              <a:rPr lang="en-US" dirty="0" err="1"/>
              <a:t>runContinuous</a:t>
            </a:r>
            <a:r>
              <a:rPr lang="en-US" dirty="0"/>
              <a:t> method is called.</a:t>
            </a:r>
          </a:p>
          <a:p>
            <a:pPr lvl="1"/>
            <a:r>
              <a:rPr lang="en-US" dirty="0"/>
              <a:t>INPUT_TASK – runs in the input thread.</a:t>
            </a:r>
          </a:p>
          <a:p>
            <a:pPr lvl="1"/>
            <a:r>
              <a:rPr lang="en-US" dirty="0"/>
              <a:t>OUTPUT_TASK – runs in the output thread.</a:t>
            </a:r>
          </a:p>
          <a:p>
            <a:pPr lvl="1"/>
            <a:r>
              <a:rPr lang="en-US" dirty="0"/>
              <a:t>STANDALONE_TASK – runs in a standalone thread.</a:t>
            </a:r>
          </a:p>
        </p:txBody>
      </p:sp>
    </p:spTree>
    <p:extLst>
      <p:ext uri="{BB962C8B-B14F-4D97-AF65-F5344CB8AC3E}">
        <p14:creationId xmlns:p14="http://schemas.microsoft.com/office/powerpoint/2010/main" val="1824153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6954-9017-4520-89BA-A466DEE2F489}"/>
              </a:ext>
            </a:extLst>
          </p:cNvPr>
          <p:cNvSpPr>
            <a:spLocks noGrp="1"/>
          </p:cNvSpPr>
          <p:nvPr>
            <p:ph type="title"/>
          </p:nvPr>
        </p:nvSpPr>
        <p:spPr/>
        <p:txBody>
          <a:bodyPr/>
          <a:lstStyle/>
          <a:p>
            <a:r>
              <a:rPr lang="en-US" dirty="0"/>
              <a:t>Main Robot Thread</a:t>
            </a:r>
          </a:p>
        </p:txBody>
      </p:sp>
      <p:sp>
        <p:nvSpPr>
          <p:cNvPr id="3" name="Content Placeholder 2">
            <a:extLst>
              <a:ext uri="{FF2B5EF4-FFF2-40B4-BE49-F238E27FC236}">
                <a16:creationId xmlns:a16="http://schemas.microsoft.com/office/drawing/2014/main" id="{DACF13E4-B27B-4AC9-8EA4-91B950C6BD49}"/>
              </a:ext>
            </a:extLst>
          </p:cNvPr>
          <p:cNvSpPr>
            <a:spLocks noGrp="1"/>
          </p:cNvSpPr>
          <p:nvPr>
            <p:ph idx="1"/>
          </p:nvPr>
        </p:nvSpPr>
        <p:spPr>
          <a:xfrm>
            <a:off x="528506" y="2290194"/>
            <a:ext cx="11081857" cy="4345497"/>
          </a:xfrm>
        </p:spPr>
        <p:txBody>
          <a:bodyPr>
            <a:normAutofit fontScale="70000" lnSpcReduction="20000"/>
          </a:bodyPr>
          <a:lstStyle/>
          <a:p>
            <a:r>
              <a:rPr lang="en-US" dirty="0"/>
              <a:t>When the robot is powered up, the following sequence is executed in the main robot thread. </a:t>
            </a:r>
          </a:p>
          <a:p>
            <a:pPr lvl="1">
              <a:buFont typeface="+mj-lt"/>
              <a:buAutoNum type="arabicPeriod"/>
            </a:pPr>
            <a:r>
              <a:rPr lang="en-US" dirty="0"/>
              <a:t>Execute </a:t>
            </a:r>
            <a:r>
              <a:rPr lang="en-US" dirty="0" err="1"/>
              <a:t>Robot.robotInit</a:t>
            </a:r>
            <a:r>
              <a:rPr lang="en-US" dirty="0"/>
              <a:t> method to create/initialize robot hardware, set initial robot mode to </a:t>
            </a:r>
            <a:r>
              <a:rPr lang="en-US" dirty="0" err="1"/>
              <a:t>DisabledMode</a:t>
            </a:r>
            <a:r>
              <a:rPr lang="en-US" dirty="0"/>
              <a:t>.</a:t>
            </a:r>
          </a:p>
          <a:p>
            <a:pPr lvl="1">
              <a:buFont typeface="+mj-lt"/>
              <a:buAutoNum type="arabicPeriod"/>
            </a:pPr>
            <a:r>
              <a:rPr lang="en-US" dirty="0"/>
              <a:t>Execute </a:t>
            </a:r>
            <a:r>
              <a:rPr lang="en-US" dirty="0" err="1"/>
              <a:t>Robot.robotStartMode</a:t>
            </a:r>
            <a:r>
              <a:rPr lang="en-US" dirty="0"/>
              <a:t> method to initialize robot not specific to the robot mode.</a:t>
            </a:r>
          </a:p>
          <a:p>
            <a:pPr lvl="1">
              <a:buFont typeface="+mj-lt"/>
              <a:buAutoNum type="arabicPeriod"/>
            </a:pPr>
            <a:r>
              <a:rPr lang="en-US" dirty="0"/>
              <a:t>Execute </a:t>
            </a:r>
            <a:r>
              <a:rPr lang="en-US" dirty="0" err="1"/>
              <a:t>TrcRobot.RobotMode.startMode</a:t>
            </a:r>
            <a:r>
              <a:rPr lang="en-US" dirty="0"/>
              <a:t> method to initialize robot specific to the robot mode.</a:t>
            </a:r>
          </a:p>
          <a:p>
            <a:pPr lvl="1">
              <a:buFont typeface="+mj-lt"/>
              <a:buAutoNum type="arabicPeriod"/>
            </a:pPr>
            <a:r>
              <a:rPr lang="en-US" dirty="0"/>
              <a:t>Execute all registered START_TASK.</a:t>
            </a:r>
          </a:p>
          <a:p>
            <a:pPr lvl="1">
              <a:buFont typeface="+mj-lt"/>
              <a:buAutoNum type="arabicPeriod"/>
            </a:pPr>
            <a:r>
              <a:rPr lang="en-US" dirty="0"/>
              <a:t>Execute all registered PRECONTINUOUS_TASK.</a:t>
            </a:r>
          </a:p>
          <a:p>
            <a:pPr lvl="1">
              <a:buFont typeface="+mj-lt"/>
              <a:buAutoNum type="arabicPeriod"/>
            </a:pPr>
            <a:r>
              <a:rPr lang="en-US" dirty="0"/>
              <a:t>If periodic ready, execute all registered PREPERIODIC_TASK.</a:t>
            </a:r>
          </a:p>
          <a:p>
            <a:pPr lvl="1">
              <a:buFont typeface="+mj-lt"/>
              <a:buAutoNum type="arabicPeriod"/>
            </a:pPr>
            <a:r>
              <a:rPr lang="en-US" dirty="0"/>
              <a:t>Execute </a:t>
            </a:r>
            <a:r>
              <a:rPr lang="en-US" dirty="0" err="1"/>
              <a:t>runContinuous</a:t>
            </a:r>
            <a:r>
              <a:rPr lang="en-US" dirty="0"/>
              <a:t> method.</a:t>
            </a:r>
          </a:p>
          <a:p>
            <a:pPr lvl="1">
              <a:buFont typeface="+mj-lt"/>
              <a:buAutoNum type="arabicPeriod"/>
            </a:pPr>
            <a:r>
              <a:rPr lang="en-US" dirty="0"/>
              <a:t>If periodic ready, execute </a:t>
            </a:r>
            <a:r>
              <a:rPr lang="en-US" dirty="0" err="1"/>
              <a:t>runPeriodic</a:t>
            </a:r>
            <a:r>
              <a:rPr lang="en-US" dirty="0"/>
              <a:t> method.</a:t>
            </a:r>
          </a:p>
          <a:p>
            <a:pPr lvl="1">
              <a:buFont typeface="+mj-lt"/>
              <a:buAutoNum type="arabicPeriod"/>
            </a:pPr>
            <a:r>
              <a:rPr lang="en-US" dirty="0"/>
              <a:t>Execute all registered POSTCONTINUOUS_TASK.</a:t>
            </a:r>
          </a:p>
          <a:p>
            <a:pPr lvl="1">
              <a:buFont typeface="+mj-lt"/>
              <a:buAutoNum type="arabicPeriod"/>
            </a:pPr>
            <a:r>
              <a:rPr lang="en-US" dirty="0"/>
              <a:t>If periodic ready, execute all registered POSTPERIODIC_TASK.</a:t>
            </a:r>
          </a:p>
          <a:p>
            <a:pPr lvl="1">
              <a:buFont typeface="+mj-lt"/>
              <a:buAutoNum type="arabicPeriod"/>
            </a:pPr>
            <a:r>
              <a:rPr lang="en-US" dirty="0"/>
              <a:t>If robot is staying in the same mode, go back to step 5, otherwise transition to the next mode by going to next step.</a:t>
            </a:r>
          </a:p>
          <a:p>
            <a:pPr lvl="1">
              <a:buFont typeface="+mj-lt"/>
              <a:buAutoNum type="arabicPeriod"/>
            </a:pPr>
            <a:r>
              <a:rPr lang="en-US" dirty="0"/>
              <a:t>Execute all registered STOP_TASK.</a:t>
            </a:r>
          </a:p>
          <a:p>
            <a:pPr lvl="1">
              <a:buFont typeface="+mj-lt"/>
              <a:buAutoNum type="arabicPeriod"/>
            </a:pPr>
            <a:r>
              <a:rPr lang="en-US" dirty="0"/>
              <a:t>Execute </a:t>
            </a:r>
            <a:r>
              <a:rPr lang="en-US" dirty="0" err="1"/>
              <a:t>TrcRobot.Robot.RobotMode.stopMode</a:t>
            </a:r>
            <a:r>
              <a:rPr lang="en-US" dirty="0"/>
              <a:t> method to do cleanup specific to the previous robot mode.</a:t>
            </a:r>
          </a:p>
          <a:p>
            <a:pPr lvl="1">
              <a:buFont typeface="+mj-lt"/>
              <a:buAutoNum type="arabicPeriod"/>
            </a:pPr>
            <a:r>
              <a:rPr lang="en-US" dirty="0"/>
              <a:t>Execute </a:t>
            </a:r>
            <a:r>
              <a:rPr lang="en-US" dirty="0" err="1"/>
              <a:t>Robot.robotStopMode</a:t>
            </a:r>
            <a:r>
              <a:rPr lang="en-US" dirty="0"/>
              <a:t> method to do cleanup not specific to the robot mode.</a:t>
            </a:r>
          </a:p>
          <a:p>
            <a:pPr lvl="1">
              <a:buFont typeface="+mj-lt"/>
              <a:buAutoNum type="arabicPeriod"/>
            </a:pPr>
            <a:r>
              <a:rPr lang="en-US" dirty="0"/>
              <a:t>Go to step 2.</a:t>
            </a:r>
          </a:p>
        </p:txBody>
      </p:sp>
    </p:spTree>
    <p:extLst>
      <p:ext uri="{BB962C8B-B14F-4D97-AF65-F5344CB8AC3E}">
        <p14:creationId xmlns:p14="http://schemas.microsoft.com/office/powerpoint/2010/main" val="1699321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E748-F763-484E-A805-8B8F2062EEFF}"/>
              </a:ext>
            </a:extLst>
          </p:cNvPr>
          <p:cNvSpPr>
            <a:spLocks noGrp="1"/>
          </p:cNvSpPr>
          <p:nvPr>
            <p:ph type="title"/>
          </p:nvPr>
        </p:nvSpPr>
        <p:spPr/>
        <p:txBody>
          <a:bodyPr/>
          <a:lstStyle/>
          <a:p>
            <a:r>
              <a:rPr lang="en-US" dirty="0"/>
              <a:t>Other Threads</a:t>
            </a:r>
          </a:p>
        </p:txBody>
      </p:sp>
      <p:sp>
        <p:nvSpPr>
          <p:cNvPr id="3" name="Content Placeholder 2">
            <a:extLst>
              <a:ext uri="{FF2B5EF4-FFF2-40B4-BE49-F238E27FC236}">
                <a16:creationId xmlns:a16="http://schemas.microsoft.com/office/drawing/2014/main" id="{99C593B9-AD31-4555-9206-7BBFE0CA4643}"/>
              </a:ext>
            </a:extLst>
          </p:cNvPr>
          <p:cNvSpPr>
            <a:spLocks noGrp="1"/>
          </p:cNvSpPr>
          <p:nvPr>
            <p:ph idx="1"/>
          </p:nvPr>
        </p:nvSpPr>
        <p:spPr>
          <a:xfrm>
            <a:off x="511728" y="2603500"/>
            <a:ext cx="10997967" cy="3416300"/>
          </a:xfrm>
        </p:spPr>
        <p:txBody>
          <a:bodyPr/>
          <a:lstStyle/>
          <a:p>
            <a:r>
              <a:rPr lang="en-US" dirty="0"/>
              <a:t>Input Thread: All registered INPUT_TASKs run in the Input Thread. Generally deals with reading sensors and input states.</a:t>
            </a:r>
          </a:p>
          <a:p>
            <a:r>
              <a:rPr lang="en-US" dirty="0"/>
              <a:t>Output Thread: All registered OUTPUT_TASKs run in the Output Thread. Generally deals with any kind of actuators and status indicators.</a:t>
            </a:r>
          </a:p>
          <a:p>
            <a:r>
              <a:rPr lang="en-US" dirty="0"/>
              <a:t>Standalone Thread: Every registered STANDALONE_TASK has its own thread. Generally used for very high performance tasks that require high frequency execution and low latency.</a:t>
            </a:r>
          </a:p>
        </p:txBody>
      </p:sp>
    </p:spTree>
    <p:extLst>
      <p:ext uri="{BB962C8B-B14F-4D97-AF65-F5344CB8AC3E}">
        <p14:creationId xmlns:p14="http://schemas.microsoft.com/office/powerpoint/2010/main" val="3761069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4EF8-868C-469D-8C7F-0758EBF139A3}"/>
              </a:ext>
            </a:extLst>
          </p:cNvPr>
          <p:cNvSpPr>
            <a:spLocks noGrp="1"/>
          </p:cNvSpPr>
          <p:nvPr>
            <p:ph type="title"/>
          </p:nvPr>
        </p:nvSpPr>
        <p:spPr/>
        <p:txBody>
          <a:bodyPr/>
          <a:lstStyle/>
          <a:p>
            <a:r>
              <a:rPr lang="en-US" dirty="0"/>
              <a:t>Task Manager</a:t>
            </a:r>
          </a:p>
        </p:txBody>
      </p:sp>
      <p:sp>
        <p:nvSpPr>
          <p:cNvPr id="3" name="Content Placeholder 2">
            <a:extLst>
              <a:ext uri="{FF2B5EF4-FFF2-40B4-BE49-F238E27FC236}">
                <a16:creationId xmlns:a16="http://schemas.microsoft.com/office/drawing/2014/main" id="{B8AFB730-F688-4F95-A5CF-DC83A05E46D3}"/>
              </a:ext>
            </a:extLst>
          </p:cNvPr>
          <p:cNvSpPr>
            <a:spLocks noGrp="1"/>
          </p:cNvSpPr>
          <p:nvPr>
            <p:ph idx="1"/>
          </p:nvPr>
        </p:nvSpPr>
        <p:spPr>
          <a:xfrm>
            <a:off x="1154954" y="2298583"/>
            <a:ext cx="10363130" cy="4311941"/>
          </a:xfrm>
        </p:spPr>
        <p:txBody>
          <a:bodyPr/>
          <a:lstStyle/>
          <a:p>
            <a:r>
              <a:rPr lang="en-US" dirty="0" err="1"/>
              <a:t>TrcTaskMgr</a:t>
            </a:r>
            <a:r>
              <a:rPr lang="en-US" dirty="0"/>
              <a:t> manages tasks. It provides methods to create/register/unregister tasks of different task types.</a:t>
            </a:r>
          </a:p>
          <a:p>
            <a:r>
              <a:rPr lang="en-US" dirty="0" err="1"/>
              <a:t>TrcTaskMgr</a:t>
            </a:r>
            <a:r>
              <a:rPr lang="en-US" dirty="0"/>
              <a:t> is a singleton that exists on first use: </a:t>
            </a:r>
            <a:r>
              <a:rPr lang="en-US" dirty="0" err="1"/>
              <a:t>TrcTaskMgr.getInstance</a:t>
            </a:r>
            <a:r>
              <a:rPr lang="en-US" dirty="0"/>
              <a:t>()</a:t>
            </a:r>
          </a:p>
          <a:p>
            <a:r>
              <a:rPr lang="en-US" dirty="0"/>
              <a:t>Once you obtain the </a:t>
            </a:r>
            <a:r>
              <a:rPr lang="en-US" dirty="0" err="1"/>
              <a:t>TaskMgr</a:t>
            </a:r>
            <a:r>
              <a:rPr lang="en-US" dirty="0"/>
              <a:t> instance, it provides the following method to create a task object:</a:t>
            </a:r>
          </a:p>
          <a:p>
            <a:pPr lvl="1"/>
            <a:r>
              <a:rPr lang="en-US" dirty="0" err="1"/>
              <a:t>createTaskObj</a:t>
            </a:r>
            <a:r>
              <a:rPr lang="en-US" dirty="0"/>
              <a:t> – instance name of the task and the method that contains the code for the task.</a:t>
            </a:r>
          </a:p>
          <a:p>
            <a:r>
              <a:rPr lang="en-US" dirty="0"/>
              <a:t>The task object provides the following methods:</a:t>
            </a:r>
          </a:p>
          <a:p>
            <a:pPr lvl="1"/>
            <a:r>
              <a:rPr lang="en-US" dirty="0" err="1"/>
              <a:t>registerTask</a:t>
            </a:r>
            <a:r>
              <a:rPr lang="en-US" dirty="0"/>
              <a:t> – task type the task will be registered for. A task can register for multiple task types.</a:t>
            </a:r>
          </a:p>
          <a:p>
            <a:pPr lvl="1"/>
            <a:r>
              <a:rPr lang="en-US" dirty="0" err="1"/>
              <a:t>unregisterTask</a:t>
            </a:r>
            <a:r>
              <a:rPr lang="en-US" dirty="0"/>
              <a:t> – task type the task will be unregistered or to unregister all task types.</a:t>
            </a:r>
          </a:p>
          <a:p>
            <a:r>
              <a:rPr lang="en-US" dirty="0"/>
              <a:t>When a task is registered for a task type, its task method will be called at the appropriate time on the appropriate thread depending on the task type.</a:t>
            </a:r>
          </a:p>
        </p:txBody>
      </p:sp>
    </p:spTree>
    <p:extLst>
      <p:ext uri="{BB962C8B-B14F-4D97-AF65-F5344CB8AC3E}">
        <p14:creationId xmlns:p14="http://schemas.microsoft.com/office/powerpoint/2010/main" val="253870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lnSpcReduction="10000"/>
          </a:bodyPr>
          <a:lstStyle/>
          <a:p>
            <a:r>
              <a:rPr lang="en-US" dirty="0"/>
              <a:t>In this lesson, you will learn everything about Autonomous:</a:t>
            </a:r>
          </a:p>
          <a:p>
            <a:pPr lvl="1"/>
            <a:r>
              <a:rPr lang="en-US" dirty="0"/>
              <a:t>What is an autonomous program?</a:t>
            </a:r>
          </a:p>
          <a:p>
            <a:pPr lvl="1"/>
            <a:r>
              <a:rPr lang="en-US" dirty="0" err="1"/>
              <a:t>Steamworks</a:t>
            </a:r>
            <a:r>
              <a:rPr lang="en-US" dirty="0"/>
              <a:t> Autonomous Analyzed</a:t>
            </a:r>
          </a:p>
          <a:p>
            <a:pPr lvl="1"/>
            <a:r>
              <a:rPr lang="en-US" dirty="0"/>
              <a:t>Multi-tasking Explained</a:t>
            </a:r>
          </a:p>
          <a:p>
            <a:pPr lvl="1"/>
            <a:r>
              <a:rPr lang="en-US" dirty="0"/>
              <a:t>State Machine</a:t>
            </a:r>
          </a:p>
          <a:p>
            <a:pPr lvl="1"/>
            <a:r>
              <a:rPr lang="en-US" dirty="0"/>
              <a:t>Event</a:t>
            </a:r>
          </a:p>
          <a:p>
            <a:pPr lvl="1"/>
            <a:r>
              <a:rPr lang="en-US" dirty="0"/>
              <a:t>Timer</a:t>
            </a:r>
          </a:p>
          <a:p>
            <a:pPr lvl="1"/>
            <a:r>
              <a:rPr lang="en-US" dirty="0"/>
              <a:t>Robot Command Module</a:t>
            </a:r>
          </a:p>
          <a:p>
            <a:pPr lvl="1"/>
            <a:r>
              <a:rPr lang="en-US" dirty="0"/>
              <a:t>Exercise: Timed Drive Autonomous</a:t>
            </a:r>
          </a:p>
          <a:p>
            <a:pPr lvl="1"/>
            <a:r>
              <a:rPr lang="en-US" dirty="0"/>
              <a:t>Exercise: </a:t>
            </a:r>
            <a:r>
              <a:rPr lang="en-US" dirty="0" err="1"/>
              <a:t>Steamworks</a:t>
            </a:r>
            <a:r>
              <a:rPr lang="en-US" dirty="0"/>
              <a:t> Autonomous</a:t>
            </a:r>
          </a:p>
          <a:p>
            <a:pPr lvl="1"/>
            <a:r>
              <a:rPr lang="en-US" dirty="0"/>
              <a:t>Task</a:t>
            </a:r>
          </a:p>
        </p:txBody>
      </p:sp>
    </p:spTree>
    <p:extLst>
      <p:ext uri="{BB962C8B-B14F-4D97-AF65-F5344CB8AC3E}">
        <p14:creationId xmlns:p14="http://schemas.microsoft.com/office/powerpoint/2010/main" val="873984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E982-F322-4E32-8580-0BD17833C127}"/>
              </a:ext>
            </a:extLst>
          </p:cNvPr>
          <p:cNvSpPr>
            <a:spLocks noGrp="1"/>
          </p:cNvSpPr>
          <p:nvPr>
            <p:ph type="title"/>
          </p:nvPr>
        </p:nvSpPr>
        <p:spPr/>
        <p:txBody>
          <a:bodyPr/>
          <a:lstStyle/>
          <a:p>
            <a:r>
              <a:rPr lang="en-US" dirty="0"/>
              <a:t>Cautions on Multi-tasking</a:t>
            </a:r>
          </a:p>
        </p:txBody>
      </p:sp>
      <p:sp>
        <p:nvSpPr>
          <p:cNvPr id="3" name="Content Placeholder 2">
            <a:extLst>
              <a:ext uri="{FF2B5EF4-FFF2-40B4-BE49-F238E27FC236}">
                <a16:creationId xmlns:a16="http://schemas.microsoft.com/office/drawing/2014/main" id="{961DDFE1-1F8F-484E-94AD-68DD61CEA0C6}"/>
              </a:ext>
            </a:extLst>
          </p:cNvPr>
          <p:cNvSpPr>
            <a:spLocks noGrp="1"/>
          </p:cNvSpPr>
          <p:nvPr>
            <p:ph idx="1"/>
          </p:nvPr>
        </p:nvSpPr>
        <p:spPr>
          <a:xfrm>
            <a:off x="478172" y="2256639"/>
            <a:ext cx="11023134" cy="4454554"/>
          </a:xfrm>
        </p:spPr>
        <p:txBody>
          <a:bodyPr>
            <a:normAutofit fontScale="92500" lnSpcReduction="20000"/>
          </a:bodyPr>
          <a:lstStyle/>
          <a:p>
            <a:r>
              <a:rPr lang="en-US" dirty="0"/>
              <a:t>Since multi-tasking involves multiple threads (main robot thread, input thread, output thread and some number of standalone threads), care must be taken to understand problems introduced in this kind of environment which are derived from two main issues.</a:t>
            </a:r>
          </a:p>
          <a:p>
            <a:pPr lvl="1"/>
            <a:r>
              <a:rPr lang="en-US" dirty="0"/>
              <a:t>Resource contention – shared access to data.</a:t>
            </a:r>
          </a:p>
          <a:p>
            <a:pPr lvl="1"/>
            <a:r>
              <a:rPr lang="en-US" dirty="0"/>
              <a:t>Synchronization – coordination between different threads.</a:t>
            </a:r>
          </a:p>
          <a:p>
            <a:r>
              <a:rPr lang="en-US" dirty="0"/>
              <a:t>Resource contention: shared data between multiple threads can be easily corrupted seemingly randomly. Solution is controlled atomic access to shared data.</a:t>
            </a:r>
          </a:p>
          <a:p>
            <a:r>
              <a:rPr lang="en-US" dirty="0"/>
              <a:t>Synchronization: multiple threads can run with different speeds. When one thread’s execution depends on calculations from another thread, one must make sure these threads are synchronized so one thread will get the proper result from another thread at appropriate time. Solution is synchronization notifications.</a:t>
            </a:r>
          </a:p>
          <a:p>
            <a:r>
              <a:rPr lang="en-US" dirty="0"/>
              <a:t>Solutions to these problems sometimes create more problems: e.g. deadlock or performance issues. That’s why multi-tasking programming is really hard. Should avoid it if possible. If unavoidable, try minimizing the problems: limit data sharing and the need for synchronization.</a:t>
            </a:r>
          </a:p>
          <a:p>
            <a:r>
              <a:rPr lang="en-US" dirty="0"/>
              <a:t>Fortunately, Titan Robotics Framework provides some mechanisms that will help in some aspects of multi-tasking. For example, </a:t>
            </a:r>
            <a:r>
              <a:rPr lang="en-US" dirty="0" err="1"/>
              <a:t>TrcEvent</a:t>
            </a:r>
            <a:r>
              <a:rPr lang="en-US" dirty="0"/>
              <a:t> provides synchronization notifications between threads.</a:t>
            </a:r>
          </a:p>
        </p:txBody>
      </p:sp>
    </p:spTree>
    <p:extLst>
      <p:ext uri="{BB962C8B-B14F-4D97-AF65-F5344CB8AC3E}">
        <p14:creationId xmlns:p14="http://schemas.microsoft.com/office/powerpoint/2010/main" val="545182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B4A7-02DC-4EFC-A5C3-0C4885A9D484}"/>
              </a:ext>
            </a:extLst>
          </p:cNvPr>
          <p:cNvSpPr>
            <a:spLocks noGrp="1"/>
          </p:cNvSpPr>
          <p:nvPr>
            <p:ph type="title"/>
          </p:nvPr>
        </p:nvSpPr>
        <p:spPr/>
        <p:txBody>
          <a:bodyPr/>
          <a:lstStyle/>
          <a:p>
            <a:r>
              <a:rPr lang="en-US" dirty="0"/>
              <a:t>What is an Autonomous program?</a:t>
            </a:r>
          </a:p>
        </p:txBody>
      </p:sp>
      <p:sp>
        <p:nvSpPr>
          <p:cNvPr id="3" name="Content Placeholder 2">
            <a:extLst>
              <a:ext uri="{FF2B5EF4-FFF2-40B4-BE49-F238E27FC236}">
                <a16:creationId xmlns:a16="http://schemas.microsoft.com/office/drawing/2014/main" id="{1DF85C1F-DA6B-45E3-9321-1F408AE56CE0}"/>
              </a:ext>
            </a:extLst>
          </p:cNvPr>
          <p:cNvSpPr>
            <a:spLocks noGrp="1"/>
          </p:cNvSpPr>
          <p:nvPr>
            <p:ph idx="1"/>
          </p:nvPr>
        </p:nvSpPr>
        <p:spPr>
          <a:xfrm>
            <a:off x="562062" y="2239861"/>
            <a:ext cx="11132191" cy="4546833"/>
          </a:xfrm>
        </p:spPr>
        <p:txBody>
          <a:bodyPr>
            <a:normAutofit lnSpcReduction="10000"/>
          </a:bodyPr>
          <a:lstStyle/>
          <a:p>
            <a:r>
              <a:rPr lang="en-US" dirty="0"/>
              <a:t>Autonomous program consists of a sequence of tasks to be performed by the robot using various sensors as input and actuators as output without any human control.</a:t>
            </a:r>
          </a:p>
          <a:p>
            <a:r>
              <a:rPr lang="en-US" dirty="0"/>
              <a:t>The easiest way to design an autonomous program is to break down the task sequence into steps in English and then translate them into code.</a:t>
            </a:r>
          </a:p>
          <a:p>
            <a:r>
              <a:rPr lang="en-US" dirty="0"/>
              <a:t>Let’s look at the autonomous period of the 2017 FIRST </a:t>
            </a:r>
            <a:r>
              <a:rPr lang="en-US" dirty="0" err="1"/>
              <a:t>Steamworks</a:t>
            </a:r>
            <a:r>
              <a:rPr lang="en-US" dirty="0"/>
              <a:t> season. </a:t>
            </a:r>
            <a:r>
              <a:rPr lang="en-US" dirty="0">
                <a:hlinkClick r:id="rId2"/>
              </a:rPr>
              <a:t>2017 FIRST Robotics Competition STEAMWORKS Game Animation – YouTube</a:t>
            </a:r>
            <a:endParaRPr lang="en-US" dirty="0"/>
          </a:p>
          <a:p>
            <a:r>
              <a:rPr lang="en-US" dirty="0"/>
              <a:t>Three ways to score in autonomous:</a:t>
            </a:r>
          </a:p>
          <a:p>
            <a:pPr lvl="1"/>
            <a:r>
              <a:rPr lang="en-US" dirty="0"/>
              <a:t>Cross the baseline (5 pts).</a:t>
            </a:r>
          </a:p>
          <a:p>
            <a:pPr lvl="1"/>
            <a:r>
              <a:rPr lang="en-US" dirty="0"/>
              <a:t>Score fuel in the boiler (1 </a:t>
            </a:r>
            <a:r>
              <a:rPr lang="en-US" dirty="0" err="1"/>
              <a:t>pt</a:t>
            </a:r>
            <a:r>
              <a:rPr lang="en-US" dirty="0"/>
              <a:t> per fuel into the top goal and 1 </a:t>
            </a:r>
            <a:r>
              <a:rPr lang="en-US" dirty="0" err="1"/>
              <a:t>pt</a:t>
            </a:r>
            <a:r>
              <a:rPr lang="en-US" dirty="0"/>
              <a:t> per 3 fuels into the bottom goal).</a:t>
            </a:r>
          </a:p>
          <a:p>
            <a:pPr lvl="1"/>
            <a:r>
              <a:rPr lang="en-US" dirty="0"/>
              <a:t>Deliver gear to the airship (60 pts per rotor turning).</a:t>
            </a:r>
          </a:p>
          <a:p>
            <a:r>
              <a:rPr lang="en-US" dirty="0"/>
              <a:t>Autonomous period is only 15 seconds long, so we need to pick our strategy on what we can accomplish.</a:t>
            </a:r>
          </a:p>
          <a:p>
            <a:r>
              <a:rPr lang="en-US" dirty="0"/>
              <a:t>Here is a video of how we did in autonomous in one of the matches.</a:t>
            </a:r>
            <a:br>
              <a:rPr lang="en-US" dirty="0"/>
            </a:br>
            <a:r>
              <a:rPr lang="en-US" dirty="0">
                <a:hlinkClick r:id="rId3"/>
              </a:rPr>
              <a:t>First </a:t>
            </a:r>
            <a:r>
              <a:rPr lang="en-US" dirty="0" err="1">
                <a:hlinkClick r:id="rId3"/>
              </a:rPr>
              <a:t>Steamworks</a:t>
            </a:r>
            <a:r>
              <a:rPr lang="en-US" dirty="0">
                <a:hlinkClick r:id="rId3"/>
              </a:rPr>
              <a:t>: Galileo Semifinal 1 Match 1 (World Championship - Houston) - YouTube</a:t>
            </a:r>
            <a:endParaRPr lang="en-US" dirty="0"/>
          </a:p>
        </p:txBody>
      </p:sp>
    </p:spTree>
    <p:extLst>
      <p:ext uri="{BB962C8B-B14F-4D97-AF65-F5344CB8AC3E}">
        <p14:creationId xmlns:p14="http://schemas.microsoft.com/office/powerpoint/2010/main" val="26208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B11D-A301-4E75-9464-82F9453ED34F}"/>
              </a:ext>
            </a:extLst>
          </p:cNvPr>
          <p:cNvSpPr>
            <a:spLocks noGrp="1"/>
          </p:cNvSpPr>
          <p:nvPr>
            <p:ph type="title"/>
          </p:nvPr>
        </p:nvSpPr>
        <p:spPr/>
        <p:txBody>
          <a:bodyPr/>
          <a:lstStyle/>
          <a:p>
            <a:r>
              <a:rPr lang="en-US" dirty="0" err="1"/>
              <a:t>Steamworks</a:t>
            </a:r>
            <a:r>
              <a:rPr lang="en-US" dirty="0"/>
              <a:t> Autonomous Analyzed</a:t>
            </a:r>
          </a:p>
        </p:txBody>
      </p:sp>
      <p:sp>
        <p:nvSpPr>
          <p:cNvPr id="3" name="Content Placeholder 2">
            <a:extLst>
              <a:ext uri="{FF2B5EF4-FFF2-40B4-BE49-F238E27FC236}">
                <a16:creationId xmlns:a16="http://schemas.microsoft.com/office/drawing/2014/main" id="{72CBB608-148D-49A0-8E1D-9AF7364E9300}"/>
              </a:ext>
            </a:extLst>
          </p:cNvPr>
          <p:cNvSpPr>
            <a:spLocks noGrp="1"/>
          </p:cNvSpPr>
          <p:nvPr>
            <p:ph idx="1"/>
          </p:nvPr>
        </p:nvSpPr>
        <p:spPr>
          <a:xfrm>
            <a:off x="503340" y="2256639"/>
            <a:ext cx="11182524" cy="4462943"/>
          </a:xfrm>
        </p:spPr>
        <p:txBody>
          <a:bodyPr>
            <a:normAutofit fontScale="85000" lnSpcReduction="20000"/>
          </a:bodyPr>
          <a:lstStyle/>
          <a:p>
            <a:r>
              <a:rPr lang="en-US" dirty="0"/>
              <a:t>First, we set our autonomous goals trying to maximize our score within the 15-second period:</a:t>
            </a:r>
          </a:p>
          <a:p>
            <a:pPr lvl="1"/>
            <a:r>
              <a:rPr lang="en-US" dirty="0"/>
              <a:t>Cross the baseline.</a:t>
            </a:r>
          </a:p>
          <a:p>
            <a:pPr lvl="1"/>
            <a:r>
              <a:rPr lang="en-US" dirty="0"/>
              <a:t>Deliver the gear to the airship.</a:t>
            </a:r>
          </a:p>
          <a:p>
            <a:pPr lvl="1"/>
            <a:r>
              <a:rPr lang="en-US" dirty="0"/>
              <a:t>Run as far as we could to our gear loading station on the opponent side and stop.</a:t>
            </a:r>
          </a:p>
          <a:p>
            <a:r>
              <a:rPr lang="en-US" dirty="0"/>
              <a:t>Then, we layout the strategy in English:</a:t>
            </a:r>
          </a:p>
          <a:p>
            <a:pPr marL="800100" lvl="1" indent="-342900">
              <a:buFont typeface="+mj-lt"/>
              <a:buAutoNum type="arabicPeriod"/>
            </a:pPr>
            <a:r>
              <a:rPr lang="en-US" dirty="0"/>
              <a:t>Park the robot either on the left or the right side.</a:t>
            </a:r>
          </a:p>
          <a:p>
            <a:pPr marL="800100" lvl="1" indent="-342900">
              <a:buFont typeface="+mj-lt"/>
              <a:buAutoNum type="arabicPeriod"/>
            </a:pPr>
            <a:r>
              <a:rPr lang="en-US" dirty="0"/>
              <a:t>Move forward 85 inches crossing the baseline.</a:t>
            </a:r>
          </a:p>
          <a:p>
            <a:pPr marL="800100" lvl="1" indent="-342900">
              <a:buFont typeface="+mj-lt"/>
              <a:buAutoNum type="arabicPeriod"/>
            </a:pPr>
            <a:r>
              <a:rPr lang="en-US" dirty="0"/>
              <a:t>Turn left or right approx. 60 degrees toward the airship.</a:t>
            </a:r>
          </a:p>
          <a:p>
            <a:pPr marL="800100" lvl="1" indent="-342900">
              <a:buFont typeface="+mj-lt"/>
              <a:buAutoNum type="arabicPeriod"/>
            </a:pPr>
            <a:r>
              <a:rPr lang="en-US" dirty="0"/>
              <a:t>Use vision to align with target.</a:t>
            </a:r>
          </a:p>
          <a:p>
            <a:pPr marL="800100" lvl="1" indent="-342900">
              <a:buFont typeface="+mj-lt"/>
              <a:buAutoNum type="arabicPeriod"/>
            </a:pPr>
            <a:r>
              <a:rPr lang="en-US" dirty="0"/>
              <a:t>Move forward until about 7 inches in front of the peg.</a:t>
            </a:r>
          </a:p>
          <a:p>
            <a:pPr marL="800100" lvl="1" indent="-342900">
              <a:buFont typeface="+mj-lt"/>
              <a:buAutoNum type="arabicPeriod"/>
            </a:pPr>
            <a:r>
              <a:rPr lang="en-US" dirty="0"/>
              <a:t>Deploy the gear onto the peg.</a:t>
            </a:r>
          </a:p>
          <a:p>
            <a:pPr marL="800100" lvl="1" indent="-342900">
              <a:buFont typeface="+mj-lt"/>
              <a:buAutoNum type="arabicPeriod"/>
            </a:pPr>
            <a:r>
              <a:rPr lang="en-US" dirty="0"/>
              <a:t>Backup 36 inches.</a:t>
            </a:r>
          </a:p>
          <a:p>
            <a:pPr marL="800100" lvl="1" indent="-342900">
              <a:buFont typeface="+mj-lt"/>
              <a:buAutoNum type="arabicPeriod"/>
            </a:pPr>
            <a:r>
              <a:rPr lang="en-US" dirty="0"/>
              <a:t>Turn back facing the opponent side.</a:t>
            </a:r>
          </a:p>
          <a:p>
            <a:pPr marL="800100" lvl="1" indent="-342900">
              <a:buFont typeface="+mj-lt"/>
              <a:buAutoNum type="arabicPeriod"/>
            </a:pPr>
            <a:r>
              <a:rPr lang="en-US" dirty="0"/>
              <a:t>Move forward about 320 inches into the neutral zone.</a:t>
            </a:r>
          </a:p>
          <a:p>
            <a:pPr marL="800100" lvl="1" indent="-342900">
              <a:buFont typeface="+mj-lt"/>
              <a:buAutoNum type="arabicPeriod"/>
            </a:pPr>
            <a:r>
              <a:rPr lang="en-US" dirty="0"/>
              <a:t>Stop.</a:t>
            </a:r>
          </a:p>
        </p:txBody>
      </p:sp>
    </p:spTree>
    <p:extLst>
      <p:ext uri="{BB962C8B-B14F-4D97-AF65-F5344CB8AC3E}">
        <p14:creationId xmlns:p14="http://schemas.microsoft.com/office/powerpoint/2010/main" val="16209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796E-55F3-4BD9-B1BF-3E458D5882A2}"/>
              </a:ext>
            </a:extLst>
          </p:cNvPr>
          <p:cNvSpPr>
            <a:spLocks noGrp="1"/>
          </p:cNvSpPr>
          <p:nvPr>
            <p:ph type="title"/>
          </p:nvPr>
        </p:nvSpPr>
        <p:spPr/>
        <p:txBody>
          <a:bodyPr/>
          <a:lstStyle/>
          <a:p>
            <a:r>
              <a:rPr lang="en-US" dirty="0"/>
              <a:t>Multi-tasking Explained</a:t>
            </a:r>
          </a:p>
        </p:txBody>
      </p:sp>
      <p:sp>
        <p:nvSpPr>
          <p:cNvPr id="3" name="Content Placeholder 2">
            <a:extLst>
              <a:ext uri="{FF2B5EF4-FFF2-40B4-BE49-F238E27FC236}">
                <a16:creationId xmlns:a16="http://schemas.microsoft.com/office/drawing/2014/main" id="{91A9CC4A-9BE0-4D87-BF13-86BC62D0EEC7}"/>
              </a:ext>
            </a:extLst>
          </p:cNvPr>
          <p:cNvSpPr>
            <a:spLocks noGrp="1"/>
          </p:cNvSpPr>
          <p:nvPr>
            <p:ph idx="1"/>
          </p:nvPr>
        </p:nvSpPr>
        <p:spPr>
          <a:xfrm>
            <a:off x="385894" y="2248250"/>
            <a:ext cx="11333526" cy="1442906"/>
          </a:xfrm>
        </p:spPr>
        <p:txBody>
          <a:bodyPr>
            <a:normAutofit fontScale="92500" lnSpcReduction="10000"/>
          </a:bodyPr>
          <a:lstStyle/>
          <a:p>
            <a:r>
              <a:rPr lang="en-US" dirty="0"/>
              <a:t>Because of the short 15-second autonomous period, we must try performing tasks that don’t depend on each other in parallel.</a:t>
            </a:r>
          </a:p>
          <a:p>
            <a:r>
              <a:rPr lang="en-US" dirty="0"/>
              <a:t>Example: You have a birthday party coming up and your mom wants you to finish your home work, do the laundry as well as baking your own pizza for the party. So you have three tasks (finish homework, do laundry, bake pizza).</a:t>
            </a:r>
          </a:p>
          <a:p>
            <a:pPr lvl="1">
              <a:buFont typeface="+mj-lt"/>
              <a:buAutoNum type="arabicPeriod"/>
            </a:pPr>
            <a:endParaRPr lang="en-US" dirty="0"/>
          </a:p>
        </p:txBody>
      </p:sp>
      <p:sp>
        <p:nvSpPr>
          <p:cNvPr id="6" name="TextBox 5">
            <a:extLst>
              <a:ext uri="{FF2B5EF4-FFF2-40B4-BE49-F238E27FC236}">
                <a16:creationId xmlns:a16="http://schemas.microsoft.com/office/drawing/2014/main" id="{DFE9C358-8412-4E0E-9713-3B746440D4E6}"/>
              </a:ext>
            </a:extLst>
          </p:cNvPr>
          <p:cNvSpPr txBox="1"/>
          <p:nvPr/>
        </p:nvSpPr>
        <p:spPr>
          <a:xfrm>
            <a:off x="385894" y="3691156"/>
            <a:ext cx="5620623" cy="2862322"/>
          </a:xfrm>
          <a:prstGeom prst="rect">
            <a:avLst/>
          </a:prstGeom>
          <a:noFill/>
        </p:spPr>
        <p:txBody>
          <a:bodyPr wrap="square">
            <a:spAutoFit/>
          </a:bodyPr>
          <a:lstStyle/>
          <a:p>
            <a:r>
              <a:rPr lang="en-US" dirty="0"/>
              <a:t>Task 1: do laundry (total time – 2 hours)</a:t>
            </a:r>
          </a:p>
          <a:p>
            <a:pPr lvl="1">
              <a:buFont typeface="+mj-lt"/>
              <a:buAutoNum type="arabicPeriod"/>
            </a:pPr>
            <a:r>
              <a:rPr lang="en-US" dirty="0"/>
              <a:t>Put clothes into washing machine.</a:t>
            </a:r>
          </a:p>
          <a:p>
            <a:pPr lvl="1">
              <a:buFont typeface="+mj-lt"/>
              <a:buAutoNum type="arabicPeriod"/>
            </a:pPr>
            <a:r>
              <a:rPr lang="en-US" dirty="0"/>
              <a:t>Put in laundry detergent.</a:t>
            </a:r>
          </a:p>
          <a:p>
            <a:pPr lvl="1">
              <a:buFont typeface="+mj-lt"/>
              <a:buAutoNum type="arabicPeriod"/>
            </a:pPr>
            <a:r>
              <a:rPr lang="en-US" dirty="0"/>
              <a:t>Start washing machine.</a:t>
            </a:r>
          </a:p>
          <a:p>
            <a:pPr lvl="1">
              <a:buFont typeface="+mj-lt"/>
              <a:buAutoNum type="arabicPeriod"/>
            </a:pPr>
            <a:r>
              <a:rPr lang="en-US" dirty="0"/>
              <a:t>Wait for the washing machine to beep.</a:t>
            </a:r>
          </a:p>
          <a:p>
            <a:pPr lvl="1">
              <a:buFont typeface="+mj-lt"/>
              <a:buAutoNum type="arabicPeriod"/>
            </a:pPr>
            <a:r>
              <a:rPr lang="en-US" dirty="0"/>
              <a:t>Move the clothes into the dryer.</a:t>
            </a:r>
          </a:p>
          <a:p>
            <a:pPr lvl="1">
              <a:buFont typeface="+mj-lt"/>
              <a:buAutoNum type="arabicPeriod"/>
            </a:pPr>
            <a:r>
              <a:rPr lang="en-US" dirty="0"/>
              <a:t>Put in fabric softener sheet.</a:t>
            </a:r>
          </a:p>
          <a:p>
            <a:pPr lvl="1">
              <a:buFont typeface="+mj-lt"/>
              <a:buAutoNum type="arabicPeriod"/>
            </a:pPr>
            <a:r>
              <a:rPr lang="en-US" dirty="0"/>
              <a:t>Start dryer.</a:t>
            </a:r>
          </a:p>
          <a:p>
            <a:pPr lvl="1">
              <a:buFont typeface="+mj-lt"/>
              <a:buAutoNum type="arabicPeriod"/>
            </a:pPr>
            <a:r>
              <a:rPr lang="en-US" dirty="0"/>
              <a:t>Wait for the dryer to beep.</a:t>
            </a:r>
          </a:p>
          <a:p>
            <a:pPr lvl="1">
              <a:buFont typeface="+mj-lt"/>
              <a:buAutoNum type="arabicPeriod"/>
            </a:pPr>
            <a:r>
              <a:rPr lang="en-US" dirty="0"/>
              <a:t>Take clothes out, fold them and put away.</a:t>
            </a:r>
          </a:p>
        </p:txBody>
      </p:sp>
      <p:sp>
        <p:nvSpPr>
          <p:cNvPr id="8" name="TextBox 7">
            <a:extLst>
              <a:ext uri="{FF2B5EF4-FFF2-40B4-BE49-F238E27FC236}">
                <a16:creationId xmlns:a16="http://schemas.microsoft.com/office/drawing/2014/main" id="{C77AA475-724D-4062-993B-25AD5151C4AC}"/>
              </a:ext>
            </a:extLst>
          </p:cNvPr>
          <p:cNvSpPr txBox="1"/>
          <p:nvPr/>
        </p:nvSpPr>
        <p:spPr>
          <a:xfrm>
            <a:off x="5679347" y="3691156"/>
            <a:ext cx="6512653" cy="2585323"/>
          </a:xfrm>
          <a:prstGeom prst="rect">
            <a:avLst/>
          </a:prstGeom>
          <a:noFill/>
        </p:spPr>
        <p:txBody>
          <a:bodyPr wrap="square">
            <a:spAutoFit/>
          </a:bodyPr>
          <a:lstStyle/>
          <a:p>
            <a:r>
              <a:rPr lang="en-US" dirty="0"/>
              <a:t>Task 2: bake pizza (total time – 0.5 hour)</a:t>
            </a:r>
          </a:p>
          <a:p>
            <a:pPr lvl="1">
              <a:buFont typeface="+mj-lt"/>
              <a:buAutoNum type="arabicPeriod"/>
            </a:pPr>
            <a:r>
              <a:rPr lang="en-US" dirty="0"/>
              <a:t>Wait until half hour before party start.</a:t>
            </a:r>
          </a:p>
          <a:p>
            <a:pPr lvl="1">
              <a:buFont typeface="+mj-lt"/>
              <a:buAutoNum type="arabicPeriod"/>
            </a:pPr>
            <a:r>
              <a:rPr lang="en-US" dirty="0"/>
              <a:t>Set oven to preheat to 450˚F.</a:t>
            </a:r>
          </a:p>
          <a:p>
            <a:pPr lvl="1">
              <a:buFont typeface="+mj-lt"/>
              <a:buAutoNum type="arabicPeriod"/>
            </a:pPr>
            <a:r>
              <a:rPr lang="en-US" dirty="0"/>
              <a:t>Wait for the oven to beep.</a:t>
            </a:r>
          </a:p>
          <a:p>
            <a:pPr lvl="1">
              <a:buFont typeface="+mj-lt"/>
              <a:buAutoNum type="arabicPeriod"/>
            </a:pPr>
            <a:r>
              <a:rPr lang="en-US" dirty="0"/>
              <a:t>Put the frozen pizza into the oven.</a:t>
            </a:r>
          </a:p>
          <a:p>
            <a:pPr lvl="1">
              <a:buFont typeface="+mj-lt"/>
              <a:buAutoNum type="arabicPeriod"/>
            </a:pPr>
            <a:r>
              <a:rPr lang="en-US" dirty="0"/>
              <a:t>Set timer for 20 minutes.</a:t>
            </a:r>
          </a:p>
          <a:p>
            <a:pPr lvl="1">
              <a:buFont typeface="+mj-lt"/>
              <a:buAutoNum type="arabicPeriod"/>
            </a:pPr>
            <a:r>
              <a:rPr lang="en-US" dirty="0"/>
              <a:t>Wait for the oven to beep.</a:t>
            </a:r>
          </a:p>
          <a:p>
            <a:pPr lvl="1">
              <a:buFont typeface="+mj-lt"/>
              <a:buAutoNum type="arabicPeriod"/>
            </a:pPr>
            <a:r>
              <a:rPr lang="en-US" dirty="0"/>
              <a:t>Take pizza out and cut into 8 pieces.</a:t>
            </a:r>
          </a:p>
          <a:p>
            <a:pPr lvl="1">
              <a:buFont typeface="+mj-lt"/>
              <a:buAutoNum type="arabicPeriod"/>
            </a:pPr>
            <a:r>
              <a:rPr lang="en-US" dirty="0"/>
              <a:t>Put on plates and serve guests.</a:t>
            </a:r>
          </a:p>
        </p:txBody>
      </p:sp>
    </p:spTree>
    <p:extLst>
      <p:ext uri="{BB962C8B-B14F-4D97-AF65-F5344CB8AC3E}">
        <p14:creationId xmlns:p14="http://schemas.microsoft.com/office/powerpoint/2010/main" val="174341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284D-F93A-4332-AA00-B6B01421CE66}"/>
              </a:ext>
            </a:extLst>
          </p:cNvPr>
          <p:cNvSpPr>
            <a:spLocks noGrp="1"/>
          </p:cNvSpPr>
          <p:nvPr>
            <p:ph type="title"/>
          </p:nvPr>
        </p:nvSpPr>
        <p:spPr/>
        <p:txBody>
          <a:bodyPr/>
          <a:lstStyle/>
          <a:p>
            <a:r>
              <a:rPr lang="en-US" dirty="0"/>
              <a:t>Multi-tasking Explained (continue)</a:t>
            </a:r>
          </a:p>
        </p:txBody>
      </p:sp>
      <p:sp>
        <p:nvSpPr>
          <p:cNvPr id="3" name="Content Placeholder 2">
            <a:extLst>
              <a:ext uri="{FF2B5EF4-FFF2-40B4-BE49-F238E27FC236}">
                <a16:creationId xmlns:a16="http://schemas.microsoft.com/office/drawing/2014/main" id="{E088373E-3F3B-4178-835B-F30E54809E35}"/>
              </a:ext>
            </a:extLst>
          </p:cNvPr>
          <p:cNvSpPr>
            <a:spLocks noGrp="1"/>
          </p:cNvSpPr>
          <p:nvPr>
            <p:ph idx="1"/>
          </p:nvPr>
        </p:nvSpPr>
        <p:spPr>
          <a:xfrm>
            <a:off x="427840" y="2265028"/>
            <a:ext cx="11258024" cy="4521666"/>
          </a:xfrm>
        </p:spPr>
        <p:txBody>
          <a:bodyPr>
            <a:normAutofit fontScale="77500" lnSpcReduction="20000"/>
          </a:bodyPr>
          <a:lstStyle/>
          <a:p>
            <a:r>
              <a:rPr lang="en-US" dirty="0"/>
              <a:t>To do all these tasks, one could do task 1 to its completion before starting task 2. After task 2 is completed then starts task 3. But it will be a waste of time and most of the time spent is waiting.</a:t>
            </a:r>
          </a:p>
          <a:p>
            <a:r>
              <a:rPr lang="en-US" dirty="0"/>
              <a:t>Multi-task is a better way. Note that there are steps in the task just simply waiting. Instead of staring at the washing machine or the oven waiting for it to beep, switch to the other tasks to make progress.</a:t>
            </a:r>
          </a:p>
          <a:p>
            <a:r>
              <a:rPr lang="en-US" dirty="0"/>
              <a:t>Combined tasks:</a:t>
            </a:r>
          </a:p>
          <a:p>
            <a:pPr marL="800100" lvl="1" indent="-342900">
              <a:buFont typeface="+mj-lt"/>
              <a:buAutoNum type="arabicPeriod"/>
            </a:pPr>
            <a:r>
              <a:rPr lang="en-US" dirty="0"/>
              <a:t>Do task 1 steps 1-3.</a:t>
            </a:r>
          </a:p>
          <a:p>
            <a:pPr marL="800100" lvl="1" indent="-342900">
              <a:buFont typeface="+mj-lt"/>
              <a:buAutoNum type="arabicPeriod"/>
            </a:pPr>
            <a:r>
              <a:rPr lang="en-US" dirty="0"/>
              <a:t>Step 4 is to wait for the washing machine to beep, switch to task 2 and check if you are about half an hour before the birthday party starts. If not, switch to task 3 to do your homework until you hear the washing machine beeps or it is about half an hour before the party starts.</a:t>
            </a:r>
          </a:p>
          <a:p>
            <a:pPr marL="800100" lvl="1" indent="-342900">
              <a:buFont typeface="+mj-lt"/>
              <a:buAutoNum type="arabicPeriod"/>
            </a:pPr>
            <a:r>
              <a:rPr lang="en-US" dirty="0"/>
              <a:t>If the washing machine beeps, switch back to task 1, do steps 5-7. Then switch to task 2 and check if you are about half hour before the birthday party starts. If not, switch back to task 3 and continue doing your homework.</a:t>
            </a:r>
          </a:p>
          <a:p>
            <a:pPr marL="800100" lvl="1" indent="-342900">
              <a:buFont typeface="+mj-lt"/>
              <a:buAutoNum type="arabicPeriod"/>
            </a:pPr>
            <a:r>
              <a:rPr lang="en-US" dirty="0"/>
              <a:t>When it’s about half hour before the party starts, switch back to task 2 and do step 2.</a:t>
            </a:r>
          </a:p>
          <a:p>
            <a:pPr marL="800100" lvl="1" indent="-342900">
              <a:buFont typeface="+mj-lt"/>
              <a:buAutoNum type="arabicPeriod"/>
            </a:pPr>
            <a:r>
              <a:rPr lang="en-US" dirty="0"/>
              <a:t>Switch back to task 3 to continue doing your homework.</a:t>
            </a:r>
          </a:p>
          <a:p>
            <a:pPr marL="800100" lvl="1" indent="-342900">
              <a:buFont typeface="+mj-lt"/>
              <a:buAutoNum type="arabicPeriod"/>
            </a:pPr>
            <a:r>
              <a:rPr lang="en-US" dirty="0"/>
              <a:t>When oven beeps, switch back to task 2 and do steps 4-5.</a:t>
            </a:r>
          </a:p>
          <a:p>
            <a:pPr marL="800100" lvl="1" indent="-342900">
              <a:buFont typeface="+mj-lt"/>
              <a:buAutoNum type="arabicPeriod"/>
            </a:pPr>
            <a:r>
              <a:rPr lang="en-US" dirty="0"/>
              <a:t>Switch back to task 3 to continue doing your homework.</a:t>
            </a:r>
          </a:p>
          <a:p>
            <a:pPr marL="800100" lvl="1" indent="-342900">
              <a:buFont typeface="+mj-lt"/>
              <a:buAutoNum type="arabicPeriod"/>
            </a:pPr>
            <a:r>
              <a:rPr lang="en-US" dirty="0"/>
              <a:t>When the dryer beeps, switch back to task 1 and do step 9.</a:t>
            </a:r>
          </a:p>
          <a:p>
            <a:pPr marL="800100" lvl="1" indent="-342900">
              <a:buFont typeface="+mj-lt"/>
              <a:buAutoNum type="arabicPeriod"/>
            </a:pPr>
            <a:r>
              <a:rPr lang="en-US" dirty="0"/>
              <a:t>When done, switch back to task 3 to continue doing your homework. Homework is now done.</a:t>
            </a:r>
          </a:p>
          <a:p>
            <a:pPr marL="800100" lvl="1" indent="-342900">
              <a:buFont typeface="+mj-lt"/>
              <a:buAutoNum type="arabicPeriod"/>
            </a:pPr>
            <a:r>
              <a:rPr lang="en-US" dirty="0"/>
              <a:t>Switch back to task 2 and wait for oven to beep, then finish steps 7-8.</a:t>
            </a:r>
          </a:p>
        </p:txBody>
      </p:sp>
    </p:spTree>
    <p:extLst>
      <p:ext uri="{BB962C8B-B14F-4D97-AF65-F5344CB8AC3E}">
        <p14:creationId xmlns:p14="http://schemas.microsoft.com/office/powerpoint/2010/main" val="1458453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C74C-F3FE-4472-A42D-959D84704D7C}"/>
              </a:ext>
            </a:extLst>
          </p:cNvPr>
          <p:cNvSpPr>
            <a:spLocks noGrp="1"/>
          </p:cNvSpPr>
          <p:nvPr>
            <p:ph type="title"/>
          </p:nvPr>
        </p:nvSpPr>
        <p:spPr/>
        <p:txBody>
          <a:bodyPr/>
          <a:lstStyle/>
          <a:p>
            <a:r>
              <a:rPr lang="en-US" dirty="0"/>
              <a:t>State Machine</a:t>
            </a:r>
          </a:p>
        </p:txBody>
      </p:sp>
      <p:sp>
        <p:nvSpPr>
          <p:cNvPr id="3" name="Content Placeholder 2">
            <a:extLst>
              <a:ext uri="{FF2B5EF4-FFF2-40B4-BE49-F238E27FC236}">
                <a16:creationId xmlns:a16="http://schemas.microsoft.com/office/drawing/2014/main" id="{903E4245-4752-4E65-A8F1-9C57EB8AEFD7}"/>
              </a:ext>
            </a:extLst>
          </p:cNvPr>
          <p:cNvSpPr>
            <a:spLocks noGrp="1"/>
          </p:cNvSpPr>
          <p:nvPr>
            <p:ph idx="1"/>
          </p:nvPr>
        </p:nvSpPr>
        <p:spPr>
          <a:xfrm>
            <a:off x="469784" y="2248250"/>
            <a:ext cx="11232858" cy="4609749"/>
          </a:xfrm>
        </p:spPr>
        <p:txBody>
          <a:bodyPr>
            <a:normAutofit fontScale="62500" lnSpcReduction="20000"/>
          </a:bodyPr>
          <a:lstStyle/>
          <a:p>
            <a:r>
              <a:rPr lang="en-US" dirty="0" err="1"/>
              <a:t>TrcStateMachine</a:t>
            </a:r>
            <a:r>
              <a:rPr lang="en-US" dirty="0"/>
              <a:t> implements a state machine that keeps track of the state of a task. A state represents the step the task is executing. When a task is waiting for a step to finish, the state machine is put into waiting mode so the robot can switch to other tasks.</a:t>
            </a:r>
          </a:p>
          <a:p>
            <a:r>
              <a:rPr lang="en-US" dirty="0"/>
              <a:t>Every time the robot switches tasks, it checks which task has finished waiting (i.e. ready to run) and will resume that task to make progress. By doing this, every task has a chance to make progress when other tasks are waiting.</a:t>
            </a:r>
          </a:p>
          <a:p>
            <a:r>
              <a:rPr lang="en-US" dirty="0" err="1"/>
              <a:t>TrcStateMachine</a:t>
            </a:r>
            <a:r>
              <a:rPr lang="en-US" dirty="0"/>
              <a:t>&lt;T&gt; Constructor: instance name.</a:t>
            </a:r>
          </a:p>
          <a:p>
            <a:r>
              <a:rPr lang="en-US" dirty="0"/>
              <a:t>Methods:</a:t>
            </a:r>
          </a:p>
          <a:p>
            <a:pPr lvl="1"/>
            <a:r>
              <a:rPr lang="en-US" dirty="0"/>
              <a:t>start – starts the state machine with the given state (enable state machine and set initial state to the given state).</a:t>
            </a:r>
          </a:p>
          <a:p>
            <a:pPr lvl="1"/>
            <a:r>
              <a:rPr lang="en-US" dirty="0"/>
              <a:t>stop – terminates the state machine (disable state machine).</a:t>
            </a:r>
          </a:p>
          <a:p>
            <a:pPr lvl="1"/>
            <a:r>
              <a:rPr lang="en-US" dirty="0" err="1"/>
              <a:t>getState</a:t>
            </a:r>
            <a:r>
              <a:rPr lang="en-US" dirty="0"/>
              <a:t> – returns the current state the task is in (return null if state machine is not started).</a:t>
            </a:r>
          </a:p>
          <a:p>
            <a:pPr lvl="1"/>
            <a:r>
              <a:rPr lang="en-US" dirty="0" err="1"/>
              <a:t>setState</a:t>
            </a:r>
            <a:r>
              <a:rPr lang="en-US" dirty="0"/>
              <a:t> – set the state machine to the given state.</a:t>
            </a:r>
          </a:p>
          <a:p>
            <a:pPr lvl="1"/>
            <a:r>
              <a:rPr lang="en-US" dirty="0" err="1"/>
              <a:t>isEnabled</a:t>
            </a:r>
            <a:r>
              <a:rPr lang="en-US" dirty="0"/>
              <a:t> – check if the state machine is enabled (i.e. started).</a:t>
            </a:r>
          </a:p>
          <a:p>
            <a:pPr lvl="1"/>
            <a:r>
              <a:rPr lang="en-US" dirty="0" err="1"/>
              <a:t>isReady</a:t>
            </a:r>
            <a:r>
              <a:rPr lang="en-US" dirty="0"/>
              <a:t> – check if the state machine is waiting (i.e. not ready).</a:t>
            </a:r>
          </a:p>
          <a:p>
            <a:pPr lvl="1"/>
            <a:r>
              <a:rPr lang="en-US" dirty="0" err="1"/>
              <a:t>isTimedout</a:t>
            </a:r>
            <a:r>
              <a:rPr lang="en-US" dirty="0"/>
              <a:t> – check if the condition the state machine is waiting has timed out.</a:t>
            </a:r>
          </a:p>
          <a:p>
            <a:pPr lvl="1"/>
            <a:r>
              <a:rPr lang="en-US" dirty="0" err="1"/>
              <a:t>addEvent</a:t>
            </a:r>
            <a:r>
              <a:rPr lang="en-US" dirty="0"/>
              <a:t> – add an event to the list of things the state machine is waiting for.</a:t>
            </a:r>
          </a:p>
          <a:p>
            <a:pPr lvl="1"/>
            <a:r>
              <a:rPr lang="en-US" dirty="0" err="1"/>
              <a:t>clearAllEvents</a:t>
            </a:r>
            <a:r>
              <a:rPr lang="en-US" dirty="0"/>
              <a:t> – clear the event list.</a:t>
            </a:r>
          </a:p>
          <a:p>
            <a:pPr lvl="1"/>
            <a:r>
              <a:rPr lang="en-US" dirty="0" err="1"/>
              <a:t>waitForEvents</a:t>
            </a:r>
            <a:r>
              <a:rPr lang="en-US" dirty="0"/>
              <a:t> – put the state machine in waiting mode waiting for the events on the list; have option to wait for any one event or all events on the list.</a:t>
            </a:r>
          </a:p>
          <a:p>
            <a:pPr lvl="1"/>
            <a:r>
              <a:rPr lang="en-US" dirty="0" err="1"/>
              <a:t>waitForSingleEvent</a:t>
            </a:r>
            <a:r>
              <a:rPr lang="en-US" dirty="0"/>
              <a:t> – same as </a:t>
            </a:r>
            <a:r>
              <a:rPr lang="en-US" dirty="0" err="1"/>
              <a:t>waitForEvents</a:t>
            </a:r>
            <a:r>
              <a:rPr lang="en-US" dirty="0"/>
              <a:t> except there is just one event, not a list of events.</a:t>
            </a:r>
          </a:p>
          <a:p>
            <a:pPr lvl="1"/>
            <a:r>
              <a:rPr lang="en-US" dirty="0" err="1"/>
              <a:t>checkReadyAndGetState</a:t>
            </a:r>
            <a:r>
              <a:rPr lang="en-US" dirty="0"/>
              <a:t> – if state machine is waiting, it will check the event lists for any signaling event(s). If so, the state machine will move to the next state; then it returns the current state of the state machine. </a:t>
            </a:r>
          </a:p>
        </p:txBody>
      </p:sp>
    </p:spTree>
    <p:extLst>
      <p:ext uri="{BB962C8B-B14F-4D97-AF65-F5344CB8AC3E}">
        <p14:creationId xmlns:p14="http://schemas.microsoft.com/office/powerpoint/2010/main" val="281958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Event</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1154954" y="2332139"/>
            <a:ext cx="8825659" cy="4278386"/>
          </a:xfrm>
        </p:spPr>
        <p:txBody>
          <a:bodyPr>
            <a:normAutofit fontScale="92500" lnSpcReduction="10000"/>
          </a:bodyPr>
          <a:lstStyle/>
          <a:p>
            <a:r>
              <a:rPr lang="en-US" dirty="0"/>
              <a:t>Event is the main ingredient in multi-tasking. It is a flag indicating something has finished. Most components in the TRC library can signal an event if it takes time to perform something. State machine uses them to determine if a task should be resume.</a:t>
            </a:r>
          </a:p>
          <a:p>
            <a:r>
              <a:rPr lang="en-US" dirty="0"/>
              <a:t>Event has three states: cleared, signaled and canceled.</a:t>
            </a:r>
          </a:p>
          <a:p>
            <a:r>
              <a:rPr lang="en-US" dirty="0" err="1"/>
              <a:t>TrcEvent</a:t>
            </a:r>
            <a:r>
              <a:rPr lang="en-US" dirty="0"/>
              <a:t> Constructor: instance name, optionally specifying the initial state.</a:t>
            </a:r>
          </a:p>
          <a:p>
            <a:r>
              <a:rPr lang="en-US" dirty="0"/>
              <a:t>Method:</a:t>
            </a:r>
          </a:p>
          <a:p>
            <a:pPr lvl="1"/>
            <a:r>
              <a:rPr lang="en-US" dirty="0"/>
              <a:t>get – gets the event state</a:t>
            </a:r>
          </a:p>
          <a:p>
            <a:pPr lvl="1"/>
            <a:r>
              <a:rPr lang="en-US" dirty="0"/>
              <a:t>signal – sets the event to signaled state</a:t>
            </a:r>
          </a:p>
          <a:p>
            <a:pPr lvl="1"/>
            <a:r>
              <a:rPr lang="en-US" dirty="0"/>
              <a:t>clear – sets the event to cleared state</a:t>
            </a:r>
          </a:p>
          <a:p>
            <a:pPr lvl="1"/>
            <a:r>
              <a:rPr lang="en-US" dirty="0"/>
              <a:t>cancel – sets the event to canceled state</a:t>
            </a:r>
          </a:p>
          <a:p>
            <a:pPr lvl="1"/>
            <a:r>
              <a:rPr lang="en-US" dirty="0" err="1"/>
              <a:t>isSignaled</a:t>
            </a:r>
            <a:r>
              <a:rPr lang="en-US" dirty="0"/>
              <a:t> – check if the event is in signaled state</a:t>
            </a:r>
          </a:p>
          <a:p>
            <a:pPr lvl="1"/>
            <a:r>
              <a:rPr lang="en-US" dirty="0" err="1"/>
              <a:t>isCanceled</a:t>
            </a:r>
            <a:r>
              <a:rPr lang="en-US" dirty="0"/>
              <a:t> – check if the event is in canceled state</a:t>
            </a:r>
          </a:p>
        </p:txBody>
      </p:sp>
    </p:spTree>
    <p:extLst>
      <p:ext uri="{BB962C8B-B14F-4D97-AF65-F5344CB8AC3E}">
        <p14:creationId xmlns:p14="http://schemas.microsoft.com/office/powerpoint/2010/main" val="150736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p:txBody>
          <a:bodyPr/>
          <a:lstStyle/>
          <a:p>
            <a:r>
              <a:rPr lang="en-US" dirty="0"/>
              <a:t>Timer</a:t>
            </a:r>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1154954" y="2332139"/>
            <a:ext cx="8825659" cy="4278386"/>
          </a:xfrm>
        </p:spPr>
        <p:txBody>
          <a:bodyPr>
            <a:normAutofit/>
          </a:bodyPr>
          <a:lstStyle/>
          <a:p>
            <a:r>
              <a:rPr lang="en-US" dirty="0"/>
              <a:t>From time to time, the robot needs a timing mechanism, waiting for a given period of time to past.</a:t>
            </a:r>
          </a:p>
          <a:p>
            <a:r>
              <a:rPr lang="en-US" dirty="0" err="1"/>
              <a:t>TrcTimer</a:t>
            </a:r>
            <a:r>
              <a:rPr lang="en-US" dirty="0"/>
              <a:t> Constructor: instance name.</a:t>
            </a:r>
          </a:p>
          <a:p>
            <a:r>
              <a:rPr lang="en-US" dirty="0"/>
              <a:t>Method:</a:t>
            </a:r>
          </a:p>
          <a:p>
            <a:pPr lvl="1"/>
            <a:r>
              <a:rPr lang="en-US" dirty="0"/>
              <a:t>set – starts a timer expiring x seconds from now and signals an event or callback when done.</a:t>
            </a:r>
          </a:p>
          <a:p>
            <a:pPr lvl="1"/>
            <a:r>
              <a:rPr lang="en-US" dirty="0" err="1"/>
              <a:t>getExpiredTimeInMsec</a:t>
            </a:r>
            <a:r>
              <a:rPr lang="en-US" dirty="0"/>
              <a:t> – returns the expired timestamp in the unit of msec.</a:t>
            </a:r>
          </a:p>
          <a:p>
            <a:pPr lvl="1"/>
            <a:r>
              <a:rPr lang="en-US" dirty="0" err="1"/>
              <a:t>isExpired</a:t>
            </a:r>
            <a:r>
              <a:rPr lang="en-US" dirty="0"/>
              <a:t> – checks if the timer has expired.</a:t>
            </a:r>
          </a:p>
          <a:p>
            <a:pPr lvl="1"/>
            <a:r>
              <a:rPr lang="en-US" dirty="0" err="1"/>
              <a:t>isActive</a:t>
            </a:r>
            <a:r>
              <a:rPr lang="en-US" dirty="0"/>
              <a:t> – checks if the timer is actively counting down.</a:t>
            </a:r>
          </a:p>
          <a:p>
            <a:pPr lvl="1"/>
            <a:r>
              <a:rPr lang="en-US" dirty="0" err="1"/>
              <a:t>isCanceled</a:t>
            </a:r>
            <a:r>
              <a:rPr lang="en-US" dirty="0"/>
              <a:t> – checks if the timer has been canceled.</a:t>
            </a:r>
          </a:p>
          <a:p>
            <a:pPr lvl="1"/>
            <a:r>
              <a:rPr lang="en-US" dirty="0"/>
              <a:t>cancel – cancels an active timer.</a:t>
            </a:r>
          </a:p>
        </p:txBody>
      </p:sp>
    </p:spTree>
    <p:extLst>
      <p:ext uri="{BB962C8B-B14F-4D97-AF65-F5344CB8AC3E}">
        <p14:creationId xmlns:p14="http://schemas.microsoft.com/office/powerpoint/2010/main" val="4246821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28702</TotalTime>
  <Words>2960</Words>
  <Application>Microsoft Office PowerPoint</Application>
  <PresentationFormat>Widescreen</PresentationFormat>
  <Paragraphs>220</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Ion Boardroom</vt:lpstr>
      <vt:lpstr>Advanced Robotics Programming Class Lesson 7: Autonomous</vt:lpstr>
      <vt:lpstr>Agenda</vt:lpstr>
      <vt:lpstr>What is an Autonomous program?</vt:lpstr>
      <vt:lpstr>Steamworks Autonomous Analyzed</vt:lpstr>
      <vt:lpstr>Multi-tasking Explained</vt:lpstr>
      <vt:lpstr>Multi-tasking Explained (continue)</vt:lpstr>
      <vt:lpstr>State Machine</vt:lpstr>
      <vt:lpstr>Event</vt:lpstr>
      <vt:lpstr>Timer</vt:lpstr>
      <vt:lpstr>Digital Trigger</vt:lpstr>
      <vt:lpstr>Analog Trigger</vt:lpstr>
      <vt:lpstr>Robot Command Module</vt:lpstr>
      <vt:lpstr>Exercise: Timed Drive Autonomous</vt:lpstr>
      <vt:lpstr>Exercise: Create a timed drive autonomous</vt:lpstr>
      <vt:lpstr>Exercise: Steamworks Autonomous</vt:lpstr>
      <vt:lpstr>Task</vt:lpstr>
      <vt:lpstr>Main Robot Thread</vt:lpstr>
      <vt:lpstr>Other Threads</vt:lpstr>
      <vt:lpstr>Task Manager</vt:lpstr>
      <vt:lpstr>Cautions on Multi-tasking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99</cp:revision>
  <dcterms:created xsi:type="dcterms:W3CDTF">2020-11-12T22:23:18Z</dcterms:created>
  <dcterms:modified xsi:type="dcterms:W3CDTF">2021-12-17T04:49:45Z</dcterms:modified>
</cp:coreProperties>
</file>