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65" r:id="rId7"/>
    <p:sldId id="260" r:id="rId8"/>
    <p:sldId id="261" r:id="rId9"/>
    <p:sldId id="259" r:id="rId10"/>
    <p:sldId id="273" r:id="rId11"/>
    <p:sldId id="264" r:id="rId12"/>
    <p:sldId id="262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9" d="100"/>
          <a:sy n="109" d="100"/>
        </p:scale>
        <p:origin x="60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9AC4D-2BB8-495E-BEDA-2E87103D760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3D09F-C647-4A12-B3E3-C6B4C744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students are at the correct level (poll for Java knowledge)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c492?tab=repositori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c492/TrcAdvancedProgrammingClass/blob/main/Attachments/FtcProgrammingSoftwareInstallation.doc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c492/FtcTempl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1: Introduction to Titan Robotics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Titan Robotics Club FTC3543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726-82EA-44D8-9F6B-80803BFD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23" y="986793"/>
            <a:ext cx="10185356" cy="706964"/>
          </a:xfrm>
        </p:spPr>
        <p:txBody>
          <a:bodyPr/>
          <a:lstStyle/>
          <a:p>
            <a:r>
              <a:rPr lang="en-US" dirty="0"/>
              <a:t>FTC </a:t>
            </a:r>
            <a:r>
              <a:rPr lang="en-US" dirty="0" err="1"/>
              <a:t>OpModes</a:t>
            </a:r>
            <a:r>
              <a:rPr lang="en-US" dirty="0"/>
              <a:t>: </a:t>
            </a:r>
            <a:r>
              <a:rPr lang="en-US" dirty="0" err="1"/>
              <a:t>FtcAuto</a:t>
            </a:r>
            <a:r>
              <a:rPr lang="en-US" dirty="0"/>
              <a:t>, </a:t>
            </a:r>
            <a:r>
              <a:rPr lang="en-US" dirty="0" err="1"/>
              <a:t>FtcTeleOp</a:t>
            </a:r>
            <a:r>
              <a:rPr lang="en-US" dirty="0"/>
              <a:t>, </a:t>
            </a:r>
            <a:r>
              <a:rPr lang="en-US" dirty="0" err="1"/>
              <a:t>FtcTest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E675-6C5D-4E7B-B733-85FC86FD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5" y="2257562"/>
            <a:ext cx="11400638" cy="451949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All </a:t>
            </a:r>
            <a:r>
              <a:rPr lang="en-US" dirty="0" err="1"/>
              <a:t>OpModes</a:t>
            </a:r>
            <a:r>
              <a:rPr lang="en-US" dirty="0"/>
              <a:t> extends </a:t>
            </a:r>
            <a:r>
              <a:rPr lang="en-US" dirty="0" err="1"/>
              <a:t>FtcOpMode</a:t>
            </a:r>
            <a:r>
              <a:rPr lang="en-US" dirty="0"/>
              <a:t> which means they must implement the following methods:</a:t>
            </a:r>
          </a:p>
          <a:p>
            <a:pPr lvl="2"/>
            <a:r>
              <a:rPr lang="en-US" dirty="0" err="1"/>
              <a:t>robotInit</a:t>
            </a:r>
            <a:r>
              <a:rPr lang="en-US" dirty="0"/>
              <a:t>: contains code to create and configure all robot hardware and subsystems. This is called once when the “Init” button on the Driver Station is pressed.</a:t>
            </a:r>
          </a:p>
          <a:p>
            <a:pPr lvl="2"/>
            <a:r>
              <a:rPr lang="en-US" dirty="0" err="1"/>
              <a:t>initPeriodic</a:t>
            </a:r>
            <a:r>
              <a:rPr lang="en-US" dirty="0"/>
              <a:t>: contains code that will be called repeatedly after </a:t>
            </a:r>
            <a:r>
              <a:rPr lang="en-US" dirty="0" err="1"/>
              <a:t>robotInit</a:t>
            </a:r>
            <a:r>
              <a:rPr lang="en-US" dirty="0"/>
              <a:t> is called but before competition starts. This method is optional. If provided, it typically monitors sensor states (e.g. Vision to detect objects before Autonomous starts).</a:t>
            </a:r>
          </a:p>
          <a:p>
            <a:pPr lvl="2"/>
            <a:r>
              <a:rPr lang="en-US" dirty="0" err="1"/>
              <a:t>startMode</a:t>
            </a:r>
            <a:r>
              <a:rPr lang="en-US" dirty="0"/>
              <a:t>: contains code to initialize all subsystems to start a competition </a:t>
            </a:r>
            <a:r>
              <a:rPr lang="en-US" dirty="0" err="1"/>
              <a:t>OpMode</a:t>
            </a:r>
            <a:r>
              <a:rPr lang="en-US" dirty="0"/>
              <a:t>. This is called once when the “Play” button on the Driver Station is pressed.</a:t>
            </a:r>
          </a:p>
          <a:p>
            <a:pPr lvl="2"/>
            <a:r>
              <a:rPr lang="en-US" dirty="0" err="1"/>
              <a:t>stopMode</a:t>
            </a:r>
            <a:r>
              <a:rPr lang="en-US" dirty="0"/>
              <a:t>: contains code to stop/cleanup all subsystems to end a competition </a:t>
            </a:r>
            <a:r>
              <a:rPr lang="en-US" dirty="0" err="1"/>
              <a:t>OpMode</a:t>
            </a:r>
            <a:r>
              <a:rPr lang="en-US" dirty="0"/>
              <a:t>. This is called once when the “Stop” button on the Driver Station is pressed.</a:t>
            </a:r>
          </a:p>
          <a:p>
            <a:pPr lvl="2"/>
            <a:r>
              <a:rPr lang="en-US" dirty="0"/>
              <a:t>periodic: contains code that will be called repeatedly after competition starts to perform competition tasks.</a:t>
            </a:r>
          </a:p>
        </p:txBody>
      </p:sp>
    </p:spTree>
    <p:extLst>
      <p:ext uri="{BB962C8B-B14F-4D97-AF65-F5344CB8AC3E}">
        <p14:creationId xmlns:p14="http://schemas.microsoft.com/office/powerpoint/2010/main" val="166651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BE49-F5F9-4FE1-9250-69FC5877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OpMode</a:t>
            </a:r>
            <a:r>
              <a:rPr lang="en-US" dirty="0"/>
              <a:t> Execution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C9F4-D8A4-4CAE-AD98-F54BB0C1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88" y="2572570"/>
            <a:ext cx="7739587" cy="3093210"/>
          </a:xfrm>
        </p:spPr>
        <p:txBody>
          <a:bodyPr>
            <a:normAutofit/>
          </a:bodyPr>
          <a:lstStyle/>
          <a:p>
            <a:r>
              <a:rPr lang="en-US" dirty="0" err="1"/>
              <a:t>robotInit</a:t>
            </a:r>
            <a:r>
              <a:rPr lang="en-US" dirty="0"/>
              <a:t> method is called once when the “Init” button is pressed.</a:t>
            </a:r>
          </a:p>
          <a:p>
            <a:r>
              <a:rPr lang="en-US" dirty="0" err="1"/>
              <a:t>initPeriodic</a:t>
            </a:r>
            <a:r>
              <a:rPr lang="en-US" dirty="0"/>
              <a:t> method is called repeatedly until “Start” button is pressed.</a:t>
            </a:r>
          </a:p>
          <a:p>
            <a:r>
              <a:rPr lang="en-US" dirty="0" err="1"/>
              <a:t>startMode</a:t>
            </a:r>
            <a:r>
              <a:rPr lang="en-US" dirty="0"/>
              <a:t> method is called once when “Start” button is pressed.</a:t>
            </a:r>
          </a:p>
          <a:p>
            <a:r>
              <a:rPr lang="en-US" dirty="0"/>
              <a:t>periodic method is called repeatedly until “Stop” button is pressed.</a:t>
            </a:r>
          </a:p>
          <a:p>
            <a:r>
              <a:rPr lang="en-US" dirty="0" err="1"/>
              <a:t>stopMode</a:t>
            </a:r>
            <a:r>
              <a:rPr lang="en-US" dirty="0"/>
              <a:t> method is called once when “Stop” button is pressed.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C2521-EB15-61A5-5CF3-D3A85F5A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54" y="1805317"/>
            <a:ext cx="3700463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0677-7E86-40C4-83EE-D4BA316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783C-0FC9-4170-BAB3-6C4C1C43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14" y="2283812"/>
            <a:ext cx="10942174" cy="4335744"/>
          </a:xfrm>
        </p:spPr>
        <p:txBody>
          <a:bodyPr>
            <a:normAutofit/>
          </a:bodyPr>
          <a:lstStyle/>
          <a:p>
            <a:r>
              <a:rPr lang="en-US" dirty="0"/>
              <a:t>Java is an Object Oriented Programming language (OOP). It means everything are built upon objects organized in a hierarchical structure.</a:t>
            </a:r>
          </a:p>
          <a:p>
            <a:r>
              <a:rPr lang="en-US" dirty="0"/>
              <a:t>Robot provides the following methods:</a:t>
            </a:r>
          </a:p>
          <a:p>
            <a:pPr lvl="1"/>
            <a:r>
              <a:rPr lang="en-US" dirty="0"/>
              <a:t>Constructor – contains code to create and configure all hardware and subsystems.</a:t>
            </a:r>
          </a:p>
          <a:p>
            <a:pPr lvl="1"/>
            <a:r>
              <a:rPr lang="en-US" dirty="0" err="1"/>
              <a:t>robotStartMode</a:t>
            </a:r>
            <a:r>
              <a:rPr lang="en-US" dirty="0"/>
              <a:t> – is called to do appropriate robot initialization before starting the </a:t>
            </a:r>
            <a:r>
              <a:rPr lang="en-US" dirty="0" err="1"/>
              <a:t>OpMode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robotStopMode</a:t>
            </a:r>
            <a:r>
              <a:rPr lang="en-US" dirty="0"/>
              <a:t> – is called to do appropriate robot cleanup before exiting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OpMode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Miscellaneous methods to facilitate hardware/subsystem accesses.</a:t>
            </a:r>
          </a:p>
        </p:txBody>
      </p:sp>
    </p:spTree>
    <p:extLst>
      <p:ext uri="{BB962C8B-B14F-4D97-AF65-F5344CB8AC3E}">
        <p14:creationId xmlns:p14="http://schemas.microsoft.com/office/powerpoint/2010/main" val="322331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EC53-F152-059A-D70F-3BFBFDA0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79" y="689285"/>
            <a:ext cx="8761413" cy="1038887"/>
          </a:xfrm>
        </p:spPr>
        <p:txBody>
          <a:bodyPr/>
          <a:lstStyle/>
          <a:p>
            <a:r>
              <a:rPr lang="en-US" dirty="0"/>
              <a:t>2022-2023: Power Play</a:t>
            </a:r>
            <a:br>
              <a:rPr lang="en-US" dirty="0"/>
            </a:br>
            <a:r>
              <a:rPr lang="en-US" dirty="0"/>
              <a:t>Robot 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4BBD4-9C60-FF77-E341-C51A718C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94" y="2356172"/>
            <a:ext cx="9758363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0677-7E86-40C4-83EE-D4BA316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RobotParams.java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783C-0FC9-4170-BAB3-6C4C1C43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5" y="2283812"/>
            <a:ext cx="10876547" cy="4335744"/>
          </a:xfrm>
        </p:spPr>
        <p:txBody>
          <a:bodyPr>
            <a:normAutofit/>
          </a:bodyPr>
          <a:lstStyle/>
          <a:p>
            <a:r>
              <a:rPr lang="en-US" dirty="0"/>
              <a:t>RobotParams.java contains preferences and parameters of the robot and subsystems.</a:t>
            </a:r>
          </a:p>
          <a:p>
            <a:r>
              <a:rPr lang="en-US" dirty="0"/>
              <a:t>Preferences:</a:t>
            </a:r>
          </a:p>
          <a:p>
            <a:pPr lvl="1"/>
            <a:r>
              <a:rPr lang="en-US" dirty="0"/>
              <a:t>Enable and disable hardware and subsystems: it is especially useful when debugging subsystems during development when some hardware may not exist yet.</a:t>
            </a:r>
          </a:p>
          <a:p>
            <a:pPr lvl="1"/>
            <a:r>
              <a:rPr lang="en-US" dirty="0"/>
              <a:t>Robot and competition field characteristics: constants such as robot dimensions, field dimensions, robot starting locations, field element locations.</a:t>
            </a:r>
          </a:p>
          <a:p>
            <a:pPr lvl="1"/>
            <a:r>
              <a:rPr lang="en-US" dirty="0"/>
              <a:t>Hardware/Subsystem parameters: specifies hardware/subsystem properties and parameters.</a:t>
            </a:r>
          </a:p>
        </p:txBody>
      </p:sp>
    </p:spTree>
    <p:extLst>
      <p:ext uri="{BB962C8B-B14F-4D97-AF65-F5344CB8AC3E}">
        <p14:creationId xmlns:p14="http://schemas.microsoft.com/office/powerpoint/2010/main" val="37301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C5B5-7B45-49BE-9B2A-F3C2DD1A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63506" cy="706964"/>
          </a:xfrm>
        </p:spPr>
        <p:txBody>
          <a:bodyPr/>
          <a:lstStyle/>
          <a:p>
            <a:r>
              <a:rPr lang="en-US" dirty="0"/>
              <a:t>Advanced Robotics Programming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299F-ABEC-4F92-BBD0-C3C29941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02404" cy="3416300"/>
          </a:xfrm>
        </p:spPr>
        <p:txBody>
          <a:bodyPr/>
          <a:lstStyle/>
          <a:p>
            <a:r>
              <a:rPr lang="en-US" dirty="0"/>
              <a:t>Titan is using Java as the programming language for both FTC and FRC.</a:t>
            </a:r>
          </a:p>
          <a:p>
            <a:r>
              <a:rPr lang="en-US" dirty="0"/>
              <a:t>We developed an extensive Java Robotics Framework shared between FTC and FRC.</a:t>
            </a:r>
          </a:p>
          <a:p>
            <a:r>
              <a:rPr lang="en-US" dirty="0"/>
              <a:t>This class focuses on learning how to use this framework.</a:t>
            </a:r>
          </a:p>
          <a:p>
            <a:r>
              <a:rPr lang="en-US" dirty="0"/>
              <a:t>What this class doesn’t cover: We don’t teach Java language here. We assume you are proficient in writing Java code. If you need to learn Java, you need the Beginner Class or there are many on-line resources learning Java.</a:t>
            </a:r>
          </a:p>
        </p:txBody>
      </p:sp>
    </p:spTree>
    <p:extLst>
      <p:ext uri="{BB962C8B-B14F-4D97-AF65-F5344CB8AC3E}">
        <p14:creationId xmlns:p14="http://schemas.microsoft.com/office/powerpoint/2010/main" val="418962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14CD-779C-46B7-9E74-EFF884BE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3C6F-2551-4727-9E6B-5E443D87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44" y="2305688"/>
            <a:ext cx="10982553" cy="4458247"/>
          </a:xfrm>
        </p:spPr>
        <p:txBody>
          <a:bodyPr>
            <a:normAutofit/>
          </a:bodyPr>
          <a:lstStyle/>
          <a:p>
            <a:r>
              <a:rPr lang="en-US" dirty="0"/>
              <a:t>In this lesson, we will learn about the Titan Robotics Framework:</a:t>
            </a:r>
          </a:p>
          <a:p>
            <a:pPr lvl="1"/>
            <a:r>
              <a:rPr lang="en-US" dirty="0"/>
              <a:t>Software Installation</a:t>
            </a:r>
          </a:p>
          <a:p>
            <a:pPr lvl="1"/>
            <a:r>
              <a:rPr lang="en-US" dirty="0"/>
              <a:t>What is TRC Framework?</a:t>
            </a:r>
          </a:p>
          <a:p>
            <a:pPr lvl="1"/>
            <a:r>
              <a:rPr lang="en-US" dirty="0"/>
              <a:t>TRC Framework Organization</a:t>
            </a:r>
          </a:p>
          <a:p>
            <a:pPr lvl="1"/>
            <a:r>
              <a:rPr lang="en-US" dirty="0"/>
              <a:t>FTC Template Project</a:t>
            </a:r>
          </a:p>
          <a:p>
            <a:pPr lvl="1"/>
            <a:r>
              <a:rPr lang="en-US" dirty="0"/>
              <a:t>Robot Code Organization</a:t>
            </a:r>
          </a:p>
          <a:p>
            <a:pPr lvl="1"/>
            <a:r>
              <a:rPr lang="en-US" dirty="0"/>
              <a:t>FTC Robot Modes</a:t>
            </a:r>
          </a:p>
          <a:p>
            <a:pPr lvl="1"/>
            <a:r>
              <a:rPr lang="en-US" dirty="0"/>
              <a:t>FTC </a:t>
            </a:r>
            <a:r>
              <a:rPr lang="en-US" dirty="0" err="1"/>
              <a:t>OpModes</a:t>
            </a:r>
            <a:r>
              <a:rPr lang="en-US" dirty="0"/>
              <a:t>: </a:t>
            </a:r>
            <a:r>
              <a:rPr lang="en-US" dirty="0" err="1"/>
              <a:t>FtcAuto</a:t>
            </a:r>
            <a:r>
              <a:rPr lang="en-US" dirty="0"/>
              <a:t>, </a:t>
            </a:r>
            <a:r>
              <a:rPr lang="en-US" dirty="0" err="1"/>
              <a:t>FtcTeleOp</a:t>
            </a:r>
            <a:r>
              <a:rPr lang="en-US" dirty="0"/>
              <a:t>, </a:t>
            </a:r>
            <a:r>
              <a:rPr lang="en-US" dirty="0" err="1"/>
              <a:t>FtcTest</a:t>
            </a:r>
            <a:endParaRPr lang="en-US" dirty="0"/>
          </a:p>
          <a:p>
            <a:pPr lvl="1"/>
            <a:r>
              <a:rPr lang="en-US" dirty="0" err="1"/>
              <a:t>OpMode</a:t>
            </a:r>
            <a:r>
              <a:rPr lang="en-US" dirty="0"/>
              <a:t> Execution Flowchart</a:t>
            </a:r>
          </a:p>
          <a:p>
            <a:pPr lvl="1"/>
            <a:r>
              <a:rPr lang="en-US" dirty="0"/>
              <a:t>Robot.java</a:t>
            </a:r>
          </a:p>
          <a:p>
            <a:pPr lvl="1"/>
            <a:r>
              <a:rPr lang="en-US" dirty="0"/>
              <a:t>Robot Organization</a:t>
            </a:r>
          </a:p>
          <a:p>
            <a:pPr lvl="1"/>
            <a:r>
              <a:rPr lang="en-US" dirty="0"/>
              <a:t>RobotParams.java</a:t>
            </a:r>
          </a:p>
        </p:txBody>
      </p:sp>
    </p:spTree>
    <p:extLst>
      <p:ext uri="{BB962C8B-B14F-4D97-AF65-F5344CB8AC3E}">
        <p14:creationId xmlns:p14="http://schemas.microsoft.com/office/powerpoint/2010/main" val="106114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182-5CE6-4406-A7ED-A0CE7F9F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41CC-612C-4366-969E-17512313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2436942"/>
            <a:ext cx="10749669" cy="421150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GitHub: That's where all our code repositories are stored. If you don't already have a GitHub account, register for one </a:t>
            </a: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here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 Our code repositories can be found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here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Follow the software installation instruction document </a:t>
            </a:r>
            <a:r>
              <a:rPr lang="en-US" sz="1800" b="0" i="0" dirty="0">
                <a:solidFill>
                  <a:srgbClr val="000000"/>
                </a:solidFill>
                <a:effectLst/>
                <a:hlinkClick r:id="rId4"/>
              </a:rPr>
              <a:t>here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to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nstall FTC software.</a:t>
            </a:r>
          </a:p>
        </p:txBody>
      </p:sp>
    </p:spTree>
    <p:extLst>
      <p:ext uri="{BB962C8B-B14F-4D97-AF65-F5344CB8AC3E}">
        <p14:creationId xmlns:p14="http://schemas.microsoft.com/office/powerpoint/2010/main" val="418735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F957-0D51-7E0C-053C-F9833902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TRC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2C28-4023-711F-B3A6-525857A7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0071"/>
            <a:ext cx="8825659" cy="4267928"/>
          </a:xfrm>
        </p:spPr>
        <p:txBody>
          <a:bodyPr>
            <a:normAutofit/>
          </a:bodyPr>
          <a:lstStyle/>
          <a:p>
            <a:r>
              <a:rPr lang="en-US" dirty="0"/>
              <a:t>FTC SDK provides basic functionalities accessing hardware, communicating and controlling the robot.</a:t>
            </a:r>
          </a:p>
          <a:p>
            <a:r>
              <a:rPr lang="en-US" dirty="0"/>
              <a:t>TRC Library extends FTC SDK to provide even more functionalities and complex algorithms that are not game specific.</a:t>
            </a:r>
          </a:p>
          <a:p>
            <a:r>
              <a:rPr lang="en-US" dirty="0"/>
              <a:t>TRC Library is the core of our robot code. Its benefits include:</a:t>
            </a:r>
          </a:p>
          <a:p>
            <a:pPr lvl="1"/>
            <a:r>
              <a:rPr lang="en-US" dirty="0"/>
              <a:t>Literally avoid re-inventing the wheel every season and allow us to focus on coding competition specific strategies.</a:t>
            </a:r>
          </a:p>
          <a:p>
            <a:pPr lvl="1"/>
            <a:r>
              <a:rPr lang="en-US" dirty="0"/>
              <a:t>Library code has been tested extensively every season and therefore very stable.</a:t>
            </a:r>
          </a:p>
          <a:p>
            <a:pPr lvl="1"/>
            <a:r>
              <a:rPr lang="en-US" dirty="0"/>
              <a:t>Provide a mechanism to pass on knowledge from one generation to the next allowing us to create increasingly complex robot strategies.</a:t>
            </a:r>
          </a:p>
        </p:txBody>
      </p:sp>
    </p:spTree>
    <p:extLst>
      <p:ext uri="{BB962C8B-B14F-4D97-AF65-F5344CB8AC3E}">
        <p14:creationId xmlns:p14="http://schemas.microsoft.com/office/powerpoint/2010/main" val="215928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3D51-36D4-4F6B-90B1-2E2D5A12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TRC Framework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A7D-6329-4350-AFAB-02B2CAB8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2382473"/>
            <a:ext cx="8918059" cy="42867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TRC Framework architecture allows sharing between FTC and FRC: The layering approach.</a:t>
            </a:r>
          </a:p>
          <a:p>
            <a:pPr lvl="1"/>
            <a:r>
              <a:rPr lang="en-US" dirty="0" err="1"/>
              <a:t>TrcCommonLib</a:t>
            </a:r>
            <a:r>
              <a:rPr lang="en-US" dirty="0"/>
              <a:t>: Common code identical to both FTC and FRC (majority of the framework).</a:t>
            </a:r>
          </a:p>
          <a:p>
            <a:pPr lvl="1"/>
            <a:r>
              <a:rPr lang="en-US" dirty="0" err="1"/>
              <a:t>TrcFtcLib</a:t>
            </a:r>
            <a:r>
              <a:rPr lang="en-US" dirty="0"/>
              <a:t>: FTC specific libraries.</a:t>
            </a:r>
          </a:p>
          <a:p>
            <a:pPr lvl="1"/>
            <a:r>
              <a:rPr lang="en-US" dirty="0" err="1"/>
              <a:t>TrcFrcLib</a:t>
            </a:r>
            <a:r>
              <a:rPr lang="en-US" dirty="0"/>
              <a:t>: FRC specific libraries.</a:t>
            </a:r>
          </a:p>
          <a:p>
            <a:r>
              <a:rPr lang="en-US" dirty="0"/>
              <a:t>TRC Framework consists of the following categories:</a:t>
            </a:r>
          </a:p>
          <a:p>
            <a:pPr lvl="1"/>
            <a:r>
              <a:rPr lang="en-US" dirty="0"/>
              <a:t>Input: Provides wrappers for input devices such as game controllers, Driver Station Dashboard and sensors (e.g. gyros, encoders, distance sensors, limit switches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Output: Provides wrappers for actuators such as motor controllers, servos, drive bases, indicators (e.g. </a:t>
            </a:r>
            <a:r>
              <a:rPr lang="en-US" dirty="0" err="1"/>
              <a:t>SmartDashboard</a:t>
            </a:r>
            <a:r>
              <a:rPr lang="en-US" dirty="0"/>
              <a:t>, LEDs) etc.</a:t>
            </a:r>
          </a:p>
          <a:p>
            <a:pPr lvl="1"/>
            <a:r>
              <a:rPr lang="en-US" dirty="0"/>
              <a:t>Complex Control: Provides complex control algorithms such as PIDF Control and path following (e.g. </a:t>
            </a:r>
            <a:r>
              <a:rPr lang="en-US" dirty="0" err="1"/>
              <a:t>PurePursuit</a:t>
            </a:r>
            <a:r>
              <a:rPr lang="en-US" dirty="0"/>
              <a:t>) etc.</a:t>
            </a:r>
          </a:p>
          <a:p>
            <a:pPr lvl="1"/>
            <a:r>
              <a:rPr lang="en-US" dirty="0"/>
              <a:t>Vision: Provides wrappers for communicating with cameras and various vision processing (e.g. </a:t>
            </a:r>
            <a:r>
              <a:rPr lang="en-US" dirty="0" err="1"/>
              <a:t>AprilTag</a:t>
            </a:r>
            <a:r>
              <a:rPr lang="en-US" dirty="0"/>
              <a:t>, OpenCV, TensorFlow).</a:t>
            </a:r>
          </a:p>
          <a:p>
            <a:pPr lvl="1"/>
            <a:r>
              <a:rPr lang="en-US" dirty="0"/>
              <a:t>System: Provides system services such as multi-tasking support, protocol support for different buses (e.g. I2C, Serial), timers, events, utilities and diagnostics.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432773-1926-8948-8D14-08894D9F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901" y="2740204"/>
            <a:ext cx="2552700" cy="3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7578-990A-443D-A672-A7341ED8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Template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D300-0CEB-4F56-A56F-F3760EBE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45017" cy="3416300"/>
          </a:xfrm>
        </p:spPr>
        <p:txBody>
          <a:bodyPr>
            <a:normAutofit/>
          </a:bodyPr>
          <a:lstStyle/>
          <a:p>
            <a:r>
              <a:rPr lang="en-US" dirty="0"/>
              <a:t>TRC provides an </a:t>
            </a:r>
            <a:r>
              <a:rPr lang="en-US" dirty="0" err="1"/>
              <a:t>FTCTemplate</a:t>
            </a:r>
            <a:r>
              <a:rPr lang="en-US" dirty="0"/>
              <a:t> project on GitHub.</a:t>
            </a:r>
            <a:br>
              <a:rPr lang="en-US" dirty="0"/>
            </a:br>
            <a:r>
              <a:rPr lang="en-US" dirty="0">
                <a:hlinkClick r:id="rId2"/>
              </a:rPr>
              <a:t>https://github.com/trc492/FtcTemplate</a:t>
            </a:r>
            <a:endParaRPr lang="en-US" dirty="0"/>
          </a:p>
          <a:p>
            <a:r>
              <a:rPr lang="en-US" dirty="0"/>
              <a:t>The java template code is located in the folder </a:t>
            </a:r>
            <a:r>
              <a:rPr lang="en-US" dirty="0" err="1"/>
              <a:t>TeamCode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/main/java, within which contains several java packages:</a:t>
            </a:r>
          </a:p>
          <a:p>
            <a:pPr lvl="1"/>
            <a:r>
              <a:rPr lang="en-US" dirty="0" err="1"/>
              <a:t>TrcCommonLib</a:t>
            </a:r>
            <a:r>
              <a:rPr lang="en-US" dirty="0"/>
              <a:t> – contains code modules that are shared between FTC and FRC.</a:t>
            </a:r>
          </a:p>
          <a:p>
            <a:pPr lvl="1"/>
            <a:r>
              <a:rPr lang="en-US" dirty="0" err="1"/>
              <a:t>TrcFtcLib</a:t>
            </a:r>
            <a:r>
              <a:rPr lang="en-US" dirty="0"/>
              <a:t> - contains code modules that are specific to FTC.</a:t>
            </a:r>
          </a:p>
          <a:p>
            <a:pPr lvl="1"/>
            <a:r>
              <a:rPr lang="en-US" dirty="0" err="1"/>
              <a:t>teamcode</a:t>
            </a:r>
            <a:r>
              <a:rPr lang="en-US" dirty="0"/>
              <a:t> – contains the main competition code.</a:t>
            </a:r>
          </a:p>
        </p:txBody>
      </p:sp>
    </p:spTree>
    <p:extLst>
      <p:ext uri="{BB962C8B-B14F-4D97-AF65-F5344CB8AC3E}">
        <p14:creationId xmlns:p14="http://schemas.microsoft.com/office/powerpoint/2010/main" val="26037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4EB8-FF93-4FED-87D9-D1BDD592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EDDC-9452-4052-A720-A2507DE0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14" y="2283811"/>
            <a:ext cx="11112804" cy="45282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</a:t>
            </a:r>
            <a:r>
              <a:rPr lang="en-US" dirty="0" err="1"/>
              <a:t>teamcode</a:t>
            </a:r>
            <a:r>
              <a:rPr lang="en-US" dirty="0"/>
              <a:t> package, the provided code template folders/files are:</a:t>
            </a:r>
          </a:p>
          <a:p>
            <a:pPr lvl="1"/>
            <a:r>
              <a:rPr lang="en-US" dirty="0" err="1"/>
              <a:t>autocommands</a:t>
            </a:r>
            <a:r>
              <a:rPr lang="en-US" dirty="0"/>
              <a:t> folder – all autonomous strategy code are located here.</a:t>
            </a:r>
          </a:p>
          <a:p>
            <a:pPr lvl="2"/>
            <a:r>
              <a:rPr lang="en-US" dirty="0"/>
              <a:t>CmdAuto.java – Template code for implementing an autonomous strategy.</a:t>
            </a:r>
          </a:p>
          <a:p>
            <a:pPr lvl="1"/>
            <a:r>
              <a:rPr lang="en-US" dirty="0" err="1"/>
              <a:t>autotasks</a:t>
            </a:r>
            <a:r>
              <a:rPr lang="en-US" dirty="0"/>
              <a:t> folder – all auto-assist task code are located here.</a:t>
            </a:r>
          </a:p>
          <a:p>
            <a:pPr lvl="2"/>
            <a:r>
              <a:rPr lang="en-US" dirty="0"/>
              <a:t>TaskAuto.java – Template code for implementing an auto-assist task.</a:t>
            </a:r>
          </a:p>
          <a:p>
            <a:pPr lvl="1"/>
            <a:r>
              <a:rPr lang="en-US" dirty="0" err="1"/>
              <a:t>drivebases</a:t>
            </a:r>
            <a:r>
              <a:rPr lang="en-US" dirty="0"/>
              <a:t> folder – all Drive Base code are located here.</a:t>
            </a:r>
          </a:p>
          <a:p>
            <a:pPr lvl="2"/>
            <a:r>
              <a:rPr lang="en-US" dirty="0"/>
              <a:t>RobotDrive.java – contains code that’s common to all types of drive bases.</a:t>
            </a:r>
          </a:p>
          <a:p>
            <a:pPr lvl="2"/>
            <a:r>
              <a:rPr lang="en-US" dirty="0"/>
              <a:t>MecanumDrive.java – contains code implementing a </a:t>
            </a:r>
            <a:r>
              <a:rPr lang="en-US" dirty="0" err="1"/>
              <a:t>mecanum</a:t>
            </a:r>
            <a:r>
              <a:rPr lang="en-US" dirty="0"/>
              <a:t> drive base.</a:t>
            </a:r>
          </a:p>
          <a:p>
            <a:pPr lvl="2"/>
            <a:r>
              <a:rPr lang="en-US" dirty="0"/>
              <a:t>SwerveDrive.java – contains code implementing a swerve drive base.</a:t>
            </a:r>
          </a:p>
          <a:p>
            <a:pPr lvl="1"/>
            <a:r>
              <a:rPr lang="en-US" dirty="0"/>
              <a:t>subsystems folder – all Subsystem code are located here.</a:t>
            </a:r>
          </a:p>
          <a:p>
            <a:pPr lvl="2"/>
            <a:r>
              <a:rPr lang="en-US" dirty="0"/>
              <a:t>BlinkinLEDs.java – contains code to manage an LED strip controlled by the REV </a:t>
            </a:r>
            <a:r>
              <a:rPr lang="en-US" dirty="0" err="1"/>
              <a:t>Blinkin</a:t>
            </a:r>
            <a:r>
              <a:rPr lang="en-US" dirty="0"/>
              <a:t> controller.</a:t>
            </a:r>
          </a:p>
          <a:p>
            <a:pPr lvl="1"/>
            <a:r>
              <a:rPr lang="en-US" dirty="0"/>
              <a:t>vision folder – contains vision code.</a:t>
            </a:r>
          </a:p>
          <a:p>
            <a:pPr lvl="1"/>
            <a:r>
              <a:rPr lang="en-US" dirty="0"/>
              <a:t>Robot.java – contains code to create and configure all robot hardware and subsystems.</a:t>
            </a:r>
          </a:p>
          <a:p>
            <a:pPr lvl="1"/>
            <a:r>
              <a:rPr lang="en-US" dirty="0"/>
              <a:t>RobotParams.java – contains all robot preferences and configuration information.</a:t>
            </a:r>
          </a:p>
          <a:p>
            <a:pPr lvl="1"/>
            <a:r>
              <a:rPr lang="en-US" dirty="0"/>
              <a:t>FtcAuto.java – contains code for the Autonomous </a:t>
            </a:r>
            <a:r>
              <a:rPr lang="en-US" dirty="0" err="1"/>
              <a:t>OpMode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FtcTeleOp.java – contains code for the </a:t>
            </a:r>
            <a:r>
              <a:rPr lang="en-US" dirty="0" err="1"/>
              <a:t>TeleOp</a:t>
            </a:r>
            <a:r>
              <a:rPr lang="en-US" dirty="0"/>
              <a:t> </a:t>
            </a:r>
            <a:r>
              <a:rPr lang="en-US" dirty="0" err="1"/>
              <a:t>OpMode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FtcTest.java – contains code for the Test </a:t>
            </a:r>
            <a:r>
              <a:rPr lang="en-US" dirty="0" err="1"/>
              <a:t>OpMode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59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726-82EA-44D8-9F6B-80803BFD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Robot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E675-6C5D-4E7B-B733-85FC86FD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5" y="2257562"/>
            <a:ext cx="11400638" cy="45194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FTC match consists of two periods:</a:t>
            </a:r>
          </a:p>
          <a:p>
            <a:pPr lvl="1"/>
            <a:r>
              <a:rPr lang="en-US" dirty="0"/>
              <a:t>30 seconds Autonomous period</a:t>
            </a:r>
          </a:p>
          <a:p>
            <a:pPr lvl="1"/>
            <a:r>
              <a:rPr lang="en-US" dirty="0"/>
              <a:t>2 minutes </a:t>
            </a:r>
            <a:r>
              <a:rPr lang="en-US" dirty="0" err="1"/>
              <a:t>TeleOp</a:t>
            </a:r>
            <a:r>
              <a:rPr lang="en-US" dirty="0"/>
              <a:t> period (last 30 seconds is the end game)</a:t>
            </a:r>
          </a:p>
          <a:p>
            <a:r>
              <a:rPr lang="en-US" dirty="0"/>
              <a:t>The robot can be in one of the three modes:</a:t>
            </a:r>
          </a:p>
          <a:p>
            <a:pPr lvl="1"/>
            <a:r>
              <a:rPr lang="en-US" dirty="0"/>
              <a:t>Autonomous mode – the robot is totally controlled by sensors and code without any human control.</a:t>
            </a:r>
          </a:p>
          <a:p>
            <a:pPr lvl="1"/>
            <a:r>
              <a:rPr lang="en-US" dirty="0" err="1"/>
              <a:t>TeleOp</a:t>
            </a:r>
            <a:r>
              <a:rPr lang="en-US" dirty="0"/>
              <a:t> mode – the robot is controlled by human players.</a:t>
            </a:r>
          </a:p>
          <a:p>
            <a:pPr lvl="1"/>
            <a:r>
              <a:rPr lang="en-US" dirty="0"/>
              <a:t>Test mode – diagnostic, test or tuning code are generally run in this mode.</a:t>
            </a:r>
          </a:p>
          <a:p>
            <a:r>
              <a:rPr lang="en-US" dirty="0"/>
              <a:t>Each robot mode has its own </a:t>
            </a:r>
            <a:r>
              <a:rPr lang="en-US" dirty="0" err="1"/>
              <a:t>OpMode</a:t>
            </a:r>
            <a:r>
              <a:rPr lang="en-US" dirty="0"/>
              <a:t> program: FtcAuto.java, FtcTeleOp.java and FtcTest.java.</a:t>
            </a:r>
          </a:p>
          <a:p>
            <a:r>
              <a:rPr lang="en-US" dirty="0"/>
              <a:t>During an FTC match, the following sequence of events will happen:</a:t>
            </a:r>
          </a:p>
          <a:p>
            <a:pPr lvl="1"/>
            <a:r>
              <a:rPr lang="en-US" dirty="0"/>
              <a:t>Driver selects the </a:t>
            </a:r>
            <a:r>
              <a:rPr lang="en-US" dirty="0" err="1"/>
              <a:t>FtcAuto</a:t>
            </a:r>
            <a:r>
              <a:rPr lang="en-US" dirty="0"/>
              <a:t> </a:t>
            </a:r>
            <a:r>
              <a:rPr lang="en-US" dirty="0" err="1"/>
              <a:t>OpMode</a:t>
            </a:r>
            <a:r>
              <a:rPr lang="en-US" dirty="0"/>
              <a:t> on the Driver Station and starts its initialization.</a:t>
            </a:r>
          </a:p>
          <a:p>
            <a:pPr lvl="1"/>
            <a:r>
              <a:rPr lang="en-US" dirty="0"/>
              <a:t>Driver selects all the autonomous options with the choice menus.</a:t>
            </a:r>
          </a:p>
          <a:p>
            <a:pPr lvl="1"/>
            <a:r>
              <a:rPr lang="en-US" dirty="0"/>
              <a:t>Driver starts the Autonomous period which lasts 30 seconds and the </a:t>
            </a:r>
            <a:r>
              <a:rPr lang="en-US" dirty="0" err="1"/>
              <a:t>OpMode</a:t>
            </a:r>
            <a:r>
              <a:rPr lang="en-US" dirty="0"/>
              <a:t> will automatically stop.</a:t>
            </a:r>
          </a:p>
          <a:p>
            <a:pPr lvl="1"/>
            <a:r>
              <a:rPr lang="en-US" dirty="0"/>
              <a:t>Driver selects the </a:t>
            </a:r>
            <a:r>
              <a:rPr lang="en-US" dirty="0" err="1"/>
              <a:t>FtcTeleOp</a:t>
            </a:r>
            <a:r>
              <a:rPr lang="en-US" dirty="0"/>
              <a:t> </a:t>
            </a:r>
            <a:r>
              <a:rPr lang="en-US" dirty="0" err="1"/>
              <a:t>OpMode</a:t>
            </a:r>
            <a:r>
              <a:rPr lang="en-US" dirty="0"/>
              <a:t> on the Driver Station and starts its initialization.</a:t>
            </a:r>
          </a:p>
          <a:p>
            <a:pPr lvl="1"/>
            <a:r>
              <a:rPr lang="en-US" dirty="0"/>
              <a:t>When the bell rings, driver starts the </a:t>
            </a:r>
            <a:r>
              <a:rPr lang="en-US" dirty="0" err="1"/>
              <a:t>TeleOp</a:t>
            </a:r>
            <a:r>
              <a:rPr lang="en-US" dirty="0"/>
              <a:t> period which lasts 2 minutes.</a:t>
            </a:r>
          </a:p>
          <a:p>
            <a:pPr lvl="1"/>
            <a:r>
              <a:rPr lang="en-US" dirty="0"/>
              <a:t>When the bell rings, driver stops the </a:t>
            </a:r>
            <a:r>
              <a:rPr lang="en-US" dirty="0" err="1"/>
              <a:t>TeleOp</a:t>
            </a:r>
            <a:r>
              <a:rPr lang="en-US" dirty="0"/>
              <a:t> period which concludes a match.</a:t>
            </a:r>
          </a:p>
        </p:txBody>
      </p:sp>
    </p:spTree>
    <p:extLst>
      <p:ext uri="{BB962C8B-B14F-4D97-AF65-F5344CB8AC3E}">
        <p14:creationId xmlns:p14="http://schemas.microsoft.com/office/powerpoint/2010/main" val="207167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7712</TotalTime>
  <Words>1425</Words>
  <Application>Microsoft Office PowerPoint</Application>
  <PresentationFormat>Widescreen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Advanced Robotics Programming Class Lesson 1: Introduction to Titan Robotics Framework</vt:lpstr>
      <vt:lpstr>Advanced Robotics Programming Class </vt:lpstr>
      <vt:lpstr>Agenda</vt:lpstr>
      <vt:lpstr>Software Installation</vt:lpstr>
      <vt:lpstr>What is TRC Framework?</vt:lpstr>
      <vt:lpstr>TRC Framework Organization</vt:lpstr>
      <vt:lpstr>FTC Template Project</vt:lpstr>
      <vt:lpstr>Robot Code Organization</vt:lpstr>
      <vt:lpstr>FTC Robot Modes</vt:lpstr>
      <vt:lpstr>FTC OpModes: FtcAuto, FtcTeleOp, FtcTest</vt:lpstr>
      <vt:lpstr>OpMode Execution Flowchart</vt:lpstr>
      <vt:lpstr>Robot.java</vt:lpstr>
      <vt:lpstr>2022-2023: Power Play Robot Organization</vt:lpstr>
      <vt:lpstr>RobotParams.java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</dc:title>
  <dc:creator>Michael Tsang</dc:creator>
  <cp:lastModifiedBy>Michael Tsang</cp:lastModifiedBy>
  <cp:revision>37</cp:revision>
  <dcterms:created xsi:type="dcterms:W3CDTF">2020-11-05T21:27:31Z</dcterms:created>
  <dcterms:modified xsi:type="dcterms:W3CDTF">2023-09-17T21:01:42Z</dcterms:modified>
</cp:coreProperties>
</file>