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6" r:id="rId2"/>
    <p:sldId id="274" r:id="rId3"/>
    <p:sldId id="279" r:id="rId4"/>
    <p:sldId id="280" r:id="rId5"/>
    <p:sldId id="282" r:id="rId6"/>
    <p:sldId id="322" r:id="rId7"/>
    <p:sldId id="289" r:id="rId8"/>
    <p:sldId id="276" r:id="rId9"/>
    <p:sldId id="290" r:id="rId10"/>
    <p:sldId id="281" r:id="rId11"/>
    <p:sldId id="318" r:id="rId12"/>
    <p:sldId id="292" r:id="rId13"/>
    <p:sldId id="32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26" autoAdjust="0"/>
    <p:restoredTop sz="94660"/>
  </p:normalViewPr>
  <p:slideViewPr>
    <p:cSldViewPr snapToGrid="0">
      <p:cViewPr>
        <p:scale>
          <a:sx n="109" d="100"/>
          <a:sy n="109" d="100"/>
        </p:scale>
        <p:origin x="63"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4: Robot Subsystems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FTC3543</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DE0C-3758-F54C-DDA5-A24E52FB86D1}"/>
              </a:ext>
            </a:extLst>
          </p:cNvPr>
          <p:cNvSpPr>
            <a:spLocks noGrp="1"/>
          </p:cNvSpPr>
          <p:nvPr>
            <p:ph type="title"/>
          </p:nvPr>
        </p:nvSpPr>
        <p:spPr/>
        <p:txBody>
          <a:bodyPr/>
          <a:lstStyle/>
          <a:p>
            <a:r>
              <a:rPr lang="en-US" dirty="0"/>
              <a:t>PID Controlled Position Actuators</a:t>
            </a:r>
          </a:p>
        </p:txBody>
      </p:sp>
      <p:sp>
        <p:nvSpPr>
          <p:cNvPr id="3" name="Content Placeholder 2">
            <a:extLst>
              <a:ext uri="{FF2B5EF4-FFF2-40B4-BE49-F238E27FC236}">
                <a16:creationId xmlns:a16="http://schemas.microsoft.com/office/drawing/2014/main" id="{9B699BF2-ED8B-0893-DD52-70041E1FB13B}"/>
              </a:ext>
            </a:extLst>
          </p:cNvPr>
          <p:cNvSpPr>
            <a:spLocks noGrp="1"/>
          </p:cNvSpPr>
          <p:nvPr>
            <p:ph idx="1"/>
          </p:nvPr>
        </p:nvSpPr>
        <p:spPr>
          <a:xfrm>
            <a:off x="601362" y="2248930"/>
            <a:ext cx="10968681" cy="4567881"/>
          </a:xfrm>
        </p:spPr>
        <p:txBody>
          <a:bodyPr>
            <a:normAutofit fontScale="62500" lnSpcReduction="20000"/>
          </a:bodyPr>
          <a:lstStyle/>
          <a:p>
            <a:r>
              <a:rPr lang="en-US" dirty="0"/>
              <a:t>PID controlled actuator consists of a motor, a position sensor for feedback and optionally one or two limit switches. It applies PIDF to control the actuator to go to a certain position.</a:t>
            </a:r>
          </a:p>
          <a:p>
            <a:r>
              <a:rPr lang="en-US" dirty="0"/>
              <a:t>Supported features:</a:t>
            </a:r>
          </a:p>
          <a:p>
            <a:pPr lvl="1"/>
            <a:r>
              <a:rPr lang="en-US" dirty="0"/>
              <a:t>Zero calibration.</a:t>
            </a:r>
          </a:p>
          <a:p>
            <a:pPr lvl="1"/>
            <a:r>
              <a:rPr lang="en-US" dirty="0"/>
              <a:t>Stall detection/protection.</a:t>
            </a:r>
          </a:p>
          <a:p>
            <a:pPr lvl="1"/>
            <a:r>
              <a:rPr lang="en-US" dirty="0"/>
              <a:t>Hardware/Software range limits.</a:t>
            </a:r>
          </a:p>
          <a:p>
            <a:pPr lvl="1"/>
            <a:r>
              <a:rPr lang="en-US" dirty="0"/>
              <a:t>Position scale and offset.</a:t>
            </a:r>
          </a:p>
          <a:p>
            <a:pPr lvl="1"/>
            <a:r>
              <a:rPr lang="en-US" dirty="0"/>
              <a:t>Position presets.</a:t>
            </a:r>
          </a:p>
          <a:p>
            <a:pPr lvl="1"/>
            <a:r>
              <a:rPr lang="en-US" dirty="0"/>
              <a:t>Power compensation.</a:t>
            </a:r>
          </a:p>
          <a:p>
            <a:pPr lvl="1"/>
            <a:r>
              <a:rPr lang="en-US" dirty="0"/>
              <a:t>Set and hold a position.</a:t>
            </a:r>
          </a:p>
          <a:p>
            <a:pPr lvl="1"/>
            <a:r>
              <a:rPr lang="en-US" dirty="0" err="1"/>
              <a:t>TeleOp</a:t>
            </a:r>
            <a:r>
              <a:rPr lang="en-US" dirty="0"/>
              <a:t> control of the actuator that understands range limits and will slow down when approaching limits (</a:t>
            </a:r>
            <a:r>
              <a:rPr lang="en-US" dirty="0" err="1"/>
              <a:t>setPower</a:t>
            </a:r>
            <a:r>
              <a:rPr lang="en-US" dirty="0"/>
              <a:t>, </a:t>
            </a:r>
            <a:r>
              <a:rPr lang="en-US" dirty="0" err="1"/>
              <a:t>setPidPower</a:t>
            </a:r>
            <a:r>
              <a:rPr lang="en-US" dirty="0"/>
              <a:t>).</a:t>
            </a:r>
          </a:p>
          <a:p>
            <a:r>
              <a:rPr lang="en-US" dirty="0"/>
              <a:t>Constructors:</a:t>
            </a:r>
            <a:br>
              <a:rPr lang="en-US" dirty="0"/>
            </a:br>
            <a:r>
              <a:rPr lang="en-US" b="0" dirty="0" err="1">
                <a:solidFill>
                  <a:srgbClr val="DCDCAA"/>
                </a:solidFill>
                <a:effectLst/>
                <a:latin typeface="Consolas" panose="020B0609020204030204" pitchFamily="49" charset="0"/>
              </a:rPr>
              <a:t>TrcPidActuator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lowerLimitSwitch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upperLimitSwitch</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Parameters</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setPower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power</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setPidPower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power</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setTarget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target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setPresetPosition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preset</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presetPositionUp</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presetPositionDown</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47437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B5D6-D0EA-4BEA-A6F6-14EB3570F055}"/>
              </a:ext>
            </a:extLst>
          </p:cNvPr>
          <p:cNvSpPr>
            <a:spLocks noGrp="1"/>
          </p:cNvSpPr>
          <p:nvPr>
            <p:ph type="title"/>
          </p:nvPr>
        </p:nvSpPr>
        <p:spPr>
          <a:xfrm>
            <a:off x="998290" y="973668"/>
            <a:ext cx="9613784" cy="706964"/>
          </a:xfrm>
        </p:spPr>
        <p:txBody>
          <a:bodyPr/>
          <a:lstStyle/>
          <a:p>
            <a:r>
              <a:rPr lang="en-US" dirty="0"/>
              <a:t>Exercise: PID Controlled Elevator</a:t>
            </a:r>
          </a:p>
        </p:txBody>
      </p:sp>
      <p:sp>
        <p:nvSpPr>
          <p:cNvPr id="3" name="Content Placeholder 2">
            <a:extLst>
              <a:ext uri="{FF2B5EF4-FFF2-40B4-BE49-F238E27FC236}">
                <a16:creationId xmlns:a16="http://schemas.microsoft.com/office/drawing/2014/main" id="{7BAD9F0D-1B17-4405-A58A-FE82E79DCFEE}"/>
              </a:ext>
            </a:extLst>
          </p:cNvPr>
          <p:cNvSpPr>
            <a:spLocks noGrp="1"/>
          </p:cNvSpPr>
          <p:nvPr>
            <p:ph idx="1"/>
          </p:nvPr>
        </p:nvSpPr>
        <p:spPr>
          <a:xfrm>
            <a:off x="601362" y="2314831"/>
            <a:ext cx="10972800" cy="4510217"/>
          </a:xfrm>
        </p:spPr>
        <p:txBody>
          <a:bodyPr>
            <a:normAutofit fontScale="92500" lnSpcReduction="10000"/>
          </a:bodyPr>
          <a:lstStyle/>
          <a:p>
            <a:r>
              <a:rPr lang="en-US" dirty="0"/>
              <a:t>In Robot.java, add code in </a:t>
            </a:r>
            <a:r>
              <a:rPr lang="en-US" dirty="0" err="1"/>
              <a:t>robotInit</a:t>
            </a:r>
            <a:r>
              <a:rPr lang="en-US" dirty="0"/>
              <a:t> method to create a </a:t>
            </a:r>
            <a:r>
              <a:rPr lang="en-US" dirty="0" err="1"/>
              <a:t>TrcPidActuator.Parameters</a:t>
            </a:r>
            <a:r>
              <a:rPr lang="en-US" dirty="0"/>
              <a:t> object and initialize it with proper parameters. </a:t>
            </a:r>
          </a:p>
          <a:p>
            <a:r>
              <a:rPr lang="en-US" dirty="0"/>
              <a:t>Create a motor, a lower limit switch, an upper limit switch and an elevator (</a:t>
            </a:r>
            <a:r>
              <a:rPr lang="en-US" dirty="0" err="1"/>
              <a:t>FrcCANTalon</a:t>
            </a:r>
            <a:r>
              <a:rPr lang="en-US" dirty="0"/>
              <a:t>, </a:t>
            </a:r>
            <a:r>
              <a:rPr lang="en-US" dirty="0" err="1"/>
              <a:t>FrcDigitalInput</a:t>
            </a:r>
            <a:r>
              <a:rPr lang="en-US" dirty="0"/>
              <a:t>, </a:t>
            </a:r>
            <a:r>
              <a:rPr lang="en-US" dirty="0" err="1"/>
              <a:t>TrcPidActuator</a:t>
            </a:r>
            <a:r>
              <a:rPr lang="en-US" dirty="0"/>
              <a:t>).</a:t>
            </a:r>
          </a:p>
          <a:p>
            <a:r>
              <a:rPr lang="en-US" dirty="0"/>
              <a:t>In FrcTeleOp.java, add code to the </a:t>
            </a:r>
            <a:r>
              <a:rPr lang="en-US" dirty="0" err="1"/>
              <a:t>startMode</a:t>
            </a:r>
            <a:r>
              <a:rPr lang="en-US" dirty="0"/>
              <a:t> method to zero calibrate the elevator.</a:t>
            </a:r>
          </a:p>
          <a:p>
            <a:r>
              <a:rPr lang="en-US" dirty="0"/>
              <a:t>Add code in the </a:t>
            </a:r>
            <a:r>
              <a:rPr lang="en-US" dirty="0" err="1"/>
              <a:t>driverControllerButtonEvent</a:t>
            </a:r>
            <a:r>
              <a:rPr lang="en-US" dirty="0"/>
              <a:t> method and assign the left bumper as the manual override (i.e. create a class variable </a:t>
            </a:r>
            <a:r>
              <a:rPr lang="en-US" dirty="0" err="1"/>
              <a:t>manualOverride</a:t>
            </a:r>
            <a:r>
              <a:rPr lang="en-US" dirty="0"/>
              <a:t> and set it to true if left bumper is pressed, false when the button is released).</a:t>
            </a:r>
          </a:p>
          <a:p>
            <a:r>
              <a:rPr lang="en-US" dirty="0"/>
              <a:t>Add code in the periodic method to read the Y axis of the Xbox controller right stick as the elevator power. If in </a:t>
            </a:r>
            <a:r>
              <a:rPr lang="en-US" dirty="0" err="1"/>
              <a:t>manualOverride</a:t>
            </a:r>
            <a:r>
              <a:rPr lang="en-US" dirty="0"/>
              <a:t> mode, call </a:t>
            </a:r>
            <a:r>
              <a:rPr lang="en-US" dirty="0" err="1"/>
              <a:t>elevator.setPower</a:t>
            </a:r>
            <a:r>
              <a:rPr lang="en-US" dirty="0"/>
              <a:t> with the joystick value. Otherwise, call </a:t>
            </a:r>
            <a:r>
              <a:rPr lang="en-US" dirty="0" err="1"/>
              <a:t>elevator.setPidPower</a:t>
            </a:r>
            <a:r>
              <a:rPr lang="en-US" dirty="0"/>
              <a:t> with the joystick value.</a:t>
            </a:r>
          </a:p>
          <a:p>
            <a:r>
              <a:rPr lang="en-US" dirty="0"/>
              <a:t>Add code to print the elevator power, elevator position as well as the states of the lower and upper limit switches.</a:t>
            </a:r>
          </a:p>
          <a:p>
            <a:r>
              <a:rPr lang="en-US" dirty="0"/>
              <a:t>Extra credit: hook up a power compensation handler to compensate for gravity (Hint: </a:t>
            </a:r>
            <a:r>
              <a:rPr lang="en-US" dirty="0" err="1"/>
              <a:t>actuatorParams.setPowerCompensation</a:t>
            </a:r>
            <a:r>
              <a:rPr lang="en-US" dirty="0"/>
              <a:t>).</a:t>
            </a:r>
          </a:p>
        </p:txBody>
      </p:sp>
    </p:spTree>
    <p:extLst>
      <p:ext uri="{BB962C8B-B14F-4D97-AF65-F5344CB8AC3E}">
        <p14:creationId xmlns:p14="http://schemas.microsoft.com/office/powerpoint/2010/main" val="302859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3793-185E-6C20-928D-FAA73FE75A6E}"/>
              </a:ext>
            </a:extLst>
          </p:cNvPr>
          <p:cNvSpPr>
            <a:spLocks noGrp="1"/>
          </p:cNvSpPr>
          <p:nvPr>
            <p:ph type="title"/>
          </p:nvPr>
        </p:nvSpPr>
        <p:spPr/>
        <p:txBody>
          <a:bodyPr/>
          <a:lstStyle/>
          <a:p>
            <a:r>
              <a:rPr lang="en-US" dirty="0"/>
              <a:t>PID Controlled Conveyor</a:t>
            </a:r>
          </a:p>
        </p:txBody>
      </p:sp>
      <p:sp>
        <p:nvSpPr>
          <p:cNvPr id="3" name="Content Placeholder 2">
            <a:extLst>
              <a:ext uri="{FF2B5EF4-FFF2-40B4-BE49-F238E27FC236}">
                <a16:creationId xmlns:a16="http://schemas.microsoft.com/office/drawing/2014/main" id="{3276580C-802E-5AA3-9F79-D4F613E71949}"/>
              </a:ext>
            </a:extLst>
          </p:cNvPr>
          <p:cNvSpPr>
            <a:spLocks noGrp="1"/>
          </p:cNvSpPr>
          <p:nvPr>
            <p:ph idx="1"/>
          </p:nvPr>
        </p:nvSpPr>
        <p:spPr>
          <a:xfrm>
            <a:off x="597244" y="2306595"/>
            <a:ext cx="10956324" cy="4481383"/>
          </a:xfrm>
        </p:spPr>
        <p:txBody>
          <a:bodyPr>
            <a:normAutofit fontScale="77500" lnSpcReduction="20000"/>
          </a:bodyPr>
          <a:lstStyle/>
          <a:p>
            <a:r>
              <a:rPr lang="en-US" dirty="0"/>
              <a:t>PID controlled conveyor consists of a motor, a position sensor for feedback, optionally an entrance sensor and an exit sensor. It applies PIDF to control the conveyor to move a certain distance.</a:t>
            </a:r>
          </a:p>
          <a:p>
            <a:r>
              <a:rPr lang="en-US" dirty="0"/>
              <a:t>Supported features:</a:t>
            </a:r>
          </a:p>
          <a:p>
            <a:pPr lvl="1"/>
            <a:r>
              <a:rPr lang="en-US" dirty="0"/>
              <a:t>Distance scale.</a:t>
            </a:r>
          </a:p>
          <a:p>
            <a:pPr lvl="1"/>
            <a:r>
              <a:rPr lang="en-US" dirty="0"/>
              <a:t>Unit object distance.</a:t>
            </a:r>
          </a:p>
          <a:p>
            <a:pPr lvl="1"/>
            <a:r>
              <a:rPr lang="en-US" dirty="0"/>
              <a:t>Conveyor power (</a:t>
            </a:r>
            <a:r>
              <a:rPr lang="en-US" dirty="0" err="1"/>
              <a:t>i.e</a:t>
            </a:r>
            <a:r>
              <a:rPr lang="en-US" dirty="0"/>
              <a:t> conveyor speed).</a:t>
            </a:r>
          </a:p>
          <a:p>
            <a:pPr lvl="1"/>
            <a:r>
              <a:rPr lang="en-US" dirty="0"/>
              <a:t>Conveyor capacity.</a:t>
            </a:r>
          </a:p>
          <a:p>
            <a:r>
              <a:rPr lang="en-US" dirty="0"/>
              <a:t>Constructors:</a:t>
            </a:r>
            <a:br>
              <a:rPr lang="en-US" dirty="0"/>
            </a:br>
            <a:r>
              <a:rPr lang="en-US" b="0" dirty="0" err="1">
                <a:solidFill>
                  <a:srgbClr val="DCDCAA"/>
                </a:solidFill>
                <a:effectLst/>
                <a:latin typeface="Consolas" panose="020B0609020204030204" pitchFamily="49" charset="0"/>
              </a:rPr>
              <a:t>TrcPidConveyor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entranceSensor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exitSensor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Parameters</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a:t>
            </a:r>
          </a:p>
          <a:p>
            <a:r>
              <a:rPr lang="en-US" dirty="0"/>
              <a:t>Useful methods:</a:t>
            </a:r>
            <a:br>
              <a:rPr lang="en-US" dirty="0"/>
            </a:b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getNumObjects</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setPreloadedObjects</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num</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registerEntranceEvent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registerExitEvent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isEntranceSensorActive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isExitSensorActive</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move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units</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advance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backup</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0306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B5D6-D0EA-4BEA-A6F6-14EB3570F055}"/>
              </a:ext>
            </a:extLst>
          </p:cNvPr>
          <p:cNvSpPr>
            <a:spLocks noGrp="1"/>
          </p:cNvSpPr>
          <p:nvPr>
            <p:ph type="title"/>
          </p:nvPr>
        </p:nvSpPr>
        <p:spPr>
          <a:xfrm>
            <a:off x="998290" y="973668"/>
            <a:ext cx="9613784" cy="706964"/>
          </a:xfrm>
        </p:spPr>
        <p:txBody>
          <a:bodyPr/>
          <a:lstStyle/>
          <a:p>
            <a:r>
              <a:rPr lang="en-US" dirty="0"/>
              <a:t>Exercise: PID Controlled Conveyor</a:t>
            </a:r>
          </a:p>
        </p:txBody>
      </p:sp>
      <p:sp>
        <p:nvSpPr>
          <p:cNvPr id="3" name="Content Placeholder 2">
            <a:extLst>
              <a:ext uri="{FF2B5EF4-FFF2-40B4-BE49-F238E27FC236}">
                <a16:creationId xmlns:a16="http://schemas.microsoft.com/office/drawing/2014/main" id="{7BAD9F0D-1B17-4405-A58A-FE82E79DCFEE}"/>
              </a:ext>
            </a:extLst>
          </p:cNvPr>
          <p:cNvSpPr>
            <a:spLocks noGrp="1"/>
          </p:cNvSpPr>
          <p:nvPr>
            <p:ph idx="1"/>
          </p:nvPr>
        </p:nvSpPr>
        <p:spPr>
          <a:xfrm>
            <a:off x="601362" y="2314831"/>
            <a:ext cx="10972800" cy="4510217"/>
          </a:xfrm>
        </p:spPr>
        <p:txBody>
          <a:bodyPr>
            <a:normAutofit/>
          </a:bodyPr>
          <a:lstStyle/>
          <a:p>
            <a:r>
              <a:rPr lang="en-US" dirty="0"/>
              <a:t>In Robot.java, add code in </a:t>
            </a:r>
            <a:r>
              <a:rPr lang="en-US" dirty="0" err="1"/>
              <a:t>robotInit</a:t>
            </a:r>
            <a:r>
              <a:rPr lang="en-US" dirty="0"/>
              <a:t> method to create a </a:t>
            </a:r>
            <a:r>
              <a:rPr lang="en-US" dirty="0" err="1"/>
              <a:t>TrcPidConveyor.Parameters</a:t>
            </a:r>
            <a:r>
              <a:rPr lang="en-US" dirty="0"/>
              <a:t> object and initialize it with proper parameters. </a:t>
            </a:r>
          </a:p>
          <a:p>
            <a:r>
              <a:rPr lang="en-US" dirty="0"/>
              <a:t>Create a motor, an entrance sensor, an exit sensor and a conveyor (</a:t>
            </a:r>
            <a:r>
              <a:rPr lang="en-US" dirty="0" err="1"/>
              <a:t>FrcCANTalon</a:t>
            </a:r>
            <a:r>
              <a:rPr lang="en-US" dirty="0"/>
              <a:t>, </a:t>
            </a:r>
            <a:r>
              <a:rPr lang="en-US" dirty="0" err="1"/>
              <a:t>FrcDigitalInput</a:t>
            </a:r>
            <a:r>
              <a:rPr lang="en-US" dirty="0"/>
              <a:t>, </a:t>
            </a:r>
            <a:r>
              <a:rPr lang="en-US" dirty="0" err="1"/>
              <a:t>TrcPidConveyor</a:t>
            </a:r>
            <a:r>
              <a:rPr lang="en-US" dirty="0"/>
              <a:t>).</a:t>
            </a:r>
          </a:p>
          <a:p>
            <a:r>
              <a:rPr lang="en-US" dirty="0"/>
              <a:t>Add code in the </a:t>
            </a:r>
            <a:r>
              <a:rPr lang="en-US" dirty="0" err="1"/>
              <a:t>driverControllerButtonEvent</a:t>
            </a:r>
            <a:r>
              <a:rPr lang="en-US" dirty="0"/>
              <a:t> method to move the conveyor forward on  button B and backward on button X and print a message on the dashboard reporting the button event (Hint: advance and backup).</a:t>
            </a:r>
          </a:p>
        </p:txBody>
      </p:sp>
    </p:spTree>
    <p:extLst>
      <p:ext uri="{BB962C8B-B14F-4D97-AF65-F5344CB8AC3E}">
        <p14:creationId xmlns:p14="http://schemas.microsoft.com/office/powerpoint/2010/main" val="428709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 to create complex robot subsystems.</a:t>
            </a:r>
          </a:p>
          <a:p>
            <a:pPr lvl="1"/>
            <a:r>
              <a:rPr lang="en-US" dirty="0"/>
              <a:t>Drive Bases:</a:t>
            </a:r>
          </a:p>
          <a:p>
            <a:pPr lvl="2"/>
            <a:r>
              <a:rPr lang="en-US" dirty="0"/>
              <a:t>Simple Drive</a:t>
            </a:r>
          </a:p>
          <a:p>
            <a:pPr lvl="2"/>
            <a:r>
              <a:rPr lang="en-US" dirty="0" err="1"/>
              <a:t>Mecanum</a:t>
            </a:r>
            <a:r>
              <a:rPr lang="en-US" dirty="0"/>
              <a:t> Drive</a:t>
            </a:r>
          </a:p>
          <a:p>
            <a:pPr lvl="2"/>
            <a:r>
              <a:rPr lang="en-US" dirty="0"/>
              <a:t>Swerve Drive.</a:t>
            </a:r>
          </a:p>
          <a:p>
            <a:pPr lvl="1"/>
            <a:r>
              <a:rPr lang="en-US" dirty="0"/>
              <a:t>Passive Wheel Odometry.</a:t>
            </a:r>
          </a:p>
          <a:p>
            <a:pPr lvl="1"/>
            <a:r>
              <a:rPr lang="en-US" dirty="0"/>
              <a:t>PID controlled position actuators: Elevator, Arm, Wrist and Turrets.</a:t>
            </a:r>
          </a:p>
          <a:p>
            <a:pPr lvl="1"/>
            <a:r>
              <a:rPr lang="en-US" dirty="0"/>
              <a:t>PID controlled conveyors (</a:t>
            </a:r>
            <a:r>
              <a:rPr lang="en-US" dirty="0" err="1"/>
              <a:t>TrcPidConveyor</a:t>
            </a:r>
            <a:r>
              <a:rPr lang="en-US" dirty="0"/>
              <a:t>).</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9155-CF3E-BA19-48AE-E2FFFEF5EA98}"/>
              </a:ext>
            </a:extLst>
          </p:cNvPr>
          <p:cNvSpPr>
            <a:spLocks noGrp="1"/>
          </p:cNvSpPr>
          <p:nvPr>
            <p:ph type="title"/>
          </p:nvPr>
        </p:nvSpPr>
        <p:spPr/>
        <p:txBody>
          <a:bodyPr/>
          <a:lstStyle/>
          <a:p>
            <a:r>
              <a:rPr lang="en-US" dirty="0"/>
              <a:t>Simple Drive Base</a:t>
            </a:r>
          </a:p>
        </p:txBody>
      </p:sp>
      <p:sp>
        <p:nvSpPr>
          <p:cNvPr id="3" name="Content Placeholder 2">
            <a:extLst>
              <a:ext uri="{FF2B5EF4-FFF2-40B4-BE49-F238E27FC236}">
                <a16:creationId xmlns:a16="http://schemas.microsoft.com/office/drawing/2014/main" id="{B5C41B3B-49F8-54EA-6EE5-A958C7887CF9}"/>
              </a:ext>
            </a:extLst>
          </p:cNvPr>
          <p:cNvSpPr>
            <a:spLocks noGrp="1"/>
          </p:cNvSpPr>
          <p:nvPr>
            <p:ph idx="1"/>
          </p:nvPr>
        </p:nvSpPr>
        <p:spPr>
          <a:xfrm>
            <a:off x="881449" y="2442520"/>
            <a:ext cx="10853351" cy="4055076"/>
          </a:xfrm>
        </p:spPr>
        <p:txBody>
          <a:bodyPr>
            <a:normAutofit fontScale="85000" lnSpcReduction="20000"/>
          </a:bodyPr>
          <a:lstStyle/>
          <a:p>
            <a:r>
              <a:rPr lang="en-US" dirty="0"/>
              <a:t>Simple drive base consists of 4 to 6 wheels (most likely 6 wheels) using tank drive strategy, does not support holonomic drive. Usually very hard to turn and therefore we use West Coast Drive configuration with 6 wheels where middle wheels are slightly lowered.</a:t>
            </a:r>
          </a:p>
          <a:p>
            <a:r>
              <a:rPr lang="en-US" dirty="0"/>
              <a:t>Usually have 4 motors (2 left and 2 right). The middle and back wheels are usually mechanically linked and driven by one motor. The front has its own motor.</a:t>
            </a:r>
          </a:p>
          <a:p>
            <a:r>
              <a:rPr lang="en-US" dirty="0"/>
              <a:t>Each side has an encoder. Combining the left and right encoder values and a gyro to keep track of the drive base odometry (X, Y location on the field and robot orientation).</a:t>
            </a:r>
          </a:p>
          <a:p>
            <a:r>
              <a:rPr lang="en-US" dirty="0"/>
              <a:t>Pros: Not easy to push around.</a:t>
            </a:r>
          </a:p>
          <a:p>
            <a:r>
              <a:rPr lang="en-US" dirty="0"/>
              <a:t>Cons: Not very agile. If robot is not aligned with target, need to back up, turn and go forward again.</a:t>
            </a:r>
          </a:p>
          <a:p>
            <a:r>
              <a:rPr lang="en-US" dirty="0"/>
              <a:t>Constructors:</a:t>
            </a:r>
            <a:br>
              <a:rPr lang="en-US" dirty="0"/>
            </a:br>
            <a:r>
              <a:rPr lang="en-US" b="0" dirty="0" err="1">
                <a:solidFill>
                  <a:srgbClr val="DCDCAA"/>
                </a:solidFill>
                <a:effectLst/>
                <a:latin typeface="Consolas" panose="020B0609020204030204" pitchFamily="49" charset="0"/>
              </a:rPr>
              <a:t>TrcSimpleDriveBase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leftMotor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rightMotor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TrcGyro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gyro</a:t>
            </a:r>
            <a:r>
              <a:rPr lang="en-US" b="0" dirty="0">
                <a:solidFill>
                  <a:srgbClr val="D4D4D4"/>
                </a:solidFill>
                <a:effectLst/>
                <a:latin typeface="Consolas" panose="020B0609020204030204" pitchFamily="49" charset="0"/>
              </a:rPr>
              <a:t>)</a:t>
            </a:r>
          </a:p>
          <a:p>
            <a:r>
              <a:rPr lang="en-US" dirty="0"/>
              <a:t>Methods:</a:t>
            </a:r>
            <a:br>
              <a:rPr lang="en-US" dirty="0"/>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supportsHolonomicDrive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stop</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tankDrive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leftPower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rightPower</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arcadeDrive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drivePower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turnPower</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3272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4E44-4429-C41A-DFA3-519BCEA6E665}"/>
              </a:ext>
            </a:extLst>
          </p:cNvPr>
          <p:cNvSpPr>
            <a:spLocks noGrp="1"/>
          </p:cNvSpPr>
          <p:nvPr>
            <p:ph type="title"/>
          </p:nvPr>
        </p:nvSpPr>
        <p:spPr/>
        <p:txBody>
          <a:bodyPr/>
          <a:lstStyle/>
          <a:p>
            <a:r>
              <a:rPr lang="en-US" dirty="0" err="1"/>
              <a:t>Mecanum</a:t>
            </a:r>
            <a:r>
              <a:rPr lang="en-US" dirty="0"/>
              <a:t> Drive Base</a:t>
            </a:r>
          </a:p>
        </p:txBody>
      </p:sp>
      <p:sp>
        <p:nvSpPr>
          <p:cNvPr id="3" name="Content Placeholder 2">
            <a:extLst>
              <a:ext uri="{FF2B5EF4-FFF2-40B4-BE49-F238E27FC236}">
                <a16:creationId xmlns:a16="http://schemas.microsoft.com/office/drawing/2014/main" id="{34132951-E46E-5429-14A8-4A20C8DDFEF4}"/>
              </a:ext>
            </a:extLst>
          </p:cNvPr>
          <p:cNvSpPr>
            <a:spLocks noGrp="1"/>
          </p:cNvSpPr>
          <p:nvPr>
            <p:ph idx="1"/>
          </p:nvPr>
        </p:nvSpPr>
        <p:spPr>
          <a:xfrm>
            <a:off x="564292" y="2257168"/>
            <a:ext cx="10853351" cy="4464908"/>
          </a:xfrm>
        </p:spPr>
        <p:txBody>
          <a:bodyPr>
            <a:normAutofit fontScale="92500" lnSpcReduction="10000"/>
          </a:bodyPr>
          <a:lstStyle/>
          <a:p>
            <a:r>
              <a:rPr lang="en-US" dirty="0" err="1"/>
              <a:t>TrcMecanumDriveBase</a:t>
            </a:r>
            <a:r>
              <a:rPr lang="en-US" dirty="0"/>
              <a:t> extends </a:t>
            </a:r>
            <a:r>
              <a:rPr lang="en-US" dirty="0" err="1"/>
              <a:t>TrcSimpleDriveBase</a:t>
            </a:r>
            <a:r>
              <a:rPr lang="en-US" dirty="0"/>
              <a:t> and consists of 4 wheels using holonomic drive strategy. It allows the robot to move forward/backward/turn and strafe (sideway).</a:t>
            </a:r>
          </a:p>
          <a:p>
            <a:r>
              <a:rPr lang="en-US" dirty="0"/>
              <a:t>Has 4 motors (left front, right front, left back, right back). Each wheel has its own motor and encoder. By changing the spin direction of the diagonal wheels, it allows the robot to move sideways. Combining the four encoders and a gyro to keep track of the drive base odometry (X, Y location on the field and robot orientation).</a:t>
            </a:r>
          </a:p>
          <a:p>
            <a:r>
              <a:rPr lang="en-US" dirty="0"/>
              <a:t>Pros: Very agile, can move in any direction independent of the robot heading.</a:t>
            </a:r>
          </a:p>
          <a:p>
            <a:r>
              <a:rPr lang="en-US" dirty="0"/>
              <a:t>Cons: Can be pushed around easily. Strafing not very precise due to wheel slippage.</a:t>
            </a:r>
          </a:p>
          <a:p>
            <a:r>
              <a:rPr lang="en-US" dirty="0"/>
              <a:t>Constructors:</a:t>
            </a:r>
            <a:br>
              <a:rPr lang="en-US" dirty="0"/>
            </a:br>
            <a:r>
              <a:rPr lang="en-US" b="0" dirty="0" err="1">
                <a:solidFill>
                  <a:srgbClr val="DCDCAA"/>
                </a:solidFill>
                <a:effectLst/>
                <a:latin typeface="Consolas" panose="020B0609020204030204" pitchFamily="49" charset="0"/>
              </a:rPr>
              <a:t>TrcMecanumDriveBase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lfMotor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lbMotor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rfMotor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TrcMotor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rbMotor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TrcGyro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gyro</a:t>
            </a:r>
            <a:r>
              <a:rPr lang="en-US" b="0" dirty="0">
                <a:solidFill>
                  <a:srgbClr val="D4D4D4"/>
                </a:solidFill>
                <a:effectLst/>
                <a:latin typeface="Consolas" panose="020B0609020204030204" pitchFamily="49" charset="0"/>
              </a:rPr>
              <a:t>)</a:t>
            </a:r>
          </a:p>
          <a:p>
            <a:r>
              <a:rPr lang="en-US" dirty="0"/>
              <a:t>Methods:</a:t>
            </a:r>
            <a:br>
              <a:rPr lang="en-US" dirty="0"/>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supportsHolonomicDrive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stop</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fr-FR" b="0" dirty="0" err="1">
                <a:solidFill>
                  <a:srgbClr val="4EC9B0"/>
                </a:solidFill>
                <a:effectLst/>
                <a:latin typeface="Consolas" panose="020B0609020204030204" pitchFamily="49" charset="0"/>
              </a:rPr>
              <a:t>void</a:t>
            </a: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holonomicDrive</a:t>
            </a:r>
            <a:r>
              <a:rPr lang="fr-FR" b="0" dirty="0">
                <a:solidFill>
                  <a:srgbClr val="D4D4D4"/>
                </a:solidFill>
                <a:effectLst/>
                <a:latin typeface="Consolas" panose="020B0609020204030204" pitchFamily="49" charset="0"/>
              </a:rPr>
              <a:t>(</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x</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y</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rotation</a:t>
            </a:r>
            <a:r>
              <a:rPr lang="fr-FR" b="0" dirty="0">
                <a:solidFill>
                  <a:srgbClr val="D4D4D4"/>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2388484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7CF1-B2E1-2ADF-8019-9103445060C5}"/>
              </a:ext>
            </a:extLst>
          </p:cNvPr>
          <p:cNvSpPr>
            <a:spLocks noGrp="1"/>
          </p:cNvSpPr>
          <p:nvPr>
            <p:ph type="title"/>
          </p:nvPr>
        </p:nvSpPr>
        <p:spPr/>
        <p:txBody>
          <a:bodyPr/>
          <a:lstStyle/>
          <a:p>
            <a:r>
              <a:rPr lang="en-US" dirty="0"/>
              <a:t>Swerve Drive Base</a:t>
            </a:r>
          </a:p>
        </p:txBody>
      </p:sp>
      <p:sp>
        <p:nvSpPr>
          <p:cNvPr id="3" name="Content Placeholder 2">
            <a:extLst>
              <a:ext uri="{FF2B5EF4-FFF2-40B4-BE49-F238E27FC236}">
                <a16:creationId xmlns:a16="http://schemas.microsoft.com/office/drawing/2014/main" id="{2E2F8541-6D89-A666-B743-58D4F20590CF}"/>
              </a:ext>
            </a:extLst>
          </p:cNvPr>
          <p:cNvSpPr>
            <a:spLocks noGrp="1"/>
          </p:cNvSpPr>
          <p:nvPr>
            <p:ph idx="1"/>
          </p:nvPr>
        </p:nvSpPr>
        <p:spPr>
          <a:xfrm>
            <a:off x="630196" y="2265405"/>
            <a:ext cx="10931610" cy="4522573"/>
          </a:xfrm>
        </p:spPr>
        <p:txBody>
          <a:bodyPr>
            <a:normAutofit fontScale="85000" lnSpcReduction="10000"/>
          </a:bodyPr>
          <a:lstStyle/>
          <a:p>
            <a:r>
              <a:rPr lang="en-US" dirty="0" err="1"/>
              <a:t>TrcSwerveDriveBase</a:t>
            </a:r>
            <a:r>
              <a:rPr lang="en-US" dirty="0"/>
              <a:t> extends </a:t>
            </a:r>
            <a:r>
              <a:rPr lang="en-US" dirty="0" err="1"/>
              <a:t>TrcSimpleDriveBase</a:t>
            </a:r>
            <a:r>
              <a:rPr lang="en-US" dirty="0"/>
              <a:t> and consists of 4 swerve modules (left front, right front, left back, right back) using holonomic drive strategy. It allows the robot to move forward/backward/turn and strafe (sideway).</a:t>
            </a:r>
          </a:p>
          <a:p>
            <a:r>
              <a:rPr lang="en-US" dirty="0"/>
              <a:t>A swerve module has a drive motor and drive encoder. In addition, it has a steer motor and steer encoder. It allows the robot to move in any direction independent of the robot heading. Combining the four drive encoders and a gyro to keep track of the drive base odometry (X, Y location on the field and robot orientation).</a:t>
            </a:r>
          </a:p>
          <a:p>
            <a:r>
              <a:rPr lang="en-US" dirty="0"/>
              <a:t>Pros: Very agile, can move in any direction independent of the robot heading, not easily pushed around.</a:t>
            </a:r>
          </a:p>
          <a:p>
            <a:r>
              <a:rPr lang="en-US" dirty="0"/>
              <a:t>Cons: Very expensive, heavy.</a:t>
            </a:r>
          </a:p>
          <a:p>
            <a:r>
              <a:rPr lang="en-US" dirty="0"/>
              <a:t>Constructors:</a:t>
            </a:r>
            <a:br>
              <a:rPr lang="en-US" dirty="0"/>
            </a:br>
            <a:r>
              <a:rPr lang="en-US" b="0" dirty="0" err="1">
                <a:solidFill>
                  <a:srgbClr val="DCDCAA"/>
                </a:solidFill>
                <a:effectLst/>
                <a:latin typeface="Consolas" panose="020B0609020204030204" pitchFamily="49" charset="0"/>
              </a:rPr>
              <a:t>TrcSwerveDriveBase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TrcSwerveModule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lfModule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TrcSwerveModule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lbModule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TrcSwerveModule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rfModule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TrcSwerveModule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rbModule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TrcGyro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gyro</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wheelBaseWidth</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wheelBaseLength</a:t>
            </a:r>
            <a:r>
              <a:rPr lang="en-US" b="0" dirty="0">
                <a:solidFill>
                  <a:srgbClr val="D4D4D4"/>
                </a:solidFill>
                <a:effectLst/>
                <a:latin typeface="Consolas" panose="020B0609020204030204" pitchFamily="49" charset="0"/>
              </a:rPr>
              <a:t>)</a:t>
            </a:r>
          </a:p>
          <a:p>
            <a:r>
              <a:rPr lang="en-US" dirty="0"/>
              <a:t>Methods:</a:t>
            </a:r>
            <a:br>
              <a:rPr lang="en-US" dirty="0"/>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supportsHolonomicDrive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stop</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fr-FR" b="0" dirty="0" err="1">
                <a:solidFill>
                  <a:srgbClr val="4EC9B0"/>
                </a:solidFill>
                <a:effectLst/>
                <a:latin typeface="Consolas" panose="020B0609020204030204" pitchFamily="49" charset="0"/>
              </a:rPr>
              <a:t>void</a:t>
            </a:r>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holonomicDrive</a:t>
            </a:r>
            <a:r>
              <a:rPr lang="fr-FR" b="0" dirty="0">
                <a:solidFill>
                  <a:srgbClr val="D4D4D4"/>
                </a:solidFill>
                <a:effectLst/>
                <a:latin typeface="Consolas" panose="020B0609020204030204" pitchFamily="49" charset="0"/>
              </a:rPr>
              <a:t>(</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x</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y</a:t>
            </a:r>
            <a:r>
              <a:rPr lang="fr-FR" b="0" dirty="0">
                <a:solidFill>
                  <a:srgbClr val="D4D4D4"/>
                </a:solidFill>
                <a:effectLst/>
                <a:latin typeface="Consolas" panose="020B0609020204030204" pitchFamily="49" charset="0"/>
              </a:rPr>
              <a:t>, </a:t>
            </a:r>
            <a:r>
              <a:rPr lang="fr-FR" b="0" dirty="0">
                <a:solidFill>
                  <a:srgbClr val="4EC9B0"/>
                </a:solidFill>
                <a:effectLst/>
                <a:latin typeface="Consolas" panose="020B0609020204030204" pitchFamily="49" charset="0"/>
              </a:rPr>
              <a:t>double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rotation</a:t>
            </a:r>
            <a:r>
              <a:rPr lang="fr-FR" b="0" dirty="0">
                <a:solidFill>
                  <a:srgbClr val="D4D4D4"/>
                </a:solidFill>
                <a:effectLst/>
                <a:latin typeface="Consolas" panose="020B0609020204030204" pitchFamily="49" charset="0"/>
              </a:rPr>
              <a:t>)</a:t>
            </a:r>
            <a:br>
              <a:rPr lang="fr-FR"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setAntiDefenseEnabled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owner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enabled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isAntiDefenseEnabled</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7143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6626-B0C7-084B-61EB-9D9B825207DD}"/>
              </a:ext>
            </a:extLst>
          </p:cNvPr>
          <p:cNvSpPr>
            <a:spLocks noGrp="1"/>
          </p:cNvSpPr>
          <p:nvPr>
            <p:ph type="title"/>
          </p:nvPr>
        </p:nvSpPr>
        <p:spPr/>
        <p:txBody>
          <a:bodyPr/>
          <a:lstStyle/>
          <a:p>
            <a:r>
              <a:rPr lang="en-US" dirty="0"/>
              <a:t>Exercise: </a:t>
            </a:r>
            <a:r>
              <a:rPr lang="en-US" dirty="0" err="1"/>
              <a:t>Mecanum</a:t>
            </a:r>
            <a:r>
              <a:rPr lang="en-US" dirty="0"/>
              <a:t> Drive Base</a:t>
            </a:r>
          </a:p>
        </p:txBody>
      </p:sp>
      <p:sp>
        <p:nvSpPr>
          <p:cNvPr id="3" name="Content Placeholder 2">
            <a:extLst>
              <a:ext uri="{FF2B5EF4-FFF2-40B4-BE49-F238E27FC236}">
                <a16:creationId xmlns:a16="http://schemas.microsoft.com/office/drawing/2014/main" id="{02BF109C-8EB4-22AE-3774-CF3FDB34714F}"/>
              </a:ext>
            </a:extLst>
          </p:cNvPr>
          <p:cNvSpPr>
            <a:spLocks noGrp="1"/>
          </p:cNvSpPr>
          <p:nvPr>
            <p:ph idx="1"/>
          </p:nvPr>
        </p:nvSpPr>
        <p:spPr>
          <a:xfrm>
            <a:off x="613719" y="2302476"/>
            <a:ext cx="10964561" cy="4464908"/>
          </a:xfrm>
        </p:spPr>
        <p:txBody>
          <a:bodyPr>
            <a:normAutofit/>
          </a:bodyPr>
          <a:lstStyle/>
          <a:p>
            <a:r>
              <a:rPr lang="en-US" dirty="0"/>
              <a:t>In Robot.java, create four motor controllers (</a:t>
            </a:r>
            <a:r>
              <a:rPr lang="en-US" dirty="0" err="1"/>
              <a:t>FtcDcMotor</a:t>
            </a:r>
            <a:r>
              <a:rPr lang="en-US" dirty="0"/>
              <a:t>) named </a:t>
            </a:r>
            <a:r>
              <a:rPr lang="en-US" dirty="0" err="1"/>
              <a:t>lfDriveMotor</a:t>
            </a:r>
            <a:r>
              <a:rPr lang="en-US" dirty="0"/>
              <a:t>, </a:t>
            </a:r>
            <a:r>
              <a:rPr lang="en-US" dirty="0" err="1"/>
              <a:t>rfDriveMotor</a:t>
            </a:r>
            <a:r>
              <a:rPr lang="en-US" dirty="0"/>
              <a:t>, </a:t>
            </a:r>
            <a:r>
              <a:rPr lang="en-US" dirty="0" err="1"/>
              <a:t>lbDriveMotor</a:t>
            </a:r>
            <a:r>
              <a:rPr lang="en-US" dirty="0"/>
              <a:t> and </a:t>
            </a:r>
            <a:r>
              <a:rPr lang="en-US" dirty="0" err="1"/>
              <a:t>rbDriveMotor</a:t>
            </a:r>
            <a:r>
              <a:rPr lang="en-US" dirty="0"/>
              <a:t> corresponding to the hardware names in robot config.</a:t>
            </a:r>
          </a:p>
          <a:p>
            <a:r>
              <a:rPr lang="en-US" dirty="0"/>
              <a:t>Invert the right wheel motors: </a:t>
            </a:r>
            <a:r>
              <a:rPr lang="en-US" dirty="0" err="1"/>
              <a:t>setInverted</a:t>
            </a:r>
            <a:r>
              <a:rPr lang="en-US" dirty="0"/>
              <a:t>(true).</a:t>
            </a:r>
          </a:p>
          <a:p>
            <a:r>
              <a:rPr lang="en-US" dirty="0"/>
              <a:t>Create a gyro (</a:t>
            </a:r>
            <a:r>
              <a:rPr lang="en-US" dirty="0" err="1"/>
              <a:t>FtcImu</a:t>
            </a:r>
            <a:r>
              <a:rPr lang="en-US" dirty="0"/>
              <a:t>) specifying a name corresponding to the hardware name in robot config.</a:t>
            </a:r>
          </a:p>
          <a:p>
            <a:r>
              <a:rPr lang="en-US" dirty="0"/>
              <a:t>Create the </a:t>
            </a:r>
            <a:r>
              <a:rPr lang="en-US" dirty="0" err="1"/>
              <a:t>mecanum</a:t>
            </a:r>
            <a:r>
              <a:rPr lang="en-US" dirty="0"/>
              <a:t> drive base (</a:t>
            </a:r>
            <a:r>
              <a:rPr lang="en-US" dirty="0" err="1"/>
              <a:t>TrcMecanumDriveBase</a:t>
            </a:r>
            <a:r>
              <a:rPr lang="en-US" dirty="0"/>
              <a:t>) specifying the four motors and the gyro.</a:t>
            </a:r>
          </a:p>
          <a:p>
            <a:r>
              <a:rPr lang="en-US" dirty="0"/>
              <a:t>In FtcTeleOp.java, add code in the periodic method to read the X and Y axes of the game controller left stick for controlling the X and Y movement of the robot base. Read the X axis of the game controller right stick for controlling the turn of the robot base.</a:t>
            </a:r>
          </a:p>
          <a:p>
            <a:r>
              <a:rPr lang="en-US" dirty="0"/>
              <a:t>Call the </a:t>
            </a:r>
            <a:r>
              <a:rPr lang="en-US" dirty="0" err="1"/>
              <a:t>holonomicDrive</a:t>
            </a:r>
            <a:r>
              <a:rPr lang="en-US" dirty="0"/>
              <a:t> method of the </a:t>
            </a:r>
            <a:r>
              <a:rPr lang="en-US" dirty="0" err="1"/>
              <a:t>mecanum</a:t>
            </a:r>
            <a:r>
              <a:rPr lang="en-US" dirty="0"/>
              <a:t> drive base specifying X, Y and rotation values from the game controller.</a:t>
            </a:r>
          </a:p>
          <a:p>
            <a:r>
              <a:rPr lang="en-US" dirty="0"/>
              <a:t>Print a message on the dashboard showing the X, Y and rotation power.</a:t>
            </a:r>
          </a:p>
        </p:txBody>
      </p:sp>
    </p:spTree>
    <p:extLst>
      <p:ext uri="{BB962C8B-B14F-4D97-AF65-F5344CB8AC3E}">
        <p14:creationId xmlns:p14="http://schemas.microsoft.com/office/powerpoint/2010/main" val="90388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p:txBody>
          <a:bodyPr/>
          <a:lstStyle/>
          <a:p>
            <a:r>
              <a:rPr lang="en-US" dirty="0"/>
              <a:t>Passive-wheel Odometry</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273416"/>
            <a:ext cx="10972800" cy="4584583"/>
          </a:xfrm>
        </p:spPr>
        <p:txBody>
          <a:bodyPr>
            <a:normAutofit/>
          </a:bodyPr>
          <a:lstStyle/>
          <a:p>
            <a:r>
              <a:rPr lang="en-US" b="0" i="0" dirty="0">
                <a:solidFill>
                  <a:srgbClr val="000000"/>
                </a:solidFill>
                <a:effectLst/>
              </a:rPr>
              <a:t>The drive bases (</a:t>
            </a:r>
            <a:r>
              <a:rPr lang="en-US" dirty="0">
                <a:solidFill>
                  <a:srgbClr val="000000"/>
                </a:solidFill>
              </a:rPr>
              <a:t>simple, </a:t>
            </a:r>
            <a:r>
              <a:rPr lang="en-US" dirty="0" err="1">
                <a:solidFill>
                  <a:srgbClr val="000000"/>
                </a:solidFill>
              </a:rPr>
              <a:t>mecanum</a:t>
            </a:r>
            <a:r>
              <a:rPr lang="en-US" dirty="0">
                <a:solidFill>
                  <a:srgbClr val="000000"/>
                </a:solidFill>
              </a:rPr>
              <a:t>, swerve) </a:t>
            </a:r>
            <a:r>
              <a:rPr lang="en-US" b="0" i="0" dirty="0">
                <a:solidFill>
                  <a:srgbClr val="000000"/>
                </a:solidFill>
                <a:effectLst/>
              </a:rPr>
              <a:t>created by the TRC library has built-in odometry that uses the encoders of the drive motors and a gyro. The built-in odometry works fine as long as the wheels don’t slip.</a:t>
            </a:r>
          </a:p>
          <a:p>
            <a:r>
              <a:rPr lang="en-US" dirty="0">
                <a:solidFill>
                  <a:srgbClr val="000000"/>
                </a:solidFill>
              </a:rPr>
              <a:t>If any of the driving wheels slipped or the robot hits the wall or being hit by another robot, the robot displacement may not be registered by the built-in odometry. This means the odometry is no longer accurate.</a:t>
            </a:r>
          </a:p>
          <a:p>
            <a:r>
              <a:rPr lang="en-US" b="0" i="0" dirty="0">
                <a:solidFill>
                  <a:srgbClr val="000000"/>
                </a:solidFill>
                <a:effectLst/>
              </a:rPr>
              <a:t>One solution to this problem is to use external passive-wheel odo</a:t>
            </a:r>
            <a:r>
              <a:rPr lang="en-US" dirty="0">
                <a:solidFill>
                  <a:srgbClr val="000000"/>
                </a:solidFill>
              </a:rPr>
              <a:t>metry. A passive-wheel odometry sensor is built with passive omni-wheels with an encoder. It has no motor but if the wheel turns, the encoder will register rotation. If we put two passive-wheel odometry sensors one for each axis and spring loaded them to the ground, they will keep track of movements on both axes accurately even if the robot drive wheels slipped or the robot being pushed by other robots.</a:t>
            </a:r>
          </a:p>
        </p:txBody>
      </p:sp>
    </p:spTree>
    <p:extLst>
      <p:ext uri="{BB962C8B-B14F-4D97-AF65-F5344CB8AC3E}">
        <p14:creationId xmlns:p14="http://schemas.microsoft.com/office/powerpoint/2010/main" val="14887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p:txBody>
          <a:bodyPr/>
          <a:lstStyle/>
          <a:p>
            <a:r>
              <a:rPr lang="en-US" dirty="0" err="1"/>
              <a:t>TrcDriveBaseOdometry</a:t>
            </a:r>
            <a:r>
              <a:rPr lang="en-US" dirty="0"/>
              <a:t> Class</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273416"/>
            <a:ext cx="10972800" cy="4584583"/>
          </a:xfrm>
        </p:spPr>
        <p:txBody>
          <a:bodyPr>
            <a:normAutofit fontScale="92500" lnSpcReduction="20000"/>
          </a:bodyPr>
          <a:lstStyle/>
          <a:p>
            <a:r>
              <a:rPr lang="en-US" b="0" i="0" dirty="0" err="1">
                <a:solidFill>
                  <a:srgbClr val="000000"/>
                </a:solidFill>
                <a:effectLst/>
              </a:rPr>
              <a:t>TrcDriveBaseOdometry</a:t>
            </a:r>
            <a:r>
              <a:rPr lang="en-US" b="0" i="0" dirty="0">
                <a:solidFill>
                  <a:srgbClr val="000000"/>
                </a:solidFill>
                <a:effectLst/>
              </a:rPr>
              <a:t> class </a:t>
            </a:r>
            <a:r>
              <a:rPr lang="en-US" dirty="0">
                <a:solidFill>
                  <a:srgbClr val="000000"/>
                </a:solidFill>
              </a:rPr>
              <a:t>provides external odometry device support for the drive base. It supports 5 different configurations:</a:t>
            </a:r>
          </a:p>
          <a:p>
            <a:pPr marL="800100" lvl="1" indent="-342900">
              <a:buFont typeface="+mj-lt"/>
              <a:buAutoNum type="arabicPeriod"/>
            </a:pPr>
            <a:r>
              <a:rPr lang="en-US" b="0" i="0" dirty="0">
                <a:solidFill>
                  <a:srgbClr val="000000"/>
                </a:solidFill>
                <a:effectLst/>
              </a:rPr>
              <a:t>2-sensor configuration: one Y-axis encoder sensor and one gyro rotation sensor (for non-holonomic drive bases).</a:t>
            </a:r>
          </a:p>
          <a:p>
            <a:pPr marL="800100" lvl="1" indent="-342900">
              <a:buFont typeface="+mj-lt"/>
              <a:buAutoNum type="arabicPeriod"/>
            </a:pPr>
            <a:r>
              <a:rPr lang="en-US" dirty="0">
                <a:solidFill>
                  <a:srgbClr val="000000"/>
                </a:solidFill>
              </a:rPr>
              <a:t>3-sensor configuration 1: one X-axis encoder sensor, one Y-axis encoder sensor and one gyro rotation sensor.</a:t>
            </a:r>
          </a:p>
          <a:p>
            <a:pPr marL="800100" lvl="1" indent="-342900">
              <a:buFont typeface="+mj-lt"/>
              <a:buAutoNum type="arabicPeriod"/>
            </a:pPr>
            <a:r>
              <a:rPr lang="en-US" b="0" i="0" dirty="0">
                <a:solidFill>
                  <a:srgbClr val="000000"/>
                </a:solidFill>
                <a:effectLst/>
              </a:rPr>
              <a:t>3-sensor configuration 2: two Y-axis encoder sensors and one gyro rotation sensor (for non-holonomic drive bases).</a:t>
            </a:r>
          </a:p>
          <a:p>
            <a:pPr marL="800100" lvl="1" indent="-342900">
              <a:buFont typeface="+mj-lt"/>
              <a:buAutoNum type="arabicPeriod"/>
            </a:pPr>
            <a:r>
              <a:rPr lang="en-US" dirty="0">
                <a:solidFill>
                  <a:srgbClr val="000000"/>
                </a:solidFill>
              </a:rPr>
              <a:t>4-sensor configuration: one X-axis encoder sensor, two Y-axis encoder sensors and one gyro rotation sensor (most common configuration).</a:t>
            </a:r>
          </a:p>
          <a:p>
            <a:pPr marL="800100" lvl="1" indent="-342900">
              <a:buFont typeface="+mj-lt"/>
              <a:buAutoNum type="arabicPeriod"/>
            </a:pPr>
            <a:r>
              <a:rPr lang="en-US" b="0" i="0" dirty="0">
                <a:solidFill>
                  <a:srgbClr val="000000"/>
                </a:solidFill>
                <a:effectLst/>
              </a:rPr>
              <a:t>5-sensor configuration: two X-axis encoder sensor, two Y-axis encoder sensors and one gyro rotation sensor.</a:t>
            </a:r>
          </a:p>
          <a:p>
            <a:r>
              <a:rPr lang="en-US" sz="1600" b="0" i="0" dirty="0">
                <a:solidFill>
                  <a:srgbClr val="000000"/>
                </a:solidFill>
                <a:effectLst/>
              </a:rPr>
              <a:t>X/Y axis encoders must be installed parallel to the respective axis and tangential to the centroid of the drive base.</a:t>
            </a:r>
          </a:p>
          <a:p>
            <a:r>
              <a:rPr lang="en-US" sz="1600" dirty="0">
                <a:solidFill>
                  <a:srgbClr val="000000"/>
                </a:solidFill>
              </a:rPr>
              <a:t>X/Y axis encoders can be installed with an offset from the centroid of the drive base.</a:t>
            </a:r>
          </a:p>
          <a:p>
            <a:r>
              <a:rPr lang="en-US" sz="1600" b="0" i="0" dirty="0">
                <a:solidFill>
                  <a:srgbClr val="000000"/>
                </a:solidFill>
                <a:effectLst/>
              </a:rPr>
              <a:t>For X-axis, the offset of the front sensor must be zero or positive, the offset of the back sensor must be zero or negative.</a:t>
            </a:r>
          </a:p>
          <a:p>
            <a:r>
              <a:rPr lang="en-US" sz="1600" dirty="0">
                <a:solidFill>
                  <a:srgbClr val="000000"/>
                </a:solidFill>
              </a:rPr>
              <a:t>For Y-axis, the offset of the left sensor must be zero or positive, the offset of the right sensor must be zero or negative.</a:t>
            </a:r>
            <a:endParaRPr lang="en-US" sz="1600" b="0" i="0" dirty="0">
              <a:solidFill>
                <a:srgbClr val="000000"/>
              </a:solidFill>
              <a:effectLst/>
            </a:endParaRPr>
          </a:p>
        </p:txBody>
      </p:sp>
    </p:spTree>
    <p:extLst>
      <p:ext uri="{BB962C8B-B14F-4D97-AF65-F5344CB8AC3E}">
        <p14:creationId xmlns:p14="http://schemas.microsoft.com/office/powerpoint/2010/main" val="328967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a:xfrm>
            <a:off x="1154954" y="973668"/>
            <a:ext cx="9289340" cy="706964"/>
          </a:xfrm>
        </p:spPr>
        <p:txBody>
          <a:bodyPr/>
          <a:lstStyle/>
          <a:p>
            <a:r>
              <a:rPr lang="en-US" dirty="0" err="1"/>
              <a:t>TrcDriveBaseOdometry</a:t>
            </a:r>
            <a:r>
              <a:rPr lang="en-US" dirty="0"/>
              <a:t> Class (continue)</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450067"/>
            <a:ext cx="10972800" cy="4261366"/>
          </a:xfrm>
        </p:spPr>
        <p:txBody>
          <a:bodyPr>
            <a:normAutofit/>
          </a:bodyPr>
          <a:lstStyle/>
          <a:p>
            <a:r>
              <a:rPr lang="en-US" b="0" i="0" dirty="0" err="1">
                <a:solidFill>
                  <a:srgbClr val="000000"/>
                </a:solidFill>
                <a:effectLst/>
              </a:rPr>
              <a:t>TrcDriveBaseOdometry</a:t>
            </a:r>
            <a:r>
              <a:rPr lang="en-US" b="0" i="0" dirty="0">
                <a:solidFill>
                  <a:srgbClr val="000000"/>
                </a:solidFill>
                <a:effectLst/>
              </a:rPr>
              <a:t> Constructor</a:t>
            </a:r>
            <a:r>
              <a:rPr lang="en-US" dirty="0">
                <a:solidFill>
                  <a:srgbClr val="000000"/>
                </a:solidFill>
              </a:rPr>
              <a:t>:</a:t>
            </a:r>
            <a:br>
              <a:rPr lang="en-US" dirty="0">
                <a:solidFill>
                  <a:srgbClr val="000000"/>
                </a:solidFill>
              </a:rPr>
            </a:br>
            <a:r>
              <a:rPr lang="en-US" b="0" dirty="0" err="1">
                <a:solidFill>
                  <a:srgbClr val="DCDCAA"/>
                </a:solidFill>
                <a:effectLst/>
                <a:latin typeface="Consolas" panose="020B0609020204030204" pitchFamily="49" charset="0"/>
              </a:rPr>
              <a:t>TrcDriveBaseOdometry</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AxisSensor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xSensors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AxisSensor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ySensors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TrcOdometrySensor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angleSensor</a:t>
            </a:r>
            <a:r>
              <a:rPr lang="en-US" b="0" dirty="0">
                <a:solidFill>
                  <a:srgbClr val="D4D4D4"/>
                </a:solidFill>
                <a:effectLst/>
                <a:latin typeface="Consolas" panose="020B0609020204030204" pitchFamily="49" charset="0"/>
              </a:rPr>
              <a:t>)</a:t>
            </a:r>
          </a:p>
          <a:p>
            <a:r>
              <a:rPr lang="en-US" dirty="0">
                <a:solidFill>
                  <a:srgbClr val="000000"/>
                </a:solidFill>
              </a:rPr>
              <a:t>Methods:</a:t>
            </a:r>
          </a:p>
          <a:p>
            <a:pPr lvl="1"/>
            <a:r>
              <a:rPr lang="en-US" dirty="0" err="1">
                <a:solidFill>
                  <a:srgbClr val="000000"/>
                </a:solidFill>
              </a:rPr>
              <a:t>setOdometryScales</a:t>
            </a:r>
            <a:r>
              <a:rPr lang="en-US" dirty="0">
                <a:solidFill>
                  <a:srgbClr val="000000"/>
                </a:solidFill>
              </a:rPr>
              <a:t> – set X, Y and rotation scale factors (scaling sensor units into real world units).</a:t>
            </a:r>
          </a:p>
          <a:p>
            <a:pPr lvl="1"/>
            <a:r>
              <a:rPr lang="en-US" dirty="0" err="1">
                <a:solidFill>
                  <a:srgbClr val="000000"/>
                </a:solidFill>
              </a:rPr>
              <a:t>resetOdometry</a:t>
            </a:r>
            <a:r>
              <a:rPr lang="en-US" dirty="0">
                <a:solidFill>
                  <a:srgbClr val="000000"/>
                </a:solidFill>
              </a:rPr>
              <a:t> – reset odometry with options to reset the sensor hardware and rotation sensor.</a:t>
            </a:r>
          </a:p>
          <a:p>
            <a:pPr lvl="1"/>
            <a:r>
              <a:rPr lang="en-US" dirty="0" err="1">
                <a:solidFill>
                  <a:srgbClr val="000000"/>
                </a:solidFill>
              </a:rPr>
              <a:t>getOdometryDelta</a:t>
            </a:r>
            <a:r>
              <a:rPr lang="en-US" dirty="0">
                <a:solidFill>
                  <a:srgbClr val="000000"/>
                </a:solidFill>
              </a:rPr>
              <a:t> – reads all sensors and calculate the delta displacements of all axes from the last odometry update, called periodically by the drive base class to integrate delta displacements into absolute field position.</a:t>
            </a:r>
          </a:p>
        </p:txBody>
      </p:sp>
    </p:spTree>
    <p:extLst>
      <p:ext uri="{BB962C8B-B14F-4D97-AF65-F5344CB8AC3E}">
        <p14:creationId xmlns:p14="http://schemas.microsoft.com/office/powerpoint/2010/main" val="2944655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32065</TotalTime>
  <Words>1870</Words>
  <Application>Microsoft Office PowerPoint</Application>
  <PresentationFormat>Widescreen</PresentationFormat>
  <Paragraphs>98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Consolas</vt:lpstr>
      <vt:lpstr>Wingdings 3</vt:lpstr>
      <vt:lpstr>Ion Boardroom</vt:lpstr>
      <vt:lpstr>Advanced Robotics Programming Class Lesson 4: Robot Subsystems</vt:lpstr>
      <vt:lpstr>Agenda</vt:lpstr>
      <vt:lpstr>Simple Drive Base</vt:lpstr>
      <vt:lpstr>Mecanum Drive Base</vt:lpstr>
      <vt:lpstr>Swerve Drive Base</vt:lpstr>
      <vt:lpstr>Exercise: Mecanum Drive Base</vt:lpstr>
      <vt:lpstr>Passive-wheel Odometry</vt:lpstr>
      <vt:lpstr>TrcDriveBaseOdometry Class</vt:lpstr>
      <vt:lpstr>TrcDriveBaseOdometry Class (continue)</vt:lpstr>
      <vt:lpstr>PID Controlled Position Actuators</vt:lpstr>
      <vt:lpstr>Exercise: PID Controlled Elevator</vt:lpstr>
      <vt:lpstr>PID Controlled Conveyor</vt:lpstr>
      <vt:lpstr>Exercise: PID Controlled Conveyor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71</cp:revision>
  <dcterms:created xsi:type="dcterms:W3CDTF">2020-11-12T22:23:18Z</dcterms:created>
  <dcterms:modified xsi:type="dcterms:W3CDTF">2023-09-20T07:15:26Z</dcterms:modified>
</cp:coreProperties>
</file>