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6" r:id="rId2"/>
    <p:sldId id="274" r:id="rId3"/>
    <p:sldId id="291" r:id="rId4"/>
    <p:sldId id="292" r:id="rId5"/>
    <p:sldId id="297" r:id="rId6"/>
    <p:sldId id="295" r:id="rId7"/>
    <p:sldId id="298" r:id="rId8"/>
    <p:sldId id="300" r:id="rId9"/>
    <p:sldId id="296" r:id="rId10"/>
    <p:sldId id="29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wpilib.org/en/stable/docs/software/vision-processing/grip/introduction-to-grip.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8: Vision</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Lime Light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fontScale="92500" lnSpcReduction="10000"/>
          </a:bodyPr>
          <a:lstStyle/>
          <a:p>
            <a:r>
              <a:rPr lang="en-US" dirty="0"/>
              <a:t>Lime Light is a vision coprocessor. It is a Raspberry PI running Linux Operating System with built-in software to process vision for the FRC season. FIRST provides the vision processing software for the season close to kickoff (for </a:t>
            </a:r>
            <a:r>
              <a:rPr lang="en-US" dirty="0" err="1"/>
              <a:t>LimeLight</a:t>
            </a:r>
            <a:r>
              <a:rPr lang="en-US" dirty="0"/>
              <a:t> and other Coprocessors).</a:t>
            </a:r>
          </a:p>
          <a:p>
            <a:r>
              <a:rPr lang="en-US" dirty="0"/>
              <a:t>Built-in vision software is based on OpenCV. </a:t>
            </a:r>
            <a:r>
              <a:rPr lang="en-US" dirty="0" err="1"/>
              <a:t>LimeLight</a:t>
            </a:r>
            <a:r>
              <a:rPr lang="en-US" dirty="0"/>
              <a:t> provides two types of vision processing pipeline:</a:t>
            </a:r>
          </a:p>
          <a:p>
            <a:pPr lvl="1"/>
            <a:r>
              <a:rPr lang="en-US" dirty="0"/>
              <a:t>Color Blob detection: detects a blob with the specified color range.</a:t>
            </a:r>
          </a:p>
          <a:p>
            <a:pPr lvl="1"/>
            <a:r>
              <a:rPr lang="en-US" dirty="0" err="1"/>
              <a:t>AprilTag</a:t>
            </a:r>
            <a:r>
              <a:rPr lang="en-US" dirty="0"/>
              <a:t> detection: detects printed </a:t>
            </a:r>
            <a:r>
              <a:rPr lang="en-US" dirty="0" err="1"/>
              <a:t>AprilTag</a:t>
            </a:r>
            <a:r>
              <a:rPr lang="en-US" dirty="0"/>
              <a:t> images.</a:t>
            </a:r>
          </a:p>
          <a:p>
            <a:r>
              <a:rPr lang="en-US" dirty="0"/>
              <a:t>Since vision processing is running on the coprocessor, it does not impact robot performance and provides excellent detection frame rate.</a:t>
            </a:r>
          </a:p>
          <a:p>
            <a:r>
              <a:rPr lang="en-US" dirty="0"/>
              <a:t>Constructor:</a:t>
            </a:r>
            <a:br>
              <a:rPr lang="en-US" dirty="0"/>
            </a:br>
            <a:r>
              <a:rPr lang="en-US" b="0" dirty="0" err="1">
                <a:solidFill>
                  <a:srgbClr val="DCDCAA"/>
                </a:solidFill>
                <a:effectLst/>
                <a:latin typeface="Consolas" panose="020B0609020204030204" pitchFamily="49" charset="0"/>
              </a:rPr>
              <a:t>FrcLimeLightVision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getSelectedPipeline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selectPipeline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pipeline</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8050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323750"/>
            <a:ext cx="8825659" cy="4328720"/>
          </a:xfrm>
        </p:spPr>
        <p:txBody>
          <a:bodyPr>
            <a:normAutofit/>
          </a:bodyPr>
          <a:lstStyle/>
          <a:p>
            <a:r>
              <a:rPr lang="en-US" dirty="0"/>
              <a:t>In this lesson, you will learn all about vision:</a:t>
            </a:r>
          </a:p>
          <a:p>
            <a:pPr lvl="1"/>
            <a:r>
              <a:rPr lang="en-US" dirty="0"/>
              <a:t>What is Vision Processing?</a:t>
            </a:r>
          </a:p>
          <a:p>
            <a:pPr lvl="1"/>
            <a:r>
              <a:rPr lang="en-US" dirty="0"/>
              <a:t>Vision Info Processing</a:t>
            </a:r>
          </a:p>
          <a:p>
            <a:pPr lvl="1"/>
            <a:r>
              <a:rPr lang="en-US" dirty="0"/>
              <a:t>OpenCV Pipeline</a:t>
            </a:r>
          </a:p>
          <a:p>
            <a:pPr lvl="1"/>
            <a:r>
              <a:rPr lang="en-US" dirty="0"/>
              <a:t>OpenCV Vision</a:t>
            </a:r>
          </a:p>
          <a:p>
            <a:pPr lvl="1"/>
            <a:r>
              <a:rPr lang="en-US" dirty="0"/>
              <a:t>OpenCV Color Blob Detection Pipeline</a:t>
            </a:r>
          </a:p>
          <a:p>
            <a:pPr lvl="1"/>
            <a:r>
              <a:rPr lang="en-US" dirty="0"/>
              <a:t>OpenCV </a:t>
            </a:r>
            <a:r>
              <a:rPr lang="en-US" dirty="0" err="1"/>
              <a:t>AprilTag</a:t>
            </a:r>
            <a:r>
              <a:rPr lang="en-US" dirty="0"/>
              <a:t> Detection Pipeline</a:t>
            </a:r>
          </a:p>
          <a:p>
            <a:pPr lvl="1"/>
            <a:r>
              <a:rPr lang="en-US" dirty="0" err="1"/>
              <a:t>PhotonVision</a:t>
            </a:r>
            <a:endParaRPr lang="en-US" dirty="0"/>
          </a:p>
          <a:p>
            <a:pPr lvl="1"/>
            <a:r>
              <a:rPr lang="en-US" dirty="0"/>
              <a:t>Lime Light Vision</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F6F6-6CCB-4CF5-84BA-899EF107CE5C}"/>
              </a:ext>
            </a:extLst>
          </p:cNvPr>
          <p:cNvSpPr>
            <a:spLocks noGrp="1"/>
          </p:cNvSpPr>
          <p:nvPr>
            <p:ph type="title"/>
          </p:nvPr>
        </p:nvSpPr>
        <p:spPr/>
        <p:txBody>
          <a:bodyPr/>
          <a:lstStyle/>
          <a:p>
            <a:r>
              <a:rPr lang="en-US" dirty="0"/>
              <a:t>What Is Vision Processing?</a:t>
            </a:r>
          </a:p>
        </p:txBody>
      </p:sp>
      <p:sp>
        <p:nvSpPr>
          <p:cNvPr id="3" name="Content Placeholder 2">
            <a:extLst>
              <a:ext uri="{FF2B5EF4-FFF2-40B4-BE49-F238E27FC236}">
                <a16:creationId xmlns:a16="http://schemas.microsoft.com/office/drawing/2014/main" id="{2B76DF7E-4FD9-4CBB-AD8E-C5F84686C570}"/>
              </a:ext>
            </a:extLst>
          </p:cNvPr>
          <p:cNvSpPr>
            <a:spLocks noGrp="1"/>
          </p:cNvSpPr>
          <p:nvPr>
            <p:ph idx="1"/>
          </p:nvPr>
        </p:nvSpPr>
        <p:spPr>
          <a:xfrm>
            <a:off x="612396" y="2298583"/>
            <a:ext cx="10939244" cy="4559417"/>
          </a:xfrm>
        </p:spPr>
        <p:txBody>
          <a:bodyPr>
            <a:normAutofit/>
          </a:bodyPr>
          <a:lstStyle/>
          <a:p>
            <a:r>
              <a:rPr lang="en-US" dirty="0"/>
              <a:t>Using camera allows the robot to see things but seeing things means more than just capturing a picture. A picture is not very useful unless it is “interpreted” or “processed” by somebody to figure out what objects are in the picture and where they are relative to the camera.</a:t>
            </a:r>
          </a:p>
          <a:p>
            <a:r>
              <a:rPr lang="en-US" dirty="0"/>
              <a:t>Fortunately, there are object detection libraries such as OpenCV (Open Source Computer Vision). They can do vision processing on a picture and return useful info such as object types detected and object locations. Some libraries even provide “Machine Learning” tools that allow you to feed thousands of pictures to it so it can learn different type of objects. These are very advanced topics that we don’t have to deal with. In other words, they are generally provided to us in the form of library APIs or even camera firmware.</a:t>
            </a:r>
          </a:p>
          <a:p>
            <a:r>
              <a:rPr lang="en-US" dirty="0"/>
              <a:t>What we are learning here is how to use the processed vision info to navigate the robot.</a:t>
            </a:r>
          </a:p>
        </p:txBody>
      </p:sp>
    </p:spTree>
    <p:extLst>
      <p:ext uri="{BB962C8B-B14F-4D97-AF65-F5344CB8AC3E}">
        <p14:creationId xmlns:p14="http://schemas.microsoft.com/office/powerpoint/2010/main" val="229562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A3BA-3301-4955-B52E-0C2328A73EA5}"/>
              </a:ext>
            </a:extLst>
          </p:cNvPr>
          <p:cNvSpPr>
            <a:spLocks noGrp="1"/>
          </p:cNvSpPr>
          <p:nvPr>
            <p:ph type="title"/>
          </p:nvPr>
        </p:nvSpPr>
        <p:spPr/>
        <p:txBody>
          <a:bodyPr/>
          <a:lstStyle/>
          <a:p>
            <a:r>
              <a:rPr lang="en-US" dirty="0"/>
              <a:t>Vision Info Processing</a:t>
            </a:r>
          </a:p>
        </p:txBody>
      </p:sp>
      <p:sp>
        <p:nvSpPr>
          <p:cNvPr id="3" name="Content Placeholder 2">
            <a:extLst>
              <a:ext uri="{FF2B5EF4-FFF2-40B4-BE49-F238E27FC236}">
                <a16:creationId xmlns:a16="http://schemas.microsoft.com/office/drawing/2014/main" id="{6260A651-B641-4273-A596-EAD02B800A25}"/>
              </a:ext>
            </a:extLst>
          </p:cNvPr>
          <p:cNvSpPr>
            <a:spLocks noGrp="1"/>
          </p:cNvSpPr>
          <p:nvPr>
            <p:ph idx="1"/>
          </p:nvPr>
        </p:nvSpPr>
        <p:spPr>
          <a:xfrm>
            <a:off x="469784" y="2231471"/>
            <a:ext cx="11216080" cy="4462943"/>
          </a:xfrm>
        </p:spPr>
        <p:txBody>
          <a:bodyPr>
            <a:normAutofit fontScale="85000" lnSpcReduction="20000"/>
          </a:bodyPr>
          <a:lstStyle/>
          <a:p>
            <a:r>
              <a:rPr lang="en-US" dirty="0"/>
              <a:t>Generally, for each picture frame it processed, vision returns an array of objects with the following info:</a:t>
            </a:r>
          </a:p>
          <a:p>
            <a:pPr lvl="1"/>
            <a:r>
              <a:rPr lang="en-US" dirty="0"/>
              <a:t>The type of object detected.</a:t>
            </a:r>
          </a:p>
          <a:p>
            <a:pPr lvl="1"/>
            <a:r>
              <a:rPr lang="en-US" dirty="0"/>
              <a:t>The rectangle of the detected object (includes the pixel coordinates of the center of the detected object and the size of the detected object rectangle).</a:t>
            </a:r>
          </a:p>
          <a:p>
            <a:pPr lvl="1"/>
            <a:r>
              <a:rPr lang="en-US" dirty="0"/>
              <a:t>Optionally, the location of the object relative to the camera.</a:t>
            </a:r>
          </a:p>
          <a:p>
            <a:pPr lvl="1"/>
            <a:r>
              <a:rPr lang="en-US" dirty="0"/>
              <a:t>Some vision processor may include confidence level.</a:t>
            </a:r>
          </a:p>
          <a:p>
            <a:r>
              <a:rPr lang="en-US" dirty="0"/>
              <a:t>Vision libraries: OpenCV and </a:t>
            </a:r>
            <a:r>
              <a:rPr lang="en-US" dirty="0" err="1"/>
              <a:t>WPILib</a:t>
            </a:r>
            <a:r>
              <a:rPr lang="en-US" dirty="0"/>
              <a:t> provide some amount of processing of the camera frames. On top of it, TRC library will process the returned info adding even more info. For example, if OpenCV or </a:t>
            </a:r>
            <a:r>
              <a:rPr lang="en-US" dirty="0" err="1"/>
              <a:t>WPILib</a:t>
            </a:r>
            <a:r>
              <a:rPr lang="en-US" dirty="0"/>
              <a:t> do not give us object location info, TRC library will translate pixel coordinates and size into real world units using </a:t>
            </a:r>
            <a:r>
              <a:rPr lang="en-US" dirty="0" err="1"/>
              <a:t>Homography</a:t>
            </a:r>
            <a:r>
              <a:rPr lang="en-US" dirty="0"/>
              <a:t> mapper giving us object location info (distance and angle) from the camera.</a:t>
            </a:r>
          </a:p>
          <a:p>
            <a:r>
              <a:rPr lang="en-US" dirty="0"/>
              <a:t>Our game specific processing:</a:t>
            </a:r>
          </a:p>
          <a:p>
            <a:pPr lvl="1"/>
            <a:r>
              <a:rPr lang="en-US" dirty="0"/>
              <a:t>Apply filtering algorithm to eliminate false detection and hopefully we will have exactly one object in the array which is our target.</a:t>
            </a:r>
          </a:p>
          <a:p>
            <a:pPr lvl="1"/>
            <a:r>
              <a:rPr lang="en-US" dirty="0"/>
              <a:t>If the array still contains more than one object, we will sort the array with a set of criteria so that the first object  in the array should have the highest confidence.</a:t>
            </a:r>
          </a:p>
          <a:p>
            <a:r>
              <a:rPr lang="en-US" dirty="0"/>
              <a:t>With the object distance and angle info, one can create a PID controlled drive (</a:t>
            </a:r>
            <a:r>
              <a:rPr lang="en-US" dirty="0" err="1"/>
              <a:t>TrcPidDrive</a:t>
            </a:r>
            <a:r>
              <a:rPr lang="en-US" dirty="0"/>
              <a:t>) using the vision info of the detected object to control the Y axis travel and robot heading.</a:t>
            </a:r>
          </a:p>
        </p:txBody>
      </p:sp>
    </p:spTree>
    <p:extLst>
      <p:ext uri="{BB962C8B-B14F-4D97-AF65-F5344CB8AC3E}">
        <p14:creationId xmlns:p14="http://schemas.microsoft.com/office/powerpoint/2010/main" val="55998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9315-037F-7B2F-DA0F-716D7B94762E}"/>
              </a:ext>
            </a:extLst>
          </p:cNvPr>
          <p:cNvSpPr>
            <a:spLocks noGrp="1"/>
          </p:cNvSpPr>
          <p:nvPr>
            <p:ph type="title"/>
          </p:nvPr>
        </p:nvSpPr>
        <p:spPr/>
        <p:txBody>
          <a:bodyPr/>
          <a:lstStyle/>
          <a:p>
            <a:r>
              <a:rPr lang="en-US" dirty="0"/>
              <a:t>OpenCV Pipeline</a:t>
            </a:r>
          </a:p>
        </p:txBody>
      </p:sp>
      <p:sp>
        <p:nvSpPr>
          <p:cNvPr id="3" name="Content Placeholder 2">
            <a:extLst>
              <a:ext uri="{FF2B5EF4-FFF2-40B4-BE49-F238E27FC236}">
                <a16:creationId xmlns:a16="http://schemas.microsoft.com/office/drawing/2014/main" id="{D0C1E942-C73C-F23D-1243-B747505500B6}"/>
              </a:ext>
            </a:extLst>
          </p:cNvPr>
          <p:cNvSpPr>
            <a:spLocks noGrp="1"/>
          </p:cNvSpPr>
          <p:nvPr>
            <p:ph idx="1"/>
          </p:nvPr>
        </p:nvSpPr>
        <p:spPr>
          <a:xfrm>
            <a:off x="580768" y="2277762"/>
            <a:ext cx="11022227" cy="4518454"/>
          </a:xfrm>
        </p:spPr>
        <p:txBody>
          <a:bodyPr>
            <a:normAutofit/>
          </a:bodyPr>
          <a:lstStyle/>
          <a:p>
            <a:r>
              <a:rPr lang="en-US" dirty="0"/>
              <a:t>OpenCV is an open source industry standard vision processing library.</a:t>
            </a:r>
          </a:p>
          <a:p>
            <a:r>
              <a:rPr lang="en-US" dirty="0"/>
              <a:t>An OpenCV pipeline provides a method that takes a camera frame and runs it through a sequence of filters in order to isolate and find the object we wish to detect.</a:t>
            </a:r>
          </a:p>
          <a:p>
            <a:r>
              <a:rPr lang="en-US" dirty="0"/>
              <a:t>OpenCV library provides many different filters:</a:t>
            </a:r>
          </a:p>
          <a:p>
            <a:pPr lvl="1"/>
            <a:r>
              <a:rPr lang="en-US" dirty="0"/>
              <a:t>Image processing: Blur, Desaturate, Distance transform, HSV threshold, HSL Threshold, RGB threshold, Resize, Normalize, Mask.</a:t>
            </a:r>
          </a:p>
          <a:p>
            <a:pPr lvl="1"/>
            <a:r>
              <a:rPr lang="en-US" dirty="0"/>
              <a:t>Feature detection: Convex hulls, Filter contours, Find blobs, Find contours, Find lines, Watershed, Cascade classifier.</a:t>
            </a:r>
          </a:p>
          <a:p>
            <a:r>
              <a:rPr lang="en-US" dirty="0"/>
              <a:t>TRC library provides two generic software pipelines:</a:t>
            </a:r>
          </a:p>
          <a:p>
            <a:pPr lvl="1"/>
            <a:r>
              <a:rPr lang="en-US" dirty="0"/>
              <a:t>Color blob detection pipeline.</a:t>
            </a:r>
          </a:p>
          <a:p>
            <a:pPr lvl="1"/>
            <a:r>
              <a:rPr lang="en-US" dirty="0" err="1"/>
              <a:t>AprilTag</a:t>
            </a:r>
            <a:r>
              <a:rPr lang="en-US" dirty="0"/>
              <a:t> detection pipeline.</a:t>
            </a:r>
          </a:p>
        </p:txBody>
      </p:sp>
    </p:spTree>
    <p:extLst>
      <p:ext uri="{BB962C8B-B14F-4D97-AF65-F5344CB8AC3E}">
        <p14:creationId xmlns:p14="http://schemas.microsoft.com/office/powerpoint/2010/main" val="258083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OpenCV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a:bodyPr>
          <a:lstStyle/>
          <a:p>
            <a:r>
              <a:rPr lang="en-US" dirty="0"/>
              <a:t>Without vision coprocessors, TRC library supports OpenCV vision processing running OpenCV pipelines on the </a:t>
            </a:r>
            <a:r>
              <a:rPr lang="en-US" dirty="0" err="1"/>
              <a:t>RoboRIO</a:t>
            </a:r>
            <a:r>
              <a:rPr lang="en-US" dirty="0"/>
              <a:t> on a standalone thread.</a:t>
            </a:r>
          </a:p>
          <a:p>
            <a:r>
              <a:rPr lang="en-US" dirty="0"/>
              <a:t>Vision processing is CPU intensive and will impact the overall robot and vision performance. Therefore, we recommend using a vision coprocessor if possible.</a:t>
            </a:r>
          </a:p>
          <a:p>
            <a:r>
              <a:rPr lang="en-US" dirty="0"/>
              <a:t>TRC library provides two generic vision pipelines:</a:t>
            </a:r>
          </a:p>
          <a:p>
            <a:pPr lvl="1"/>
            <a:r>
              <a:rPr lang="en-US" dirty="0"/>
              <a:t>Color blob detection: detects a blob with the specified color range.</a:t>
            </a:r>
          </a:p>
          <a:p>
            <a:pPr lvl="1"/>
            <a:r>
              <a:rPr lang="en-US" dirty="0" err="1"/>
              <a:t>AprilTag</a:t>
            </a:r>
            <a:r>
              <a:rPr lang="en-US" dirty="0"/>
              <a:t> detection: detects printed </a:t>
            </a:r>
            <a:r>
              <a:rPr lang="en-US" dirty="0" err="1"/>
              <a:t>AprilTag</a:t>
            </a:r>
            <a:r>
              <a:rPr lang="en-US" dirty="0"/>
              <a:t> images.</a:t>
            </a:r>
          </a:p>
        </p:txBody>
      </p:sp>
    </p:spTree>
    <p:extLst>
      <p:ext uri="{BB962C8B-B14F-4D97-AF65-F5344CB8AC3E}">
        <p14:creationId xmlns:p14="http://schemas.microsoft.com/office/powerpoint/2010/main" val="417203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68B0-3DA0-2920-A2B7-D7EAE7968A25}"/>
              </a:ext>
            </a:extLst>
          </p:cNvPr>
          <p:cNvSpPr>
            <a:spLocks noGrp="1"/>
          </p:cNvSpPr>
          <p:nvPr>
            <p:ph type="title"/>
          </p:nvPr>
        </p:nvSpPr>
        <p:spPr>
          <a:xfrm>
            <a:off x="1154954" y="973668"/>
            <a:ext cx="9521284" cy="706964"/>
          </a:xfrm>
        </p:spPr>
        <p:txBody>
          <a:bodyPr/>
          <a:lstStyle/>
          <a:p>
            <a:r>
              <a:rPr lang="en-US" dirty="0"/>
              <a:t>OpenCV Color Blob Detection Pipeline</a:t>
            </a:r>
          </a:p>
        </p:txBody>
      </p:sp>
      <p:sp>
        <p:nvSpPr>
          <p:cNvPr id="3" name="Content Placeholder 2">
            <a:extLst>
              <a:ext uri="{FF2B5EF4-FFF2-40B4-BE49-F238E27FC236}">
                <a16:creationId xmlns:a16="http://schemas.microsoft.com/office/drawing/2014/main" id="{532AF259-AD86-C4CC-C6CE-F3F7E04385B8}"/>
              </a:ext>
            </a:extLst>
          </p:cNvPr>
          <p:cNvSpPr>
            <a:spLocks noGrp="1"/>
          </p:cNvSpPr>
          <p:nvPr>
            <p:ph idx="1"/>
          </p:nvPr>
        </p:nvSpPr>
        <p:spPr>
          <a:xfrm>
            <a:off x="580768" y="2286000"/>
            <a:ext cx="11034583" cy="4374292"/>
          </a:xfrm>
        </p:spPr>
        <p:txBody>
          <a:bodyPr>
            <a:normAutofit fontScale="92500" lnSpcReduction="20000"/>
          </a:bodyPr>
          <a:lstStyle/>
          <a:p>
            <a:r>
              <a:rPr lang="en-US" dirty="0"/>
              <a:t>TRC library provides a generic color blob detection pipeline that does the following:</a:t>
            </a:r>
          </a:p>
          <a:p>
            <a:pPr lvl="1"/>
            <a:r>
              <a:rPr lang="en-US" dirty="0"/>
              <a:t>Filter by color (HSV threshold, HSL threshold, RGB threshold).</a:t>
            </a:r>
          </a:p>
          <a:p>
            <a:pPr lvl="1"/>
            <a:r>
              <a:rPr lang="en-US" dirty="0"/>
              <a:t>Find contours.</a:t>
            </a:r>
          </a:p>
          <a:p>
            <a:pPr lvl="1"/>
            <a:r>
              <a:rPr lang="en-US" dirty="0"/>
              <a:t>Filter Contours (width, height, area, perimeter, solidity, vertex count, aspect ratio). </a:t>
            </a:r>
          </a:p>
          <a:p>
            <a:pPr lvl="1"/>
            <a:r>
              <a:rPr lang="en-US" dirty="0"/>
              <a:t>Annotate frame.</a:t>
            </a:r>
          </a:p>
          <a:p>
            <a:r>
              <a:rPr lang="en-US" dirty="0"/>
              <a:t>Constructor:</a:t>
            </a:r>
            <a:br>
              <a:rPr lang="en-US" dirty="0"/>
            </a:br>
            <a:r>
              <a:rPr lang="en-US" b="0" dirty="0" err="1">
                <a:solidFill>
                  <a:srgbClr val="DCDCAA"/>
                </a:solidFill>
                <a:effectLst/>
                <a:latin typeface="Consolas" panose="020B0609020204030204" pitchFamily="49" charset="0"/>
              </a:rPr>
              <a:t>TrcOpenCvColorBlobPipeline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colorConversion</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colorThresholds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FilterContourParams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filterContourParams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colorConversion</a:t>
            </a:r>
            <a:r>
              <a:rPr lang="en-US" dirty="0"/>
              <a:t>: specifies color conversion before processing the image (e.g. Imgproc.BGR2HSV).</a:t>
            </a:r>
          </a:p>
          <a:p>
            <a:pPr lvl="1"/>
            <a:r>
              <a:rPr lang="en-US" dirty="0" err="1"/>
              <a:t>colorThresholds</a:t>
            </a:r>
            <a:r>
              <a:rPr lang="en-US" dirty="0"/>
              <a:t>: specifies the color ranges for the 3 colors (</a:t>
            </a:r>
            <a:r>
              <a:rPr lang="en-US" dirty="0" err="1"/>
              <a:t>e.g</a:t>
            </a:r>
            <a:r>
              <a:rPr lang="en-US" dirty="0"/>
              <a:t> RGB or HSV).</a:t>
            </a:r>
          </a:p>
          <a:p>
            <a:pPr lvl="1"/>
            <a:r>
              <a:rPr lang="en-US" dirty="0" err="1"/>
              <a:t>filterContourParams</a:t>
            </a:r>
            <a:r>
              <a:rPr lang="en-US" dirty="0"/>
              <a:t>: specifies the contour filtering criteria (e.g. width, height, aspect ratio </a:t>
            </a:r>
            <a:r>
              <a:rPr lang="en-US" dirty="0" err="1"/>
              <a:t>etc</a:t>
            </a:r>
            <a:r>
              <a:rPr lang="en-US" dirty="0"/>
              <a:t>).</a:t>
            </a: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reset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endParaRPr lang="en-US" dirty="0"/>
          </a:p>
          <a:p>
            <a:r>
              <a:rPr lang="en-US" dirty="0"/>
              <a:t>FIRST provided a GRIP tool for building and tuning OpenCV pipelines, see documentation </a:t>
            </a:r>
            <a:r>
              <a:rPr lang="en-US" dirty="0">
                <a:hlinkClick r:id="rId2"/>
              </a:rPr>
              <a:t>here</a:t>
            </a:r>
            <a:r>
              <a:rPr lang="en-US" dirty="0"/>
              <a:t>.</a:t>
            </a:r>
          </a:p>
          <a:p>
            <a:endParaRPr lang="en-US" dirty="0"/>
          </a:p>
        </p:txBody>
      </p:sp>
    </p:spTree>
    <p:extLst>
      <p:ext uri="{BB962C8B-B14F-4D97-AF65-F5344CB8AC3E}">
        <p14:creationId xmlns:p14="http://schemas.microsoft.com/office/powerpoint/2010/main" val="117135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25FA-4454-861A-0A9D-3EA65BCFA028}"/>
              </a:ext>
            </a:extLst>
          </p:cNvPr>
          <p:cNvSpPr>
            <a:spLocks noGrp="1"/>
          </p:cNvSpPr>
          <p:nvPr>
            <p:ph type="title"/>
          </p:nvPr>
        </p:nvSpPr>
        <p:spPr/>
        <p:txBody>
          <a:bodyPr/>
          <a:lstStyle/>
          <a:p>
            <a:r>
              <a:rPr lang="en-US" dirty="0"/>
              <a:t>OpenCV </a:t>
            </a:r>
            <a:r>
              <a:rPr lang="en-US" dirty="0" err="1"/>
              <a:t>AprilTag</a:t>
            </a:r>
            <a:r>
              <a:rPr lang="en-US" dirty="0"/>
              <a:t> Detection Pipeline</a:t>
            </a:r>
          </a:p>
        </p:txBody>
      </p:sp>
      <p:sp>
        <p:nvSpPr>
          <p:cNvPr id="3" name="Content Placeholder 2">
            <a:extLst>
              <a:ext uri="{FF2B5EF4-FFF2-40B4-BE49-F238E27FC236}">
                <a16:creationId xmlns:a16="http://schemas.microsoft.com/office/drawing/2014/main" id="{CF9CF910-0CFC-6F8D-D1FE-73160B88FAEA}"/>
              </a:ext>
            </a:extLst>
          </p:cNvPr>
          <p:cNvSpPr>
            <a:spLocks noGrp="1"/>
          </p:cNvSpPr>
          <p:nvPr>
            <p:ph idx="1"/>
          </p:nvPr>
        </p:nvSpPr>
        <p:spPr>
          <a:xfrm>
            <a:off x="527222" y="2298357"/>
            <a:ext cx="11088129" cy="4489621"/>
          </a:xfrm>
        </p:spPr>
        <p:txBody>
          <a:bodyPr/>
          <a:lstStyle/>
          <a:p>
            <a:r>
              <a:rPr lang="en-US" dirty="0"/>
              <a:t>TRC library provides an OpenCV </a:t>
            </a:r>
            <a:r>
              <a:rPr lang="en-US" dirty="0" err="1"/>
              <a:t>AprilTag</a:t>
            </a:r>
            <a:r>
              <a:rPr lang="en-US" dirty="0"/>
              <a:t> detection pipeline that detects </a:t>
            </a:r>
            <a:r>
              <a:rPr lang="en-US" dirty="0" err="1"/>
              <a:t>AprilTag</a:t>
            </a:r>
            <a:r>
              <a:rPr lang="en-US" dirty="0"/>
              <a:t> images.</a:t>
            </a:r>
          </a:p>
          <a:p>
            <a:r>
              <a:rPr lang="en-US" dirty="0"/>
              <a:t>Constructor:</a:t>
            </a:r>
            <a:br>
              <a:rPr lang="en-US" dirty="0"/>
            </a:br>
            <a:r>
              <a:rPr lang="en-US" b="0" dirty="0" err="1">
                <a:solidFill>
                  <a:srgbClr val="DCDCAA"/>
                </a:solidFill>
                <a:effectLst/>
                <a:latin typeface="Consolas" panose="020B0609020204030204" pitchFamily="49" charset="0"/>
              </a:rPr>
              <a:t>FrcOpenCvAprilTagPipeline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tagFamily</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AprilTagDetector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Config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detectorConfig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AprilTagPoseEstimator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Config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poseEstConfig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tagFamily</a:t>
            </a:r>
            <a:r>
              <a:rPr lang="en-US" dirty="0"/>
              <a:t>: specifies the </a:t>
            </a:r>
            <a:r>
              <a:rPr lang="en-US" dirty="0" err="1"/>
              <a:t>AprilTag</a:t>
            </a:r>
            <a:r>
              <a:rPr lang="en-US" dirty="0"/>
              <a:t> family to detect.</a:t>
            </a:r>
          </a:p>
          <a:p>
            <a:pPr lvl="1"/>
            <a:r>
              <a:rPr lang="en-US" dirty="0" err="1"/>
              <a:t>detectorConfig</a:t>
            </a:r>
            <a:r>
              <a:rPr lang="en-US" dirty="0"/>
              <a:t>: specifies the detector configuration (generally not specify to use default).</a:t>
            </a:r>
            <a:endParaRPr lang="en-US" b="0" dirty="0">
              <a:solidFill>
                <a:srgbClr val="D4D4D4"/>
              </a:solidFill>
              <a:effectLst/>
              <a:latin typeface="Consolas" panose="020B0609020204030204" pitchFamily="49" charset="0"/>
            </a:endParaRPr>
          </a:p>
          <a:p>
            <a:pPr lvl="1"/>
            <a:r>
              <a:rPr lang="en-US" dirty="0" err="1"/>
              <a:t>poseEstConfig</a:t>
            </a:r>
            <a:r>
              <a:rPr lang="en-US" dirty="0"/>
              <a:t>: specifies the pose estimator configuration (</a:t>
            </a:r>
            <a:r>
              <a:rPr lang="en-US" dirty="0" err="1"/>
              <a:t>AprilTag</a:t>
            </a:r>
            <a:r>
              <a:rPr lang="en-US" dirty="0"/>
              <a:t> size and camera characteristics).</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reset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64952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71CE-7BC5-121C-00AA-116D507BB042}"/>
              </a:ext>
            </a:extLst>
          </p:cNvPr>
          <p:cNvSpPr>
            <a:spLocks noGrp="1"/>
          </p:cNvSpPr>
          <p:nvPr>
            <p:ph type="title"/>
          </p:nvPr>
        </p:nvSpPr>
        <p:spPr/>
        <p:txBody>
          <a:bodyPr/>
          <a:lstStyle/>
          <a:p>
            <a:r>
              <a:rPr lang="en-US" dirty="0"/>
              <a:t>Photon Vision</a:t>
            </a:r>
          </a:p>
        </p:txBody>
      </p:sp>
      <p:sp>
        <p:nvSpPr>
          <p:cNvPr id="3" name="Content Placeholder 2">
            <a:extLst>
              <a:ext uri="{FF2B5EF4-FFF2-40B4-BE49-F238E27FC236}">
                <a16:creationId xmlns:a16="http://schemas.microsoft.com/office/drawing/2014/main" id="{4DF1EF01-3F76-37B4-1682-3D7423065F5E}"/>
              </a:ext>
            </a:extLst>
          </p:cNvPr>
          <p:cNvSpPr>
            <a:spLocks noGrp="1"/>
          </p:cNvSpPr>
          <p:nvPr>
            <p:ph idx="1"/>
          </p:nvPr>
        </p:nvSpPr>
        <p:spPr>
          <a:xfrm>
            <a:off x="539578" y="2286000"/>
            <a:ext cx="11055179" cy="4489622"/>
          </a:xfrm>
        </p:spPr>
        <p:txBody>
          <a:bodyPr>
            <a:normAutofit fontScale="92500" lnSpcReduction="10000"/>
          </a:bodyPr>
          <a:lstStyle/>
          <a:p>
            <a:r>
              <a:rPr lang="en-US" dirty="0"/>
              <a:t>TRC library provides another </a:t>
            </a:r>
            <a:r>
              <a:rPr lang="en-US" dirty="0" err="1"/>
              <a:t>AprilTag</a:t>
            </a:r>
            <a:r>
              <a:rPr lang="en-US" dirty="0"/>
              <a:t> detection using the FIRST provided Photon library.</a:t>
            </a:r>
          </a:p>
          <a:p>
            <a:r>
              <a:rPr lang="en-US" dirty="0"/>
              <a:t>Photon library is similar to our OpenCV </a:t>
            </a:r>
            <a:r>
              <a:rPr lang="en-US" dirty="0" err="1"/>
              <a:t>AprilTag</a:t>
            </a:r>
            <a:r>
              <a:rPr lang="en-US" dirty="0"/>
              <a:t> Pipeline and may arguably provide slightly better functionality with pose estimation.</a:t>
            </a:r>
          </a:p>
          <a:p>
            <a:r>
              <a:rPr lang="en-US" dirty="0"/>
              <a:t>Constructor:</a:t>
            </a:r>
            <a:br>
              <a:rPr lang="en-US" dirty="0"/>
            </a:br>
            <a:r>
              <a:rPr lang="en-US" b="0" dirty="0" err="1">
                <a:solidFill>
                  <a:srgbClr val="DCDCAA"/>
                </a:solidFill>
                <a:effectLst/>
                <a:latin typeface="Consolas" panose="020B0609020204030204" pitchFamily="49" charset="0"/>
              </a:rPr>
              <a:t>FrcPhotonVision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cameraName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camHeight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camPitch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tracer</a:t>
            </a:r>
            <a:r>
              <a:rPr lang="en-US" b="0" dirty="0">
                <a:solidFill>
                  <a:srgbClr val="D4D4D4"/>
                </a:solidFill>
                <a:effectLst/>
                <a:latin typeface="Consolas" panose="020B0609020204030204" pitchFamily="49" charset="0"/>
              </a:rPr>
              <a:t>)</a:t>
            </a:r>
          </a:p>
          <a:p>
            <a:pPr lvl="1"/>
            <a:r>
              <a:rPr lang="en-US" dirty="0" err="1"/>
              <a:t>cameraName</a:t>
            </a:r>
            <a:r>
              <a:rPr lang="en-US" dirty="0"/>
              <a:t>: specifies the camera name.</a:t>
            </a:r>
          </a:p>
          <a:p>
            <a:pPr lvl="1"/>
            <a:r>
              <a:rPr lang="en-US" dirty="0" err="1"/>
              <a:t>camHeight</a:t>
            </a:r>
            <a:r>
              <a:rPr lang="en-US" dirty="0"/>
              <a:t>: specifies the camera mounting height off the ground.</a:t>
            </a:r>
          </a:p>
          <a:p>
            <a:pPr lvl="1"/>
            <a:r>
              <a:rPr lang="en-US" dirty="0" err="1"/>
              <a:t>camPitch</a:t>
            </a:r>
            <a:r>
              <a:rPr lang="en-US" dirty="0"/>
              <a:t>: specifies the camera mounting pitch from horizontal.</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detectObjects</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detectBestObject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getDetectedObjects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DetectedObject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getBestDetectedObject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05551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17410</TotalTime>
  <Words>1180</Words>
  <Application>Microsoft Office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Consolas</vt:lpstr>
      <vt:lpstr>Wingdings 3</vt:lpstr>
      <vt:lpstr>Ion Boardroom</vt:lpstr>
      <vt:lpstr>Advanced Robotics Programming Class Lesson 8: Vision</vt:lpstr>
      <vt:lpstr>Agenda</vt:lpstr>
      <vt:lpstr>What Is Vision Processing?</vt:lpstr>
      <vt:lpstr>Vision Info Processing</vt:lpstr>
      <vt:lpstr>OpenCV Pipeline</vt:lpstr>
      <vt:lpstr>OpenCV Vision</vt:lpstr>
      <vt:lpstr>OpenCV Color Blob Detection Pipeline</vt:lpstr>
      <vt:lpstr>OpenCV AprilTag Detection Pipeline</vt:lpstr>
      <vt:lpstr>Photon Vision</vt:lpstr>
      <vt:lpstr>Lime Light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79</cp:revision>
  <dcterms:created xsi:type="dcterms:W3CDTF">2020-11-12T22:23:18Z</dcterms:created>
  <dcterms:modified xsi:type="dcterms:W3CDTF">2023-09-20T07:17:33Z</dcterms:modified>
</cp:coreProperties>
</file>