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324" r:id="rId4"/>
    <p:sldId id="293" r:id="rId5"/>
    <p:sldId id="278" r:id="rId6"/>
    <p:sldId id="279" r:id="rId7"/>
    <p:sldId id="285" r:id="rId8"/>
    <p:sldId id="326" r:id="rId9"/>
    <p:sldId id="277" r:id="rId10"/>
    <p:sldId id="327" r:id="rId11"/>
    <p:sldId id="283" r:id="rId12"/>
    <p:sldId id="284" r:id="rId13"/>
    <p:sldId id="328" r:id="rId14"/>
    <p:sldId id="3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nedrive.live.com/view.aspx?resid=CCE9167FC9B645E4!2704&amp;ithint=file%2cdocx&amp;authkey=!AElYocaAgcnDx8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Robot Drive Strategies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a:t>Using Pure Pursuit Drive</a:t>
            </a:r>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73417"/>
            <a:ext cx="11039911" cy="4477007"/>
          </a:xfrm>
        </p:spPr>
        <p:txBody>
          <a:bodyPr>
            <a:normAutofit/>
          </a:bodyPr>
          <a:lstStyle/>
          <a:p>
            <a:r>
              <a:rPr lang="en-US" dirty="0" err="1"/>
              <a:t>TrcPurePursuitDrive</a:t>
            </a:r>
            <a:r>
              <a:rPr lang="en-US" dirty="0"/>
              <a:t> Constructor:</a:t>
            </a:r>
            <a:br>
              <a:rPr lang="en-US" dirty="0"/>
            </a:br>
            <a:r>
              <a:rPr lang="en-US" b="0" dirty="0" err="1">
                <a:solidFill>
                  <a:srgbClr val="DCDCAA"/>
                </a:solidFill>
                <a:effectLst/>
                <a:latin typeface="Consolas" panose="020B0609020204030204" pitchFamily="49" charset="0"/>
              </a:rPr>
              <a:t>TrcPurePursuitDrive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proximityRadius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posTolerance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turnTolerance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velPidCoeff</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a:t>Some setter methods to set various parameters of Pure Pursuit Drive: e.g. following distance, tolerances, PID coefficients, interpolation types etc.</a:t>
            </a:r>
          </a:p>
          <a:p>
            <a:pPr lvl="1"/>
            <a:r>
              <a:rPr lang="en-US" dirty="0" err="1"/>
              <a:t>isActive</a:t>
            </a:r>
            <a:r>
              <a:rPr lang="en-US" dirty="0"/>
              <a:t> – check if Pure Pursuit Drive is in progress.</a:t>
            </a:r>
          </a:p>
          <a:p>
            <a:pPr lvl="1"/>
            <a:r>
              <a:rPr lang="en-US" dirty="0"/>
              <a:t>cancel – cancel the Pure Pursuit Drive that is in progress.</a:t>
            </a:r>
          </a:p>
          <a:p>
            <a:pPr lvl="1"/>
            <a:r>
              <a:rPr lang="en-US" dirty="0"/>
              <a:t>start – start the pure pursuit drive with the specified path.</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TrcPath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69936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20000"/>
          </a:bodyPr>
          <a:lstStyle/>
          <a:p>
            <a:r>
              <a:rPr lang="en-US" dirty="0" err="1"/>
              <a:t>TrcPath</a:t>
            </a:r>
            <a:r>
              <a:rPr lang="en-US" dirty="0"/>
              <a:t> defines a path for the robot to follow and whether waypoint headings are in degrees or radians. A path is an array of waypoints.</a:t>
            </a:r>
          </a:p>
          <a:p>
            <a:r>
              <a:rPr lang="en-US" dirty="0"/>
              <a:t>A waypoint defines a point on the path and contains info such as:</a:t>
            </a:r>
          </a:p>
          <a:p>
            <a:pPr lvl="1"/>
            <a:r>
              <a:rPr lang="en-US" dirty="0"/>
              <a:t>timestep – a timestamp relative to the starting time of the path. This is optional and is only required for a certain motion drive strategies (not needed by Pure Pursuit).</a:t>
            </a:r>
          </a:p>
          <a:p>
            <a:pPr lvl="1"/>
            <a:r>
              <a:rPr lang="en-US" b="1" dirty="0"/>
              <a:t>pose</a:t>
            </a:r>
            <a:r>
              <a:rPr lang="en-US" dirty="0"/>
              <a:t> – location of the waypoint: X, Y and heading. This is always required for any motion drive strategies.</a:t>
            </a:r>
          </a:p>
          <a:p>
            <a:pPr lvl="1"/>
            <a:r>
              <a:rPr lang="en-US" dirty="0" err="1"/>
              <a:t>encoderPosition</a:t>
            </a:r>
            <a:r>
              <a:rPr lang="en-US" dirty="0"/>
              <a:t> – specifies the encoder position at this waypoint (not needed by Pure Pursuit).</a:t>
            </a:r>
          </a:p>
          <a:p>
            <a:pPr lvl="1"/>
            <a:r>
              <a:rPr lang="en-US" dirty="0"/>
              <a:t>velocity – specifies the tangential velocity of the robot at this waypoint (not needed by Pure Pursuit).</a:t>
            </a:r>
          </a:p>
          <a:p>
            <a:pPr lvl="1"/>
            <a:r>
              <a:rPr lang="en-US" dirty="0"/>
              <a:t>acceleration – specifies the tangential acceleration of the robot at this waypoint (not needed by Pure Pursuit).</a:t>
            </a:r>
          </a:p>
          <a:p>
            <a:pPr lvl="1"/>
            <a:r>
              <a:rPr lang="en-US" dirty="0"/>
              <a:t>jerk – specifies the jerk (derivative of acceleration) of the robot at this waypoint (not needed by Pure Pursuit).</a:t>
            </a:r>
          </a:p>
          <a:p>
            <a:r>
              <a:rPr lang="en-US" dirty="0"/>
              <a:t>There are two types of path:</a:t>
            </a:r>
          </a:p>
          <a:p>
            <a:pPr lvl="1"/>
            <a:r>
              <a:rPr lang="en-US" dirty="0"/>
              <a:t>Absolute path: the location of each waypoint is an absolute position in a reference frame (usually the competition field).</a:t>
            </a:r>
          </a:p>
          <a:p>
            <a:pPr lvl="1"/>
            <a:r>
              <a:rPr lang="en-US" dirty="0"/>
              <a:t>Incremental path: the location of each waypoint is a relative position from the previous waypoint on the path.</a:t>
            </a:r>
          </a:p>
        </p:txBody>
      </p:sp>
    </p:spTree>
    <p:extLst>
      <p:ext uri="{BB962C8B-B14F-4D97-AF65-F5344CB8AC3E}">
        <p14:creationId xmlns:p14="http://schemas.microsoft.com/office/powerpoint/2010/main" val="265617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TrcPathBuilder</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10000"/>
          </a:bodyPr>
          <a:lstStyle/>
          <a:p>
            <a:r>
              <a:rPr lang="en-US" dirty="0" err="1"/>
              <a:t>TrcPathBuilder</a:t>
            </a:r>
            <a:r>
              <a:rPr lang="en-US" dirty="0"/>
              <a:t> is a utility class that makes it easier to build paths for Pure Pursuit Drive.</a:t>
            </a:r>
          </a:p>
          <a:p>
            <a:r>
              <a:rPr lang="en-US" dirty="0"/>
              <a:t>Pure Pursuit Drive requires all waypoints relative to the first waypoint in the path.</a:t>
            </a:r>
          </a:p>
          <a:p>
            <a:r>
              <a:rPr lang="en-US" dirty="0" err="1"/>
              <a:t>TrcPathBuilder</a:t>
            </a:r>
            <a:r>
              <a:rPr lang="en-US" dirty="0"/>
              <a:t> can build such a path for Pure Pursuit from a field absolute path or an incremental path.</a:t>
            </a:r>
          </a:p>
          <a:p>
            <a:r>
              <a:rPr lang="en-US" dirty="0" err="1"/>
              <a:t>TrcPathBuilder</a:t>
            </a:r>
            <a:r>
              <a:rPr lang="en-US" dirty="0"/>
              <a:t> Constructor:</a:t>
            </a:r>
            <a:br>
              <a:rPr lang="en-US" dirty="0"/>
            </a:br>
            <a:r>
              <a:rPr lang="en-US" b="0" dirty="0" err="1">
                <a:solidFill>
                  <a:srgbClr val="DCDCAA"/>
                </a:solidFill>
                <a:effectLst/>
                <a:latin typeface="Consolas" panose="020B0609020204030204" pitchFamily="49" charset="0"/>
              </a:rPr>
              <a:t>TrcPathBuilder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inDegrees</a:t>
            </a:r>
            <a:r>
              <a:rPr lang="en-US" b="0" dirty="0">
                <a:solidFill>
                  <a:srgbClr val="D4D4D4"/>
                </a:solidFill>
                <a:effectLst/>
                <a:latin typeface="Consolas" panose="020B0609020204030204" pitchFamily="49" charset="0"/>
              </a:rPr>
              <a:t>)</a:t>
            </a:r>
            <a:endParaRPr lang="en-US" dirty="0"/>
          </a:p>
          <a:p>
            <a:pPr lvl="1"/>
            <a:r>
              <a:rPr lang="en-US" dirty="0" err="1"/>
              <a:t>startingPose</a:t>
            </a:r>
            <a:r>
              <a:rPr lang="en-US" dirty="0"/>
              <a:t> – absolution position of the robot at the start of the path (i.e. absolute field position of the robot).</a:t>
            </a:r>
          </a:p>
          <a:p>
            <a:pPr lvl="1"/>
            <a:r>
              <a:rPr lang="en-US" dirty="0" err="1"/>
              <a:t>incrementalPath</a:t>
            </a:r>
            <a:r>
              <a:rPr lang="en-US" dirty="0"/>
              <a:t> – specifies whether the path is given as incremental path or absolute path.</a:t>
            </a:r>
          </a:p>
          <a:p>
            <a:pPr lvl="1"/>
            <a:r>
              <a:rPr lang="en-US" dirty="0" err="1"/>
              <a:t>inDegrees</a:t>
            </a:r>
            <a:r>
              <a:rPr lang="en-US" dirty="0"/>
              <a:t> – specifies whether the waypoint headings are in degrees or radians.</a:t>
            </a:r>
          </a:p>
          <a:p>
            <a:r>
              <a:rPr lang="en-US" dirty="0"/>
              <a:t>Methods:</a:t>
            </a:r>
          </a:p>
          <a:p>
            <a:pPr lvl="1"/>
            <a:r>
              <a:rPr lang="en-US" dirty="0"/>
              <a:t>append – append a point to the path (the point can be a waypoint or a pose).</a:t>
            </a:r>
          </a:p>
          <a:p>
            <a:pPr lvl="1"/>
            <a:r>
              <a:rPr lang="en-US" dirty="0" err="1"/>
              <a:t>toPath</a:t>
            </a:r>
            <a:r>
              <a:rPr lang="en-US" dirty="0"/>
              <a:t> – returns a path that contains absolute waypoints in the reference frame.</a:t>
            </a:r>
          </a:p>
          <a:p>
            <a:pPr lvl="1"/>
            <a:r>
              <a:rPr lang="en-US" dirty="0" err="1"/>
              <a:t>toRelativeStartPath</a:t>
            </a:r>
            <a:r>
              <a:rPr lang="en-US" dirty="0"/>
              <a:t> – returns a path that contains waypoints relative to the first waypoint of the path (this is the type of path Pure Pursuit needs).</a:t>
            </a:r>
          </a:p>
        </p:txBody>
      </p:sp>
    </p:spTree>
    <p:extLst>
      <p:ext uri="{BB962C8B-B14F-4D97-AF65-F5344CB8AC3E}">
        <p14:creationId xmlns:p14="http://schemas.microsoft.com/office/powerpoint/2010/main" val="339249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B6A5-823D-42D9-A995-64CE913A925F}"/>
              </a:ext>
            </a:extLst>
          </p:cNvPr>
          <p:cNvSpPr>
            <a:spLocks noGrp="1"/>
          </p:cNvSpPr>
          <p:nvPr>
            <p:ph type="title"/>
          </p:nvPr>
        </p:nvSpPr>
        <p:spPr>
          <a:xfrm>
            <a:off x="503339" y="973668"/>
            <a:ext cx="10410737" cy="706964"/>
          </a:xfrm>
        </p:spPr>
        <p:txBody>
          <a:bodyPr/>
          <a:lstStyle/>
          <a:p>
            <a:r>
              <a:rPr lang="en-US" dirty="0"/>
              <a:t>Exercise: Drive Robot Through a Slalom Path</a:t>
            </a:r>
          </a:p>
        </p:txBody>
      </p:sp>
      <p:sp>
        <p:nvSpPr>
          <p:cNvPr id="3" name="Content Placeholder 2">
            <a:extLst>
              <a:ext uri="{FF2B5EF4-FFF2-40B4-BE49-F238E27FC236}">
                <a16:creationId xmlns:a16="http://schemas.microsoft.com/office/drawing/2014/main" id="{097A9A0A-0F06-4864-AD5C-3C7501CDEDFD}"/>
              </a:ext>
            </a:extLst>
          </p:cNvPr>
          <p:cNvSpPr>
            <a:spLocks noGrp="1"/>
          </p:cNvSpPr>
          <p:nvPr>
            <p:ph idx="1"/>
          </p:nvPr>
        </p:nvSpPr>
        <p:spPr>
          <a:xfrm>
            <a:off x="503340" y="2265028"/>
            <a:ext cx="11115412" cy="4410092"/>
          </a:xfrm>
        </p:spPr>
        <p:txBody>
          <a:bodyPr>
            <a:normAutofit/>
          </a:bodyPr>
          <a:lstStyle/>
          <a:p>
            <a:r>
              <a:rPr lang="en-US" dirty="0"/>
              <a:t>Navigate the robot through a slalom path using Pure Pursuit Drive.</a:t>
            </a:r>
          </a:p>
          <a:p>
            <a:pPr lvl="1"/>
            <a:r>
              <a:rPr lang="en-US" dirty="0"/>
              <a:t>In previous exercises, you have already created a </a:t>
            </a:r>
            <a:r>
              <a:rPr lang="en-US" dirty="0" err="1"/>
              <a:t>mecanum</a:t>
            </a:r>
            <a:r>
              <a:rPr lang="en-US" dirty="0"/>
              <a:t> drive base.</a:t>
            </a:r>
          </a:p>
          <a:p>
            <a:pPr lvl="1"/>
            <a:r>
              <a:rPr lang="en-US" dirty="0"/>
              <a:t>In Robot.java, add code to the </a:t>
            </a:r>
            <a:r>
              <a:rPr lang="en-US" dirty="0" err="1"/>
              <a:t>robotInit</a:t>
            </a:r>
            <a:r>
              <a:rPr lang="en-US" dirty="0"/>
              <a:t> method to create the </a:t>
            </a:r>
            <a:r>
              <a:rPr lang="en-US" dirty="0" err="1"/>
              <a:t>purePursuitDrive</a:t>
            </a:r>
            <a:r>
              <a:rPr lang="en-US" dirty="0"/>
              <a:t> (</a:t>
            </a:r>
            <a:r>
              <a:rPr lang="en-US" dirty="0" err="1"/>
              <a:t>TrcPurePursuitDrive</a:t>
            </a:r>
            <a:r>
              <a:rPr lang="en-US" dirty="0"/>
              <a:t>), specifying a name, the </a:t>
            </a:r>
            <a:r>
              <a:rPr lang="en-US" dirty="0" err="1"/>
              <a:t>mecanum</a:t>
            </a:r>
            <a:r>
              <a:rPr lang="en-US" dirty="0"/>
              <a:t> drive base, </a:t>
            </a:r>
            <a:r>
              <a:rPr lang="en-US" dirty="0" err="1"/>
              <a:t>proximityRadius</a:t>
            </a:r>
            <a:r>
              <a:rPr lang="en-US" dirty="0"/>
              <a:t> set to 12.0, </a:t>
            </a:r>
            <a:r>
              <a:rPr lang="en-US" dirty="0" err="1"/>
              <a:t>posTolerance</a:t>
            </a:r>
            <a:r>
              <a:rPr lang="en-US" dirty="0"/>
              <a:t> set to 2.0, </a:t>
            </a:r>
            <a:r>
              <a:rPr lang="en-US" dirty="0" err="1"/>
              <a:t>turnTolerance</a:t>
            </a:r>
            <a:r>
              <a:rPr lang="en-US" dirty="0"/>
              <a:t> set to 2.0 and the PID coefficients for the four PID controllers (</a:t>
            </a:r>
            <a:r>
              <a:rPr lang="en-US" dirty="0" err="1"/>
              <a:t>XPos</a:t>
            </a:r>
            <a:r>
              <a:rPr lang="en-US" dirty="0"/>
              <a:t>, </a:t>
            </a:r>
            <a:r>
              <a:rPr lang="en-US" dirty="0" err="1"/>
              <a:t>YPos</a:t>
            </a:r>
            <a:r>
              <a:rPr lang="en-US" dirty="0"/>
              <a:t>, Rotation and Velocity).</a:t>
            </a:r>
          </a:p>
          <a:p>
            <a:pPr lvl="1"/>
            <a:r>
              <a:rPr lang="en-US" dirty="0"/>
              <a:t>Enable fast mode by calling </a:t>
            </a:r>
            <a:r>
              <a:rPr lang="en-US" dirty="0" err="1"/>
              <a:t>purePursuitDrive.setFastModeEnabled</a:t>
            </a:r>
            <a:r>
              <a:rPr lang="en-US" dirty="0"/>
              <a:t>(true).</a:t>
            </a:r>
          </a:p>
          <a:p>
            <a:pPr lvl="1"/>
            <a:r>
              <a:rPr lang="en-US" dirty="0"/>
              <a:t>In </a:t>
            </a:r>
            <a:r>
              <a:rPr lang="en-US" dirty="0" err="1"/>
              <a:t>FrcTeleOp</a:t>
            </a:r>
            <a:r>
              <a:rPr lang="en-US" dirty="0"/>
              <a:t>, add code to the </a:t>
            </a:r>
            <a:r>
              <a:rPr lang="en-US" dirty="0" err="1"/>
              <a:t>startMode</a:t>
            </a:r>
            <a:r>
              <a:rPr lang="en-US" dirty="0"/>
              <a:t> method to set the initial robot position to the field position of (x=72.0, y=9.0, angle=0.0). (Hint: </a:t>
            </a:r>
            <a:r>
              <a:rPr lang="en-US" dirty="0" err="1"/>
              <a:t>driveBase.setFieldPosition</a:t>
            </a:r>
            <a:r>
              <a:rPr lang="en-US" dirty="0"/>
              <a:t>).</a:t>
            </a:r>
          </a:p>
          <a:p>
            <a:pPr lvl="1"/>
            <a:r>
              <a:rPr lang="en-US" dirty="0"/>
              <a:t>Add code to </a:t>
            </a:r>
            <a:r>
              <a:rPr lang="en-US" dirty="0" err="1"/>
              <a:t>driverControllerButtonEvent</a:t>
            </a:r>
            <a:r>
              <a:rPr lang="en-US" dirty="0"/>
              <a:t> method to perform the pure pursuit drive (</a:t>
            </a:r>
            <a:r>
              <a:rPr lang="en-US" dirty="0" err="1"/>
              <a:t>purePursuitDrive.start</a:t>
            </a:r>
            <a:r>
              <a:rPr lang="en-US" dirty="0"/>
              <a:t>) when button A is pressed and print a message on the dashboard to report the button event. The slalom path has 9 relative waypoints:</a:t>
            </a:r>
            <a:br>
              <a:rPr lang="en-US" dirty="0"/>
            </a:br>
            <a:r>
              <a:rPr lang="en-US" dirty="0"/>
              <a:t>(0, 27, -90), (0, 24, 90), (0, 24, 90), (0, 48, -90), (0, 24, -90), (0, 48, 90), (0, 24, 90), (0, 24, -90), (0, 24, 0)</a:t>
            </a:r>
          </a:p>
        </p:txBody>
      </p:sp>
    </p:spTree>
    <p:extLst>
      <p:ext uri="{BB962C8B-B14F-4D97-AF65-F5344CB8AC3E}">
        <p14:creationId xmlns:p14="http://schemas.microsoft.com/office/powerpoint/2010/main" val="276408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46D4-E6C6-FE43-BBE2-90F86D454524}"/>
              </a:ext>
            </a:extLst>
          </p:cNvPr>
          <p:cNvSpPr>
            <a:spLocks noGrp="1"/>
          </p:cNvSpPr>
          <p:nvPr>
            <p:ph type="title"/>
          </p:nvPr>
        </p:nvSpPr>
        <p:spPr/>
        <p:txBody>
          <a:bodyPr/>
          <a:lstStyle/>
          <a:p>
            <a:r>
              <a:rPr lang="en-US" dirty="0"/>
              <a:t>Slalom Path</a:t>
            </a:r>
          </a:p>
        </p:txBody>
      </p:sp>
      <p:sp>
        <p:nvSpPr>
          <p:cNvPr id="3" name="Content Placeholder 2">
            <a:extLst>
              <a:ext uri="{FF2B5EF4-FFF2-40B4-BE49-F238E27FC236}">
                <a16:creationId xmlns:a16="http://schemas.microsoft.com/office/drawing/2014/main" id="{36F42924-3039-F922-1AE9-945C54EB6FE7}"/>
              </a:ext>
            </a:extLst>
          </p:cNvPr>
          <p:cNvSpPr>
            <a:spLocks noGrp="1"/>
          </p:cNvSpPr>
          <p:nvPr>
            <p:ph idx="1"/>
          </p:nvPr>
        </p:nvSpPr>
        <p:spPr>
          <a:xfrm>
            <a:off x="630018" y="2301313"/>
            <a:ext cx="10946550" cy="4458247"/>
          </a:xfrm>
        </p:spPr>
        <p:txBody>
          <a:bodyPr/>
          <a:lstStyle/>
          <a:p>
            <a:pPr marL="0" indent="0">
              <a:buNone/>
            </a:pPr>
            <a:r>
              <a:rPr lang="en-US" dirty="0"/>
              <a:t>		PID Drive Path									Pure Pursuit Drive Path</a:t>
            </a:r>
          </a:p>
        </p:txBody>
      </p:sp>
      <p:pic>
        <p:nvPicPr>
          <p:cNvPr id="5" name="Picture 4">
            <a:extLst>
              <a:ext uri="{FF2B5EF4-FFF2-40B4-BE49-F238E27FC236}">
                <a16:creationId xmlns:a16="http://schemas.microsoft.com/office/drawing/2014/main" id="{F65CE39A-30D1-48D9-E35E-A2C5A41B679C}"/>
              </a:ext>
            </a:extLst>
          </p:cNvPr>
          <p:cNvPicPr>
            <a:picLocks noChangeAspect="1"/>
          </p:cNvPicPr>
          <p:nvPr/>
        </p:nvPicPr>
        <p:blipFill>
          <a:blip r:embed="rId2"/>
          <a:stretch>
            <a:fillRect/>
          </a:stretch>
        </p:blipFill>
        <p:spPr>
          <a:xfrm>
            <a:off x="615432" y="2853950"/>
            <a:ext cx="3768692" cy="3752482"/>
          </a:xfrm>
          <a:prstGeom prst="rect">
            <a:avLst/>
          </a:prstGeom>
        </p:spPr>
      </p:pic>
      <p:pic>
        <p:nvPicPr>
          <p:cNvPr id="7" name="Picture 6">
            <a:extLst>
              <a:ext uri="{FF2B5EF4-FFF2-40B4-BE49-F238E27FC236}">
                <a16:creationId xmlns:a16="http://schemas.microsoft.com/office/drawing/2014/main" id="{C91B2BD5-DFA0-C2D7-796E-F8F347A33136}"/>
              </a:ext>
            </a:extLst>
          </p:cNvPr>
          <p:cNvPicPr>
            <a:picLocks noChangeAspect="1"/>
          </p:cNvPicPr>
          <p:nvPr/>
        </p:nvPicPr>
        <p:blipFill>
          <a:blip r:embed="rId3"/>
          <a:stretch>
            <a:fillRect/>
          </a:stretch>
        </p:blipFill>
        <p:spPr>
          <a:xfrm>
            <a:off x="6450641" y="2813929"/>
            <a:ext cx="3813390" cy="3792503"/>
          </a:xfrm>
          <a:prstGeom prst="rect">
            <a:avLst/>
          </a:prstGeom>
        </p:spPr>
      </p:pic>
    </p:spTree>
    <p:extLst>
      <p:ext uri="{BB962C8B-B14F-4D97-AF65-F5344CB8AC3E}">
        <p14:creationId xmlns:p14="http://schemas.microsoft.com/office/powerpoint/2010/main" val="42897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about different robot drives.</a:t>
            </a:r>
          </a:p>
          <a:p>
            <a:pPr lvl="1"/>
            <a:r>
              <a:rPr lang="en-US" dirty="0"/>
              <a:t>PID Controlled Drive.</a:t>
            </a:r>
          </a:p>
          <a:p>
            <a:pPr lvl="1"/>
            <a:r>
              <a:rPr lang="en-US" dirty="0"/>
              <a:t>Path following and Pure Pursuit Drive.</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273417"/>
            <a:ext cx="10972799" cy="4531037"/>
          </a:xfrm>
        </p:spPr>
        <p:txBody>
          <a:bodyPr>
            <a:normAutofit fontScale="70000" lnSpcReduction="20000"/>
          </a:bodyPr>
          <a:lstStyle/>
          <a:p>
            <a:r>
              <a:rPr lang="en-US" dirty="0"/>
              <a:t>Applying PID control algorithm to drive the robot base.</a:t>
            </a:r>
          </a:p>
          <a:p>
            <a:r>
              <a:rPr lang="en-US" dirty="0"/>
              <a:t>Consists of up to three PID controllers (X, Y and rotation), monitoring each degree of freedom to make sure they all reach target.</a:t>
            </a:r>
          </a:p>
          <a:p>
            <a:r>
              <a:rPr lang="en-US" dirty="0"/>
              <a:t>Requires feedback sensors to keep track of the robot odometry (X and Y location of the robot on the field as well as its heading), usually encoders for X/Y and gyro for the heading.</a:t>
            </a:r>
          </a:p>
          <a:p>
            <a:r>
              <a:rPr lang="en-US" dirty="0" err="1"/>
              <a:t>TrcPidDrive</a:t>
            </a:r>
            <a:r>
              <a:rPr lang="en-US" dirty="0"/>
              <a:t> Constructor:</a:t>
            </a:r>
            <a:br>
              <a:rPr lang="en-US" dirty="0"/>
            </a:br>
            <a:r>
              <a:rPr lang="en-US" b="0" dirty="0" err="1">
                <a:solidFill>
                  <a:srgbClr val="DCDCAA"/>
                </a:solidFill>
                <a:effectLst/>
                <a:latin typeface="Consolas" panose="020B0609020204030204" pitchFamily="49" charset="0"/>
              </a:rPr>
              <a:t>TrcPidDrive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turnPidCtrl</a:t>
            </a:r>
            <a:r>
              <a:rPr lang="en-US" b="0" dirty="0">
                <a:solidFill>
                  <a:srgbClr val="D4D4D4"/>
                </a:solidFill>
                <a:effectLst/>
                <a:latin typeface="Consolas" panose="020B0609020204030204" pitchFamily="49" charset="0"/>
              </a:rPr>
              <a:t>)</a:t>
            </a:r>
            <a:endParaRPr lang="en-US" dirty="0"/>
          </a:p>
          <a:p>
            <a:r>
              <a:rPr lang="en-US" dirty="0"/>
              <a:t> PID Drive features: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425567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597243" y="2286000"/>
            <a:ext cx="10993395" cy="4332914"/>
          </a:xfrm>
        </p:spPr>
        <p:txBody>
          <a:bodyPr>
            <a:normAutofit fontScale="92500" lnSpcReduction="20000"/>
          </a:bodyPr>
          <a:lstStyle/>
          <a:p>
            <a:r>
              <a:rPr lang="en-US" dirty="0"/>
              <a:t>Press button Y to have the robot drive forward 10 feet, button X to strafe left 5 feet, button A to drive backward 7 feet, button B to turn right 90 degrees.</a:t>
            </a:r>
          </a:p>
          <a:p>
            <a:r>
              <a:rPr lang="en-US" dirty="0"/>
              <a:t>In the previous exercise, you already created 4 drive motors, a gyro and a </a:t>
            </a:r>
            <a:r>
              <a:rPr lang="en-US" dirty="0" err="1"/>
              <a:t>mecanum</a:t>
            </a:r>
            <a:r>
              <a:rPr lang="en-US" dirty="0"/>
              <a:t> drive base.</a:t>
            </a:r>
          </a:p>
          <a:p>
            <a:r>
              <a:rPr lang="en-US" dirty="0"/>
              <a:t>In Robot.java, add code to </a:t>
            </a:r>
            <a:r>
              <a:rPr lang="en-US" dirty="0" err="1"/>
              <a:t>robotInit</a:t>
            </a:r>
            <a:r>
              <a:rPr lang="en-US" dirty="0"/>
              <a:t> to create 3 PID controllers: X, Y and rotation (</a:t>
            </a:r>
            <a:r>
              <a:rPr lang="en-US" dirty="0" err="1"/>
              <a:t>TrcPidController</a:t>
            </a:r>
            <a:r>
              <a:rPr lang="en-US" dirty="0"/>
              <a:t>), specifying their names, their PID parameters and methods to get the robot’s X, Y and heading (Hint: </a:t>
            </a:r>
            <a:r>
              <a:rPr lang="en-US" dirty="0" err="1"/>
              <a:t>mecanumDriveBase</a:t>
            </a:r>
            <a:r>
              <a:rPr lang="en-US" dirty="0"/>
              <a:t>::</a:t>
            </a:r>
            <a:r>
              <a:rPr lang="en-US" dirty="0" err="1"/>
              <a:t>getXPosition</a:t>
            </a:r>
            <a:r>
              <a:rPr lang="en-US" dirty="0"/>
              <a:t>/</a:t>
            </a:r>
            <a:r>
              <a:rPr lang="en-US" dirty="0" err="1"/>
              <a:t>getYPosition</a:t>
            </a:r>
            <a:r>
              <a:rPr lang="en-US" dirty="0"/>
              <a:t>/</a:t>
            </a:r>
            <a:r>
              <a:rPr lang="en-US" dirty="0" err="1"/>
              <a:t>getHeading</a:t>
            </a:r>
            <a:r>
              <a:rPr lang="en-US" dirty="0"/>
              <a:t>).</a:t>
            </a:r>
          </a:p>
          <a:p>
            <a:r>
              <a:rPr lang="en-US" dirty="0"/>
              <a:t>Set the rotation PID controller to use absolute setpoint (Hint: </a:t>
            </a:r>
            <a:r>
              <a:rPr lang="en-US" dirty="0" err="1"/>
              <a:t>rotPidCtrl.setAbsoluteSetPoint</a:t>
            </a:r>
            <a:r>
              <a:rPr lang="en-US" dirty="0"/>
              <a:t>).</a:t>
            </a:r>
          </a:p>
          <a:p>
            <a:r>
              <a:rPr lang="en-US" dirty="0"/>
              <a:t>Create a PID drive object </a:t>
            </a:r>
            <a:r>
              <a:rPr lang="en-US" dirty="0" err="1"/>
              <a:t>pidDrive</a:t>
            </a:r>
            <a:r>
              <a:rPr lang="en-US" dirty="0"/>
              <a:t> (</a:t>
            </a:r>
            <a:r>
              <a:rPr lang="en-US" dirty="0" err="1"/>
              <a:t>TrcPidDrive</a:t>
            </a:r>
            <a:r>
              <a:rPr lang="en-US" dirty="0"/>
              <a:t>), specifying a name, the </a:t>
            </a:r>
            <a:r>
              <a:rPr lang="en-US" dirty="0" err="1"/>
              <a:t>mecanum</a:t>
            </a:r>
            <a:r>
              <a:rPr lang="en-US" dirty="0"/>
              <a:t> drive base and the 3 PID controllers and enable absolute target mode (Hint: </a:t>
            </a:r>
            <a:r>
              <a:rPr lang="en-US" dirty="0" err="1"/>
              <a:t>pidDrive.setAbsoluteTargetModeEnabled</a:t>
            </a:r>
            <a:r>
              <a:rPr lang="en-US" dirty="0"/>
              <a:t>).</a:t>
            </a:r>
          </a:p>
          <a:p>
            <a:r>
              <a:rPr lang="en-US" dirty="0"/>
              <a:t>In </a:t>
            </a:r>
            <a:r>
              <a:rPr lang="en-US" dirty="0" err="1"/>
              <a:t>FrcTeleOp</a:t>
            </a:r>
            <a:r>
              <a:rPr lang="en-US" dirty="0"/>
              <a:t>, add code to the </a:t>
            </a:r>
            <a:r>
              <a:rPr lang="en-US" dirty="0" err="1"/>
              <a:t>driverControllerButtonEvent</a:t>
            </a:r>
            <a:r>
              <a:rPr lang="en-US" dirty="0"/>
              <a:t> method to perform the corresponding PID drive when button X, Y, A, B are pressed and print a message on the dashboard to report the button event (Hint: </a:t>
            </a:r>
            <a:r>
              <a:rPr lang="en-US" dirty="0" err="1"/>
              <a:t>robot.pidDrive.setRelativeTarget</a:t>
            </a:r>
            <a:r>
              <a:rPr lang="en-US" dirty="0"/>
              <a:t>).</a:t>
            </a:r>
          </a:p>
          <a:p>
            <a:r>
              <a:rPr lang="en-US" dirty="0"/>
              <a:t>In </a:t>
            </a:r>
            <a:r>
              <a:rPr lang="en-US" dirty="0" err="1"/>
              <a:t>FrcTeleOp</a:t>
            </a:r>
            <a:r>
              <a:rPr lang="en-US" dirty="0"/>
              <a:t>, add code to the periodic method to print the robot position on the dashboard (Hint: </a:t>
            </a:r>
            <a:r>
              <a:rPr lang="en-US" dirty="0" err="1"/>
              <a:t>robot.mecanumDriveBase.getXPosition</a:t>
            </a:r>
            <a:r>
              <a:rPr lang="en-US" dirty="0"/>
              <a:t>/</a:t>
            </a:r>
            <a:r>
              <a:rPr lang="en-US" dirty="0" err="1"/>
              <a:t>getYPosition</a:t>
            </a:r>
            <a:r>
              <a:rPr lang="en-US" dirty="0"/>
              <a:t>/</a:t>
            </a:r>
            <a:r>
              <a:rPr lang="en-US" dirty="0" err="1"/>
              <a:t>getHeading</a:t>
            </a:r>
            <a:r>
              <a:rPr lang="en-US" dirty="0"/>
              <a:t>).</a:t>
            </a:r>
          </a:p>
        </p:txBody>
      </p:sp>
    </p:spTree>
    <p:extLst>
      <p:ext uri="{BB962C8B-B14F-4D97-AF65-F5344CB8AC3E}">
        <p14:creationId xmlns:p14="http://schemas.microsoft.com/office/powerpoint/2010/main" val="329227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Sensor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fontScale="92500" lnSpcReduction="20000"/>
          </a:bodyPr>
          <a:lstStyle/>
          <a:p>
            <a:r>
              <a:rPr lang="en-US" dirty="0"/>
              <a:t>A drive base has a number of degrees of freedom. A tank drive base has 2: Y-axis and rotation. A </a:t>
            </a:r>
            <a:r>
              <a:rPr lang="en-US" dirty="0" err="1"/>
              <a:t>mecanum</a:t>
            </a:r>
            <a:r>
              <a:rPr lang="en-US" dirty="0"/>
              <a:t> or swerve drive base has 3: X-axis, Y-axis and rotation.</a:t>
            </a:r>
          </a:p>
          <a:p>
            <a:r>
              <a:rPr lang="en-US" dirty="0"/>
              <a:t>In order to navigate a drive base, there must be a number of controllers equal to the number of degrees of freedom. TRC Library provided a generic PID controlled drive class (TrcPidDrive.java) that can PID controlled drive up to 3 degrees of freedom. Therefore, it takes up to 3 PID controllers, one for each degree of freedom: X-PID controller, Y-PID controller and Turn-PID controller.</a:t>
            </a:r>
          </a:p>
          <a:p>
            <a:r>
              <a:rPr lang="en-US" dirty="0"/>
              <a:t>Each PID controller must be able to get feedback on the movement along its degree of freedom. Typically, for X and Y axes, we use encoders to tell us how far the robot has moved in the corresponding axes. For rotation, we use gyro to tell us the robot’s heading. These are feedback sensors.</a:t>
            </a:r>
          </a:p>
          <a:p>
            <a:r>
              <a:rPr lang="en-US" dirty="0"/>
              <a:t>One could be creative on using different sensors to achieve different PID controlled drive scenarios. For example, using ultrasonic sensor as the Y-axis feedback sensor allows the robot to drive up to a given distance from an obstacle. Using a pair of distance sensors on the side of the robot as turn feedback sensors allows the robot to follow the wall. Using one or more light sensors pointing to the ground as rotation feedback sensors allows the robot to follow a line on the ground. Camera and vision processing can detect the distance and angle of your target. Using distance info as the Y-axis feedback sensor and angle info as rotation feedback sensor allows the robot to navigate and align to the target.</a:t>
            </a:r>
          </a:p>
        </p:txBody>
      </p:sp>
    </p:spTree>
    <p:extLst>
      <p:ext uri="{BB962C8B-B14F-4D97-AF65-F5344CB8AC3E}">
        <p14:creationId xmlns:p14="http://schemas.microsoft.com/office/powerpoint/2010/main" val="25827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PID Control Drive Using Sensors</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a:bodyPr>
          <a:lstStyle/>
          <a:p>
            <a:r>
              <a:rPr lang="en-US" dirty="0" err="1"/>
              <a:t>TrcPidDrive</a:t>
            </a:r>
            <a:r>
              <a:rPr lang="en-US" dirty="0"/>
              <a:t> provides different drive options:</a:t>
            </a:r>
          </a:p>
          <a:p>
            <a:pPr lvl="1"/>
            <a:r>
              <a:rPr lang="en-US" dirty="0" err="1"/>
              <a:t>setRelativeTarget</a:t>
            </a:r>
            <a:r>
              <a:rPr lang="en-US" dirty="0"/>
              <a:t> – Typically uses encoders as X/Y feedback sensors and gyro as heading sensor. Targets are set as relative distance from current position.</a:t>
            </a:r>
          </a:p>
          <a:p>
            <a:pPr lvl="1"/>
            <a:r>
              <a:rPr lang="en-US" dirty="0" err="1"/>
              <a:t>setAbsoluteTarget</a:t>
            </a:r>
            <a:r>
              <a:rPr lang="en-US" dirty="0"/>
              <a:t> – Typically uses encoders as X/Y feedback sensors and gyro as heading sensor. Targets are absolute field position.</a:t>
            </a:r>
          </a:p>
          <a:p>
            <a:pPr lvl="1"/>
            <a:r>
              <a:rPr lang="en-US" dirty="0" err="1"/>
              <a:t>setSensorTarget</a:t>
            </a:r>
            <a:r>
              <a:rPr lang="en-US" dirty="0"/>
              <a:t> – All three degrees of freedom can use any type of sensors. The target values are generally absolute sensor values. For example, using ultrasonic sensor to drive the robot to N inches in front of an obstacle, the Y target will be set as absolute N inches. Using light sensor to follow a line on the floor will set the turn target value as the absolute light value average between the white line and the dark floor. Sometimes it is useful for a PID controller to use multiple sensors to control a degree of freedom. For example, using a pair of distance sensors to control the turn target can be used to follow the wall. Just set the absolute turn target to zero and report the heading to the PID controller by subtracting the back distance sensor from the front distance sensor. Note that </a:t>
            </a:r>
            <a:r>
              <a:rPr lang="en-US" dirty="0" err="1"/>
              <a:t>AbsoluteTargetMode</a:t>
            </a:r>
            <a:r>
              <a:rPr lang="en-US" dirty="0"/>
              <a:t> cannot be used in </a:t>
            </a:r>
            <a:r>
              <a:rPr lang="en-US" dirty="0" err="1"/>
              <a:t>setSensorTarget</a:t>
            </a:r>
            <a:r>
              <a:rPr lang="en-US" dirty="0"/>
              <a:t>.</a:t>
            </a:r>
          </a:p>
        </p:txBody>
      </p:sp>
    </p:spTree>
    <p:extLst>
      <p:ext uri="{BB962C8B-B14F-4D97-AF65-F5344CB8AC3E}">
        <p14:creationId xmlns:p14="http://schemas.microsoft.com/office/powerpoint/2010/main" val="114051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a:xfrm>
            <a:off x="528506" y="973668"/>
            <a:ext cx="10620463" cy="706964"/>
          </a:xfrm>
        </p:spPr>
        <p:txBody>
          <a:bodyPr/>
          <a:lstStyle/>
          <a:p>
            <a:r>
              <a:rPr lang="en-US" dirty="0"/>
              <a:t>Exercise: Wall Following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1026185" cy="4584583"/>
          </a:xfrm>
        </p:spPr>
        <p:txBody>
          <a:bodyPr>
            <a:normAutofit/>
          </a:bodyPr>
          <a:lstStyle/>
          <a:p>
            <a:r>
              <a:rPr lang="en-US" dirty="0"/>
              <a:t>Assuming the robot is 12 inches from the wall on the right side. Use two distance sensors to drive the robot following the wall for 10 feet.</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two distance sensor objects such as the </a:t>
            </a:r>
            <a:r>
              <a:rPr lang="en-US" dirty="0" err="1"/>
              <a:t>FrcLaserShark</a:t>
            </a:r>
            <a:r>
              <a:rPr lang="en-US" dirty="0"/>
              <a:t>.</a:t>
            </a:r>
          </a:p>
          <a:p>
            <a:pPr lvl="1"/>
            <a:r>
              <a:rPr lang="en-US" dirty="0"/>
              <a:t>Create three PID controllers:</a:t>
            </a:r>
          </a:p>
          <a:p>
            <a:pPr lvl="2"/>
            <a:r>
              <a:rPr lang="en-US" dirty="0"/>
              <a:t>X PID controller averages the two distance sensors to control the X distance from the wall.</a:t>
            </a:r>
          </a:p>
          <a:p>
            <a:pPr lvl="2"/>
            <a:r>
              <a:rPr lang="en-US" dirty="0"/>
              <a:t>Y PID controller uses the drive base encoders to control the Y distance to travel.</a:t>
            </a:r>
          </a:p>
          <a:p>
            <a:pPr lvl="2"/>
            <a:r>
              <a:rPr lang="en-US" dirty="0"/>
              <a:t>Turn PID controller uses the difference of the distance sensors to control the heading of the robot.</a:t>
            </a:r>
          </a:p>
          <a:p>
            <a:pPr lvl="1"/>
            <a:r>
              <a:rPr lang="en-US" dirty="0"/>
              <a:t>Create a PID drive using the three PID controllers.</a:t>
            </a:r>
          </a:p>
          <a:p>
            <a:pPr lvl="1"/>
            <a:r>
              <a:rPr lang="en-US" dirty="0"/>
              <a:t>In FrcTeleOp.java, add code to </a:t>
            </a:r>
            <a:r>
              <a:rPr lang="en-US" dirty="0" err="1"/>
              <a:t>driverControllerButtonEvent</a:t>
            </a:r>
            <a:r>
              <a:rPr lang="en-US" dirty="0"/>
              <a:t> to follow the wall 12 inches away for 10 feet by pressing button A.</a:t>
            </a:r>
          </a:p>
          <a:p>
            <a:pPr lvl="1"/>
            <a:r>
              <a:rPr lang="en-US" dirty="0"/>
              <a:t>In FrcTeleOp.java, add code to periodic to print the robot location as well as the two distance sensor readings on the dashboard.</a:t>
            </a:r>
          </a:p>
        </p:txBody>
      </p:sp>
    </p:spTree>
    <p:extLst>
      <p:ext uri="{BB962C8B-B14F-4D97-AF65-F5344CB8AC3E}">
        <p14:creationId xmlns:p14="http://schemas.microsoft.com/office/powerpoint/2010/main" val="363619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Path Following</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404334"/>
            <a:ext cx="10972799" cy="4400120"/>
          </a:xfrm>
        </p:spPr>
        <p:txBody>
          <a:bodyPr>
            <a:normAutofit/>
          </a:bodyPr>
          <a:lstStyle/>
          <a:p>
            <a:r>
              <a:rPr lang="en-US" dirty="0"/>
              <a:t>In autonomous, it is not uncommon to have the robot follow a path getting to the target. PID controlled drive breaks down the path into segments and runs each segment in sequence. Problem: very slow. When transition between segments, PID drive must stop at each waypoint precisely before starting next segment.</a:t>
            </a:r>
          </a:p>
          <a:p>
            <a:r>
              <a:rPr lang="en-US" dirty="0"/>
              <a:t>A better path following strategy is to combine all the segments into a smooth curved path and have a path following algorithm running this path as one operation.</a:t>
            </a:r>
          </a:p>
          <a:p>
            <a:r>
              <a:rPr lang="en-US" dirty="0" err="1"/>
              <a:t>WPILib</a:t>
            </a:r>
            <a:r>
              <a:rPr lang="en-US" dirty="0"/>
              <a:t> provides </a:t>
            </a:r>
            <a:r>
              <a:rPr lang="en-US" dirty="0" err="1"/>
              <a:t>PathFinder</a:t>
            </a:r>
            <a:r>
              <a:rPr lang="en-US" dirty="0"/>
              <a:t>.</a:t>
            </a:r>
          </a:p>
          <a:p>
            <a:r>
              <a:rPr lang="en-US" dirty="0"/>
              <a:t>Our library provides </a:t>
            </a:r>
            <a:r>
              <a:rPr lang="en-US" dirty="0" err="1"/>
              <a:t>PurePursuitDrive</a:t>
            </a:r>
            <a:r>
              <a:rPr lang="en-US" dirty="0"/>
              <a:t>.</a:t>
            </a:r>
          </a:p>
        </p:txBody>
      </p:sp>
    </p:spTree>
    <p:extLst>
      <p:ext uri="{BB962C8B-B14F-4D97-AF65-F5344CB8AC3E}">
        <p14:creationId xmlns:p14="http://schemas.microsoft.com/office/powerpoint/2010/main" val="319376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912-6F06-4B41-81D6-177849C4B8FB}"/>
              </a:ext>
            </a:extLst>
          </p:cNvPr>
          <p:cNvSpPr>
            <a:spLocks noGrp="1"/>
          </p:cNvSpPr>
          <p:nvPr>
            <p:ph type="title"/>
          </p:nvPr>
        </p:nvSpPr>
        <p:spPr/>
        <p:txBody>
          <a:bodyPr/>
          <a:lstStyle/>
          <a:p>
            <a:r>
              <a:rPr lang="en-US" dirty="0"/>
              <a:t>What Is Pure Pursuit Drive?</a:t>
            </a:r>
          </a:p>
        </p:txBody>
      </p:sp>
      <p:sp>
        <p:nvSpPr>
          <p:cNvPr id="3" name="Content Placeholder 2">
            <a:extLst>
              <a:ext uri="{FF2B5EF4-FFF2-40B4-BE49-F238E27FC236}">
                <a16:creationId xmlns:a16="http://schemas.microsoft.com/office/drawing/2014/main" id="{D00B4091-44F6-4E9D-A7AD-1BDE0A733E85}"/>
              </a:ext>
            </a:extLst>
          </p:cNvPr>
          <p:cNvSpPr>
            <a:spLocks noGrp="1"/>
          </p:cNvSpPr>
          <p:nvPr>
            <p:ph idx="1"/>
          </p:nvPr>
        </p:nvSpPr>
        <p:spPr>
          <a:xfrm>
            <a:off x="494950" y="2248250"/>
            <a:ext cx="11157358" cy="4454554"/>
          </a:xfrm>
        </p:spPr>
        <p:txBody>
          <a:bodyPr>
            <a:normAutofit/>
          </a:bodyPr>
          <a:lstStyle/>
          <a:p>
            <a:r>
              <a:rPr lang="en-US" dirty="0"/>
              <a:t>In autonomous, we usually program the robot to drive to a location using PID controlled drive doing multiple segments, one degree of freedom at a time. Each segment of PID drive involves the robot accelerating at the beginning and decelerating at the end. Sometimes going back and forth to achieve target within tolerance before moving on to the next segment. This wastes a lot of precious autonomous time.</a:t>
            </a:r>
          </a:p>
          <a:p>
            <a:r>
              <a:rPr lang="en-US" dirty="0"/>
              <a:t>Pure Pursuit Drive solves this problem by navigating the robot following a given path smoothly. Since it is a single path, there is no intermediate segment for which the robot would stop at the end of each segment.</a:t>
            </a:r>
          </a:p>
          <a:p>
            <a:r>
              <a:rPr lang="en-US" dirty="0"/>
              <a:t>Pure Pursuit path is defined by a set of waypoints. Pure Pursuit will interpolate a smooth curve passing through each waypoint in the path and will try to follow the path to the final destination in one smooth movement.</a:t>
            </a:r>
          </a:p>
          <a:p>
            <a:r>
              <a:rPr lang="en-US" dirty="0"/>
              <a:t>Abhay did a good job implementing Pure Pursuit Drive in our library. He also created a great document explaining Pure Pursuit Drive and among other things in robotics: </a:t>
            </a:r>
            <a:r>
              <a:rPr lang="en-US" dirty="0">
                <a:hlinkClick r:id="rId2"/>
              </a:rPr>
              <a:t>FRC Guidebook.docx - Microsoft Word Online (live.com)</a:t>
            </a:r>
            <a:r>
              <a:rPr lang="en-US" dirty="0"/>
              <a:t>.</a:t>
            </a:r>
          </a:p>
        </p:txBody>
      </p:sp>
    </p:spTree>
    <p:extLst>
      <p:ext uri="{BB962C8B-B14F-4D97-AF65-F5344CB8AC3E}">
        <p14:creationId xmlns:p14="http://schemas.microsoft.com/office/powerpoint/2010/main" val="242323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29132</TotalTime>
  <Words>2304</Words>
  <Application>Microsoft Office PowerPoint</Application>
  <PresentationFormat>Widescreen</PresentationFormat>
  <Paragraphs>103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5: Robot Drive Strategies</vt:lpstr>
      <vt:lpstr>Agenda</vt:lpstr>
      <vt:lpstr>PID Controlled Drive</vt:lpstr>
      <vt:lpstr>Exercise: PID Controlled Mecanum Drive</vt:lpstr>
      <vt:lpstr>Sensor Drive</vt:lpstr>
      <vt:lpstr>PID Control Drive Using Sensors</vt:lpstr>
      <vt:lpstr>Exercise: Wall Following Drive</vt:lpstr>
      <vt:lpstr>Path Following</vt:lpstr>
      <vt:lpstr>What Is Pure Pursuit Drive?</vt:lpstr>
      <vt:lpstr>Using Pure Pursuit Drive</vt:lpstr>
      <vt:lpstr>TrcPath</vt:lpstr>
      <vt:lpstr>TrcPathBuilder</vt:lpstr>
      <vt:lpstr>Exercise: Drive Robot Through a Slalom Path</vt:lpstr>
      <vt:lpstr>Slalom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70</cp:revision>
  <dcterms:created xsi:type="dcterms:W3CDTF">2020-11-12T22:23:18Z</dcterms:created>
  <dcterms:modified xsi:type="dcterms:W3CDTF">2023-08-06T20:13:47Z</dcterms:modified>
</cp:coreProperties>
</file>