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66" r:id="rId2"/>
    <p:sldId id="274" r:id="rId3"/>
    <p:sldId id="308" r:id="rId4"/>
    <p:sldId id="309" r:id="rId5"/>
    <p:sldId id="310" r:id="rId6"/>
    <p:sldId id="311" r:id="rId7"/>
    <p:sldId id="321" r:id="rId8"/>
    <p:sldId id="286" r:id="rId9"/>
    <p:sldId id="312" r:id="rId10"/>
    <p:sldId id="313" r:id="rId11"/>
    <p:sldId id="315" r:id="rId12"/>
    <p:sldId id="31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26" autoAdjust="0"/>
    <p:restoredTop sz="94660"/>
  </p:normalViewPr>
  <p:slideViewPr>
    <p:cSldViewPr snapToGrid="0">
      <p:cViewPr varScale="1">
        <p:scale>
          <a:sx n="109" d="100"/>
          <a:sy n="109" d="100"/>
        </p:scale>
        <p:origin x="63"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PID_controll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3: PIDF Control</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E8ED-AF68-43BD-B9F8-0F276AAEAA5B}"/>
              </a:ext>
            </a:extLst>
          </p:cNvPr>
          <p:cNvSpPr>
            <a:spLocks noGrp="1"/>
          </p:cNvSpPr>
          <p:nvPr>
            <p:ph type="title"/>
          </p:nvPr>
        </p:nvSpPr>
        <p:spPr>
          <a:xfrm>
            <a:off x="1154954" y="973668"/>
            <a:ext cx="9314507" cy="706964"/>
          </a:xfrm>
        </p:spPr>
        <p:txBody>
          <a:bodyPr/>
          <a:lstStyle/>
          <a:p>
            <a:r>
              <a:rPr lang="en-US" dirty="0"/>
              <a:t>PID Limitations</a:t>
            </a:r>
          </a:p>
        </p:txBody>
      </p:sp>
      <p:sp>
        <p:nvSpPr>
          <p:cNvPr id="3" name="Content Placeholder 2">
            <a:extLst>
              <a:ext uri="{FF2B5EF4-FFF2-40B4-BE49-F238E27FC236}">
                <a16:creationId xmlns:a16="http://schemas.microsoft.com/office/drawing/2014/main" id="{F5E6B799-3A6C-4099-A346-7C55AB369434}"/>
              </a:ext>
            </a:extLst>
          </p:cNvPr>
          <p:cNvSpPr>
            <a:spLocks noGrp="1"/>
          </p:cNvSpPr>
          <p:nvPr>
            <p:ph idx="1"/>
          </p:nvPr>
        </p:nvSpPr>
        <p:spPr>
          <a:xfrm>
            <a:off x="503339" y="2332139"/>
            <a:ext cx="11081857" cy="4379053"/>
          </a:xfrm>
        </p:spPr>
        <p:txBody>
          <a:bodyPr>
            <a:normAutofit fontScale="92500" lnSpcReduction="20000"/>
          </a:bodyPr>
          <a:lstStyle/>
          <a:p>
            <a:r>
              <a:rPr lang="en-US" dirty="0"/>
              <a:t>PID control is a feedback control system that reacts to error changes.</a:t>
            </a:r>
          </a:p>
          <a:p>
            <a:r>
              <a:rPr lang="en-US" dirty="0"/>
              <a:t>There are scenarios that PID controller performs poorly:</a:t>
            </a:r>
          </a:p>
          <a:p>
            <a:pPr lvl="1"/>
            <a:r>
              <a:rPr lang="en-US" dirty="0"/>
              <a:t>Speed control: when a spinning motor is at target RPM, error becomes zero. PID controller output will also become zero that cuts power to the motor. Motor will slow down until the error is big enough to maintain a certain power level that spins the motor at a speed lower than the target speed (i.e. steady state error). That’s why we need the F-term to maintain speed.</a:t>
            </a:r>
          </a:p>
          <a:p>
            <a:pPr lvl="1"/>
            <a:r>
              <a:rPr lang="en-US" dirty="0"/>
              <a:t>Controlling mechanisms that are against gravity (e.g. elevator): Similar to speed control, when the elevator is at target height, error becomes zero that cuts power. The elevator will drop to a height until the resulting error generates a certain power level maintaining a height that’s lower than target height. In addition, it takes more effort for the elevator to go up than coming down. In the elevator scenario, at least the effect of gravity is constant.</a:t>
            </a:r>
          </a:p>
          <a:p>
            <a:pPr lvl="1"/>
            <a:r>
              <a:rPr lang="en-US" dirty="0"/>
              <a:t>Controlling non-linear mechanisms (e.g. swing arm): Similar to an elevator, a swing arm is working against gravity but it is not linear. The effect of gravity on the swing arm is proportional to the sine of the arm angle. The arm is heaviest when it is completely horizontal and lightest when it is vertical.</a:t>
            </a:r>
          </a:p>
          <a:p>
            <a:pPr lvl="1"/>
            <a:r>
              <a:rPr lang="en-US" dirty="0"/>
              <a:t>Do not react to changing process behavior (e.g. battery running down, static vs dynamic friction): Even PID is perfectly tuned, as the battery is running down, the mechanism may no longer reach target (i.e. increased steady state error). When PID is perfectly tuned for a larger </a:t>
            </a:r>
            <a:r>
              <a:rPr lang="en-US" dirty="0" err="1"/>
              <a:t>SetPoint</a:t>
            </a:r>
            <a:r>
              <a:rPr lang="en-US" dirty="0"/>
              <a:t>, one may notice a larger steady state error when the </a:t>
            </a:r>
            <a:r>
              <a:rPr lang="en-US" dirty="0" err="1"/>
              <a:t>SetPoint</a:t>
            </a:r>
            <a:r>
              <a:rPr lang="en-US" dirty="0"/>
              <a:t> is small.</a:t>
            </a:r>
          </a:p>
        </p:txBody>
      </p:sp>
    </p:spTree>
    <p:extLst>
      <p:ext uri="{BB962C8B-B14F-4D97-AF65-F5344CB8AC3E}">
        <p14:creationId xmlns:p14="http://schemas.microsoft.com/office/powerpoint/2010/main" val="227310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5A4F-E9FD-4253-BED2-A0E862B947E3}"/>
              </a:ext>
            </a:extLst>
          </p:cNvPr>
          <p:cNvSpPr>
            <a:spLocks noGrp="1"/>
          </p:cNvSpPr>
          <p:nvPr>
            <p:ph type="title"/>
          </p:nvPr>
        </p:nvSpPr>
        <p:spPr/>
        <p:txBody>
          <a:bodyPr/>
          <a:lstStyle/>
          <a:p>
            <a:r>
              <a:rPr lang="en-US" dirty="0"/>
              <a:t>Power Compensation</a:t>
            </a:r>
          </a:p>
        </p:txBody>
      </p:sp>
      <p:sp>
        <p:nvSpPr>
          <p:cNvPr id="3" name="Content Placeholder 2">
            <a:extLst>
              <a:ext uri="{FF2B5EF4-FFF2-40B4-BE49-F238E27FC236}">
                <a16:creationId xmlns:a16="http://schemas.microsoft.com/office/drawing/2014/main" id="{54132F1F-D70A-495E-9EB4-29B8A1DE3F74}"/>
              </a:ext>
            </a:extLst>
          </p:cNvPr>
          <p:cNvSpPr>
            <a:spLocks noGrp="1"/>
          </p:cNvSpPr>
          <p:nvPr>
            <p:ph idx="1"/>
          </p:nvPr>
        </p:nvSpPr>
        <p:spPr>
          <a:xfrm>
            <a:off x="570452" y="2248250"/>
            <a:ext cx="11098634" cy="4471331"/>
          </a:xfrm>
        </p:spPr>
        <p:txBody>
          <a:bodyPr>
            <a:normAutofit/>
          </a:bodyPr>
          <a:lstStyle/>
          <a:p>
            <a:r>
              <a:rPr lang="en-US" dirty="0"/>
              <a:t>In scenarios where the mechanism is against gravity, non-linear or the process behavior is changing dynamically, even PIDF controller is not able to perform satisfactorily. In these scenarios, we need to add Power Compensation to the PIDF controller.</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 </a:t>
            </a:r>
            <a:r>
              <a:rPr lang="en-US" dirty="0"/>
              <a:t>+ </a:t>
            </a:r>
            <a:r>
              <a:rPr lang="en-US" dirty="0" err="1">
                <a:highlight>
                  <a:srgbClr val="00FF00"/>
                </a:highlight>
              </a:rPr>
              <a:t>K</a:t>
            </a:r>
            <a:r>
              <a:rPr lang="en-US" sz="1200" dirty="0" err="1">
                <a:highlight>
                  <a:srgbClr val="00FF00"/>
                </a:highlight>
              </a:rPr>
              <a:t>d</a:t>
            </a:r>
            <a:r>
              <a:rPr lang="en-US" dirty="0">
                <a:highlight>
                  <a:srgbClr val="00FF00"/>
                </a:highlight>
              </a:rPr>
              <a:t>*de(t)/dt</a:t>
            </a:r>
            <a:r>
              <a:rPr lang="en-US" dirty="0"/>
              <a:t> + </a:t>
            </a:r>
            <a:r>
              <a:rPr lang="en-US" dirty="0" err="1">
                <a:highlight>
                  <a:srgbClr val="00FFFF"/>
                </a:highlight>
              </a:rPr>
              <a:t>K</a:t>
            </a:r>
            <a:r>
              <a:rPr lang="en-US" sz="1200" dirty="0" err="1">
                <a:highlight>
                  <a:srgbClr val="00FFFF"/>
                </a:highlight>
              </a:rPr>
              <a:t>f</a:t>
            </a:r>
            <a:r>
              <a:rPr lang="en-US" dirty="0">
                <a:highlight>
                  <a:srgbClr val="00FFFF"/>
                </a:highlight>
              </a:rPr>
              <a:t>*</a:t>
            </a:r>
            <a:r>
              <a:rPr lang="en-US" dirty="0" err="1">
                <a:highlight>
                  <a:srgbClr val="00FFFF"/>
                </a:highlight>
              </a:rPr>
              <a:t>SetPoint</a:t>
            </a:r>
            <a:r>
              <a:rPr lang="en-US" dirty="0"/>
              <a:t> + </a:t>
            </a:r>
            <a:r>
              <a:rPr lang="en-US" dirty="0" err="1">
                <a:highlight>
                  <a:srgbClr val="FF00FF"/>
                </a:highlight>
              </a:rPr>
              <a:t>PowerComp</a:t>
            </a:r>
            <a:endParaRPr lang="en-US" dirty="0">
              <a:highlight>
                <a:srgbClr val="FF00FF"/>
              </a:highlight>
            </a:endParaRPr>
          </a:p>
          <a:p>
            <a:pPr lvl="1"/>
            <a:r>
              <a:rPr lang="en-US" dirty="0"/>
              <a:t>Elevator: In this scenario, </a:t>
            </a:r>
            <a:r>
              <a:rPr lang="en-US" dirty="0" err="1"/>
              <a:t>PowerComp</a:t>
            </a:r>
            <a:r>
              <a:rPr lang="en-US" dirty="0"/>
              <a:t> is constant and is proportional to the weight + load of the elevator. </a:t>
            </a:r>
            <a:r>
              <a:rPr lang="en-US" dirty="0" err="1"/>
              <a:t>PowerComp</a:t>
            </a:r>
            <a:r>
              <a:rPr lang="en-US" dirty="0"/>
              <a:t> can be tuned by increasing motor power until elevator will hold its position and not dropping.</a:t>
            </a:r>
          </a:p>
          <a:p>
            <a:pPr lvl="1"/>
            <a:r>
              <a:rPr lang="en-US" dirty="0"/>
              <a:t>Swing Arm: In this scenario, </a:t>
            </a:r>
            <a:r>
              <a:rPr lang="en-US" dirty="0" err="1"/>
              <a:t>PowerComp</a:t>
            </a:r>
            <a:r>
              <a:rPr lang="en-US" dirty="0"/>
              <a:t> is proportional to the torque on the pivot point which is proportional to the sine of the arm angle. Exercise: figure out how to determine </a:t>
            </a:r>
            <a:r>
              <a:rPr lang="en-US" dirty="0" err="1"/>
              <a:t>PowerComp</a:t>
            </a:r>
            <a:r>
              <a:rPr lang="en-US" dirty="0"/>
              <a:t>.</a:t>
            </a:r>
          </a:p>
          <a:p>
            <a:pPr lvl="1"/>
            <a:r>
              <a:rPr lang="en-US" dirty="0"/>
              <a:t>Power Fluctuation (e.g. battery running low): In this scenario, </a:t>
            </a:r>
            <a:r>
              <a:rPr lang="en-US" dirty="0" err="1"/>
              <a:t>PowerComp</a:t>
            </a:r>
            <a:r>
              <a:rPr lang="en-US" dirty="0"/>
              <a:t> is inversely proportional to the battery voltage.</a:t>
            </a:r>
          </a:p>
          <a:p>
            <a:r>
              <a:rPr lang="en-US" dirty="0"/>
              <a:t>Since </a:t>
            </a:r>
            <a:r>
              <a:rPr lang="en-US" dirty="0" err="1"/>
              <a:t>PowerComp</a:t>
            </a:r>
            <a:r>
              <a:rPr lang="en-US" dirty="0"/>
              <a:t> changes with different scenarios and may even be dynamic (i.e. changes with time), it is a callback handler. Whenever, we need to calculate </a:t>
            </a:r>
            <a:r>
              <a:rPr lang="en-US" dirty="0" err="1"/>
              <a:t>P</a:t>
            </a:r>
            <a:r>
              <a:rPr lang="en-US" sz="1300" dirty="0" err="1"/>
              <a:t>output</a:t>
            </a:r>
            <a:r>
              <a:rPr lang="en-US" dirty="0"/>
              <a:t>, we call the callback handle to determine the amount of power compensation.</a:t>
            </a:r>
          </a:p>
        </p:txBody>
      </p:sp>
    </p:spTree>
    <p:extLst>
      <p:ext uri="{BB962C8B-B14F-4D97-AF65-F5344CB8AC3E}">
        <p14:creationId xmlns:p14="http://schemas.microsoft.com/office/powerpoint/2010/main" val="258784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B2F2-A9D0-4D92-A91B-3FBA5B845D23}"/>
              </a:ext>
            </a:extLst>
          </p:cNvPr>
          <p:cNvSpPr>
            <a:spLocks noGrp="1"/>
          </p:cNvSpPr>
          <p:nvPr>
            <p:ph type="title"/>
          </p:nvPr>
        </p:nvSpPr>
        <p:spPr/>
        <p:txBody>
          <a:bodyPr/>
          <a:lstStyle/>
          <a:p>
            <a:r>
              <a:rPr lang="en-US" dirty="0"/>
              <a:t>PID Controller</a:t>
            </a:r>
          </a:p>
        </p:txBody>
      </p:sp>
      <p:sp>
        <p:nvSpPr>
          <p:cNvPr id="3" name="Content Placeholder 2">
            <a:extLst>
              <a:ext uri="{FF2B5EF4-FFF2-40B4-BE49-F238E27FC236}">
                <a16:creationId xmlns:a16="http://schemas.microsoft.com/office/drawing/2014/main" id="{02CC783E-0112-41EA-9526-8B3BE57ECADC}"/>
              </a:ext>
            </a:extLst>
          </p:cNvPr>
          <p:cNvSpPr>
            <a:spLocks noGrp="1"/>
          </p:cNvSpPr>
          <p:nvPr>
            <p:ph idx="1"/>
          </p:nvPr>
        </p:nvSpPr>
        <p:spPr>
          <a:xfrm>
            <a:off x="523103" y="2269523"/>
            <a:ext cx="11075773" cy="4530811"/>
          </a:xfrm>
        </p:spPr>
        <p:txBody>
          <a:bodyPr>
            <a:normAutofit fontScale="62500" lnSpcReduction="20000"/>
          </a:bodyPr>
          <a:lstStyle/>
          <a:p>
            <a:r>
              <a:rPr lang="en-US" dirty="0" err="1"/>
              <a:t>TrcPidController</a:t>
            </a:r>
            <a:r>
              <a:rPr lang="en-US" dirty="0"/>
              <a:t> Constructor:</a:t>
            </a:r>
            <a:br>
              <a:rPr lang="en-US" dirty="0"/>
            </a:br>
            <a:r>
              <a:rPr lang="en-US" b="0" dirty="0" err="1">
                <a:solidFill>
                  <a:srgbClr val="DCDCAA"/>
                </a:solidFill>
                <a:effectLst/>
                <a:latin typeface="Consolas" panose="020B0609020204030204" pitchFamily="49" charset="0"/>
              </a:rPr>
              <a:t>TrcPidController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PidParameters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pidParams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PidInput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pidInput</a:t>
            </a:r>
            <a:r>
              <a:rPr lang="en-US" b="0" dirty="0">
                <a:solidFill>
                  <a:srgbClr val="D4D4D4"/>
                </a:solidFill>
                <a:effectLst/>
                <a:latin typeface="Consolas" panose="020B0609020204030204" pitchFamily="49" charset="0"/>
              </a:rPr>
              <a:t>)</a:t>
            </a:r>
          </a:p>
          <a:p>
            <a:r>
              <a:rPr lang="en-US" dirty="0"/>
              <a:t>PID parameters:</a:t>
            </a:r>
          </a:p>
          <a:p>
            <a:pPr lvl="1"/>
            <a:r>
              <a:rPr lang="en-US" dirty="0"/>
              <a:t>PIDF Coefficients: </a:t>
            </a:r>
            <a:r>
              <a:rPr lang="en-US" dirty="0" err="1"/>
              <a:t>K</a:t>
            </a:r>
            <a:r>
              <a:rPr lang="en-US" sz="1100" dirty="0" err="1"/>
              <a:t>p</a:t>
            </a:r>
            <a:r>
              <a:rPr lang="en-US" dirty="0"/>
              <a:t>, K</a:t>
            </a:r>
            <a:r>
              <a:rPr lang="en-US" sz="1100" dirty="0"/>
              <a:t>i</a:t>
            </a:r>
            <a:r>
              <a:rPr lang="en-US" dirty="0"/>
              <a:t>, </a:t>
            </a:r>
            <a:r>
              <a:rPr lang="en-US" dirty="0" err="1"/>
              <a:t>K</a:t>
            </a:r>
            <a:r>
              <a:rPr lang="en-US" sz="1100" dirty="0" err="1"/>
              <a:t>d</a:t>
            </a:r>
            <a:r>
              <a:rPr lang="en-US" dirty="0"/>
              <a:t>, </a:t>
            </a:r>
            <a:r>
              <a:rPr lang="en-US" dirty="0" err="1"/>
              <a:t>K</a:t>
            </a:r>
            <a:r>
              <a:rPr lang="en-US" sz="1100" dirty="0" err="1"/>
              <a:t>f</a:t>
            </a:r>
            <a:r>
              <a:rPr lang="en-US" dirty="0"/>
              <a:t> and I-Zone.</a:t>
            </a:r>
          </a:p>
          <a:p>
            <a:pPr lvl="1"/>
            <a:r>
              <a:rPr lang="en-US" dirty="0"/>
              <a:t>Tolerance: specifies the amount of tolerance within which to be considered on-target.</a:t>
            </a:r>
          </a:p>
          <a:p>
            <a:pPr lvl="1"/>
            <a:r>
              <a:rPr lang="en-US" dirty="0"/>
              <a:t>Settling time: specifies the amount of time it must stay within tolerance to be considered on-target.</a:t>
            </a:r>
          </a:p>
          <a:p>
            <a:pPr lvl="1"/>
            <a:r>
              <a:rPr lang="en-US" dirty="0"/>
              <a:t>Steady State Error: specifies acceptable steady state error even though it may be outside tolerance (if not specified, set to the same as tolerance).</a:t>
            </a:r>
          </a:p>
          <a:p>
            <a:pPr lvl="1"/>
            <a:r>
              <a:rPr lang="en-US" dirty="0"/>
              <a:t>Stall Error Rate Threshold: specifies the error rate threshold below which is considered stalled (if not specified, set to zero).</a:t>
            </a:r>
          </a:p>
          <a:p>
            <a:r>
              <a:rPr lang="en-US" dirty="0"/>
              <a:t>PID Input: specifies the interface to get the current input value for computing the PID output.</a:t>
            </a:r>
          </a:p>
          <a:p>
            <a:r>
              <a:rPr lang="en-US" dirty="0"/>
              <a:t>Useful methods:</a:t>
            </a:r>
          </a:p>
          <a:p>
            <a:pPr lvl="1"/>
            <a:r>
              <a:rPr lang="en-US" dirty="0" err="1"/>
              <a:t>setInverted</a:t>
            </a:r>
            <a:r>
              <a:rPr lang="en-US" dirty="0"/>
              <a:t> – controls the feedback sensor direction.</a:t>
            </a:r>
          </a:p>
          <a:p>
            <a:pPr lvl="1"/>
            <a:r>
              <a:rPr lang="en-US" dirty="0" err="1"/>
              <a:t>setAbsoluteSetPoint</a:t>
            </a:r>
            <a:r>
              <a:rPr lang="en-US" dirty="0"/>
              <a:t> – controls if the setpoint is absolute or relative to current position.</a:t>
            </a:r>
          </a:p>
          <a:p>
            <a:pPr lvl="1"/>
            <a:r>
              <a:rPr lang="en-US" dirty="0" err="1"/>
              <a:t>setNoOscillation</a:t>
            </a:r>
            <a:r>
              <a:rPr lang="en-US" dirty="0"/>
              <a:t> – prevents the PID controller to oscillate back and forth.</a:t>
            </a:r>
          </a:p>
          <a:p>
            <a:pPr lvl="1"/>
            <a:r>
              <a:rPr lang="en-US" dirty="0" err="1"/>
              <a:t>setRampRate</a:t>
            </a:r>
            <a:r>
              <a:rPr lang="en-US" dirty="0"/>
              <a:t> – limits the acceleration or deceleration of the PID controlled mechanism.</a:t>
            </a:r>
          </a:p>
          <a:p>
            <a:pPr lvl="1"/>
            <a:r>
              <a:rPr lang="en-US" dirty="0" err="1"/>
              <a:t>setOutputLimit</a:t>
            </a:r>
            <a:r>
              <a:rPr lang="en-US" dirty="0"/>
              <a:t> – limits the top speed of the PID controlled mechanism.</a:t>
            </a:r>
          </a:p>
          <a:p>
            <a:pPr lvl="1"/>
            <a:r>
              <a:rPr lang="en-US" dirty="0" err="1"/>
              <a:t>setTarget</a:t>
            </a:r>
            <a:r>
              <a:rPr lang="en-US" dirty="0"/>
              <a:t> – sets the target setpoint.</a:t>
            </a:r>
          </a:p>
          <a:p>
            <a:pPr lvl="1"/>
            <a:r>
              <a:rPr lang="en-US" dirty="0" err="1"/>
              <a:t>isOnTarget</a:t>
            </a:r>
            <a:r>
              <a:rPr lang="en-US" dirty="0"/>
              <a:t> – check if the mechanism has reached target.</a:t>
            </a:r>
          </a:p>
          <a:p>
            <a:pPr lvl="1"/>
            <a:r>
              <a:rPr lang="en-US" dirty="0" err="1"/>
              <a:t>getOutput</a:t>
            </a:r>
            <a:r>
              <a:rPr lang="en-US" dirty="0"/>
              <a:t> – applies PIDF control algorithm to calculate output power.</a:t>
            </a:r>
          </a:p>
        </p:txBody>
      </p:sp>
    </p:spTree>
    <p:extLst>
      <p:ext uri="{BB962C8B-B14F-4D97-AF65-F5344CB8AC3E}">
        <p14:creationId xmlns:p14="http://schemas.microsoft.com/office/powerpoint/2010/main" val="3377973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 all about PIDF control.</a:t>
            </a:r>
          </a:p>
          <a:p>
            <a:pPr lvl="1"/>
            <a:r>
              <a:rPr lang="en-US" dirty="0"/>
              <a:t>What is PIDF Control?</a:t>
            </a:r>
          </a:p>
          <a:p>
            <a:pPr lvl="2"/>
            <a:r>
              <a:rPr lang="en-US" dirty="0"/>
              <a:t>P-Term</a:t>
            </a:r>
          </a:p>
          <a:p>
            <a:pPr lvl="2"/>
            <a:r>
              <a:rPr lang="en-US" dirty="0"/>
              <a:t>I-Term</a:t>
            </a:r>
          </a:p>
          <a:p>
            <a:pPr lvl="2"/>
            <a:r>
              <a:rPr lang="en-US" dirty="0"/>
              <a:t>D-Term</a:t>
            </a:r>
          </a:p>
          <a:p>
            <a:pPr lvl="2"/>
            <a:r>
              <a:rPr lang="en-US" dirty="0"/>
              <a:t>F-Term</a:t>
            </a:r>
          </a:p>
          <a:p>
            <a:pPr lvl="1"/>
            <a:r>
              <a:rPr lang="en-US" dirty="0"/>
              <a:t>Tuning PIDF</a:t>
            </a:r>
          </a:p>
          <a:p>
            <a:pPr lvl="1"/>
            <a:r>
              <a:rPr lang="en-US" dirty="0"/>
              <a:t>PID Limitations</a:t>
            </a:r>
          </a:p>
          <a:p>
            <a:pPr lvl="1"/>
            <a:r>
              <a:rPr lang="en-US" dirty="0"/>
              <a:t>Power Compensation</a:t>
            </a:r>
          </a:p>
          <a:p>
            <a:pPr lvl="1"/>
            <a:r>
              <a:rPr lang="en-US" dirty="0"/>
              <a:t>PID Controller</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3D0F-56A1-4507-BAA9-D371D98FFE3D}"/>
              </a:ext>
            </a:extLst>
          </p:cNvPr>
          <p:cNvSpPr>
            <a:spLocks noGrp="1"/>
          </p:cNvSpPr>
          <p:nvPr>
            <p:ph type="title"/>
          </p:nvPr>
        </p:nvSpPr>
        <p:spPr/>
        <p:txBody>
          <a:bodyPr/>
          <a:lstStyle/>
          <a:p>
            <a:r>
              <a:rPr lang="en-US" dirty="0"/>
              <a:t>What is PIDF Control?</a:t>
            </a:r>
          </a:p>
        </p:txBody>
      </p:sp>
      <p:sp>
        <p:nvSpPr>
          <p:cNvPr id="3" name="Content Placeholder 2">
            <a:extLst>
              <a:ext uri="{FF2B5EF4-FFF2-40B4-BE49-F238E27FC236}">
                <a16:creationId xmlns:a16="http://schemas.microsoft.com/office/drawing/2014/main" id="{66786519-ECBC-4F63-87A2-A300116AD202}"/>
              </a:ext>
            </a:extLst>
          </p:cNvPr>
          <p:cNvSpPr>
            <a:spLocks noGrp="1"/>
          </p:cNvSpPr>
          <p:nvPr>
            <p:ph idx="1"/>
          </p:nvPr>
        </p:nvSpPr>
        <p:spPr>
          <a:xfrm>
            <a:off x="478172" y="2248250"/>
            <a:ext cx="11115413" cy="3242269"/>
          </a:xfrm>
        </p:spPr>
        <p:txBody>
          <a:bodyPr>
            <a:normAutofit fontScale="92500" lnSpcReduction="10000"/>
          </a:bodyPr>
          <a:lstStyle/>
          <a:p>
            <a:r>
              <a:rPr lang="en-US" dirty="0"/>
              <a:t>PIDF is a popular control mechanism utilizing sensor feedback (close-loop control) and feed-forward (open-loop control).</a:t>
            </a:r>
          </a:p>
          <a:p>
            <a:r>
              <a:rPr lang="en-US" dirty="0"/>
              <a:t>PIDF stands for </a:t>
            </a:r>
            <a:r>
              <a:rPr lang="en-US" u="sng" dirty="0"/>
              <a:t>P</a:t>
            </a:r>
            <a:r>
              <a:rPr lang="en-US" dirty="0"/>
              <a:t>roportional, </a:t>
            </a:r>
            <a:r>
              <a:rPr lang="en-US" u="sng" dirty="0"/>
              <a:t>I</a:t>
            </a:r>
            <a:r>
              <a:rPr lang="en-US" dirty="0"/>
              <a:t>ntegral, </a:t>
            </a:r>
            <a:r>
              <a:rPr lang="en-US" u="sng" dirty="0"/>
              <a:t>D</a:t>
            </a:r>
            <a:r>
              <a:rPr lang="en-US" dirty="0"/>
              <a:t>erivative and </a:t>
            </a:r>
            <a:r>
              <a:rPr lang="en-US" u="sng" dirty="0"/>
              <a:t>F</a:t>
            </a:r>
            <a:r>
              <a:rPr lang="en-US" dirty="0"/>
              <a:t>eed-Forward. PIDF control is the sum of these 4 weighted terms.</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a:t>
            </a:r>
            <a:r>
              <a:rPr lang="en-US" dirty="0"/>
              <a:t> + </a:t>
            </a:r>
            <a:r>
              <a:rPr lang="en-US" dirty="0" err="1">
                <a:highlight>
                  <a:srgbClr val="00FF00"/>
                </a:highlight>
              </a:rPr>
              <a:t>K</a:t>
            </a:r>
            <a:r>
              <a:rPr lang="en-US" sz="1200" dirty="0" err="1">
                <a:highlight>
                  <a:srgbClr val="00FF00"/>
                </a:highlight>
              </a:rPr>
              <a:t>d</a:t>
            </a:r>
            <a:r>
              <a:rPr lang="en-US" dirty="0">
                <a:highlight>
                  <a:srgbClr val="00FF00"/>
                </a:highlight>
              </a:rPr>
              <a:t>*de(t)/dt</a:t>
            </a:r>
            <a:r>
              <a:rPr lang="en-US" dirty="0"/>
              <a:t> + </a:t>
            </a:r>
            <a:r>
              <a:rPr lang="en-US" dirty="0" err="1">
                <a:highlight>
                  <a:srgbClr val="00FFFF"/>
                </a:highlight>
              </a:rPr>
              <a:t>K</a:t>
            </a:r>
            <a:r>
              <a:rPr lang="en-US" sz="1200" dirty="0" err="1">
                <a:highlight>
                  <a:srgbClr val="00FFFF"/>
                </a:highlight>
              </a:rPr>
              <a:t>f</a:t>
            </a:r>
            <a:r>
              <a:rPr lang="en-US" dirty="0">
                <a:highlight>
                  <a:srgbClr val="00FFFF"/>
                </a:highlight>
              </a:rPr>
              <a:t>*</a:t>
            </a:r>
            <a:r>
              <a:rPr lang="en-US" dirty="0" err="1">
                <a:highlight>
                  <a:srgbClr val="00FFFF"/>
                </a:highlight>
              </a:rPr>
              <a:t>SetPoint</a:t>
            </a:r>
            <a:endParaRPr lang="en-US" dirty="0">
              <a:highlight>
                <a:srgbClr val="00FFFF"/>
              </a:highlight>
            </a:endParaRPr>
          </a:p>
          <a:p>
            <a:pPr lvl="1"/>
            <a:r>
              <a:rPr lang="en-US" dirty="0">
                <a:highlight>
                  <a:srgbClr val="FF0000"/>
                </a:highlight>
              </a:rPr>
              <a:t>Proportion</a:t>
            </a:r>
            <a:r>
              <a:rPr lang="en-US" dirty="0"/>
              <a:t> Term: power output is proportional to how far we are from target (error).</a:t>
            </a:r>
          </a:p>
          <a:p>
            <a:pPr lvl="1"/>
            <a:r>
              <a:rPr lang="en-US" dirty="0">
                <a:highlight>
                  <a:srgbClr val="FFFF00"/>
                </a:highlight>
              </a:rPr>
              <a:t>Integral</a:t>
            </a:r>
            <a:r>
              <a:rPr lang="en-US" dirty="0"/>
              <a:t> Term: power output is proportional to cumulative error.</a:t>
            </a:r>
          </a:p>
          <a:p>
            <a:pPr lvl="1"/>
            <a:r>
              <a:rPr lang="en-US" dirty="0">
                <a:highlight>
                  <a:srgbClr val="00FF00"/>
                </a:highlight>
              </a:rPr>
              <a:t>Derivative</a:t>
            </a:r>
            <a:r>
              <a:rPr lang="en-US" dirty="0"/>
              <a:t> Term: power output is proportional the error change rate.</a:t>
            </a:r>
          </a:p>
          <a:p>
            <a:pPr lvl="1"/>
            <a:r>
              <a:rPr lang="en-US" dirty="0">
                <a:highlight>
                  <a:srgbClr val="00FFFF"/>
                </a:highlight>
              </a:rPr>
              <a:t>Feed-Forward</a:t>
            </a:r>
            <a:r>
              <a:rPr lang="en-US" dirty="0"/>
              <a:t> Term: power output is proportional to the setpoint.</a:t>
            </a:r>
          </a:p>
          <a:p>
            <a:r>
              <a:rPr lang="en-US" dirty="0"/>
              <a:t>Read more about it here: </a:t>
            </a:r>
            <a:r>
              <a:rPr lang="en-US" dirty="0">
                <a:hlinkClick r:id="rId2"/>
              </a:rPr>
              <a:t>PID controller – Wikipedia</a:t>
            </a:r>
            <a:endParaRPr lang="en-US" dirty="0"/>
          </a:p>
        </p:txBody>
      </p:sp>
      <p:pic>
        <p:nvPicPr>
          <p:cNvPr id="5" name="Picture 4">
            <a:extLst>
              <a:ext uri="{FF2B5EF4-FFF2-40B4-BE49-F238E27FC236}">
                <a16:creationId xmlns:a16="http://schemas.microsoft.com/office/drawing/2014/main" id="{B7658BA8-DAAA-497C-9BDA-011DC7A2B886}"/>
              </a:ext>
            </a:extLst>
          </p:cNvPr>
          <p:cNvPicPr>
            <a:picLocks noChangeAspect="1"/>
          </p:cNvPicPr>
          <p:nvPr/>
        </p:nvPicPr>
        <p:blipFill>
          <a:blip r:embed="rId3"/>
          <a:stretch>
            <a:fillRect/>
          </a:stretch>
        </p:blipFill>
        <p:spPr>
          <a:xfrm>
            <a:off x="6248400" y="4714614"/>
            <a:ext cx="5806282" cy="2062440"/>
          </a:xfrm>
          <a:prstGeom prst="rect">
            <a:avLst/>
          </a:prstGeom>
        </p:spPr>
      </p:pic>
      <p:sp>
        <p:nvSpPr>
          <p:cNvPr id="6" name="AutoShape 2" descr="{\displaystyle u(t)=K_{\text{p}}e(t)+K_{\text{i}}\int _{0}^{t}e(t')\,dt'+K_{\text{d}}{\frac {de(t)}{dt}},}">
            <a:extLst>
              <a:ext uri="{FF2B5EF4-FFF2-40B4-BE49-F238E27FC236}">
                <a16:creationId xmlns:a16="http://schemas.microsoft.com/office/drawing/2014/main" id="{4A86E300-CBA3-4C28-8C57-0FDD760FBF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3660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4268-ED76-4CF0-BDD1-274C7E2794B8}"/>
              </a:ext>
            </a:extLst>
          </p:cNvPr>
          <p:cNvSpPr>
            <a:spLocks noGrp="1"/>
          </p:cNvSpPr>
          <p:nvPr>
            <p:ph type="title"/>
          </p:nvPr>
        </p:nvSpPr>
        <p:spPr>
          <a:xfrm>
            <a:off x="528506" y="973668"/>
            <a:ext cx="9387861" cy="706964"/>
          </a:xfrm>
        </p:spPr>
        <p:txBody>
          <a:bodyPr/>
          <a:lstStyle/>
          <a:p>
            <a:r>
              <a:rPr lang="en-US" dirty="0"/>
              <a:t>Proportional Term</a:t>
            </a:r>
          </a:p>
        </p:txBody>
      </p:sp>
      <p:sp>
        <p:nvSpPr>
          <p:cNvPr id="3" name="Content Placeholder 2">
            <a:extLst>
              <a:ext uri="{FF2B5EF4-FFF2-40B4-BE49-F238E27FC236}">
                <a16:creationId xmlns:a16="http://schemas.microsoft.com/office/drawing/2014/main" id="{9018415A-2E65-465A-81F7-53CDFA1B6F3B}"/>
              </a:ext>
            </a:extLst>
          </p:cNvPr>
          <p:cNvSpPr>
            <a:spLocks noGrp="1"/>
          </p:cNvSpPr>
          <p:nvPr>
            <p:ph idx="1"/>
          </p:nvPr>
        </p:nvSpPr>
        <p:spPr>
          <a:xfrm>
            <a:off x="528506" y="2265027"/>
            <a:ext cx="6291744" cy="4317097"/>
          </a:xfrm>
        </p:spPr>
        <p:txBody>
          <a:bodyPr>
            <a:normAutofit lnSpcReduction="10000"/>
          </a:bodyPr>
          <a:lstStyle/>
          <a:p>
            <a:r>
              <a:rPr lang="en-US" dirty="0"/>
              <a:t>Power output is proportional to the error (i.e. distance to target). The larger the distance to target, the larger the error, the larger the output power.</a:t>
            </a:r>
            <a:br>
              <a:rPr lang="en-US" dirty="0"/>
            </a:br>
            <a:r>
              <a:rPr lang="en-US" dirty="0" err="1"/>
              <a:t>P</a:t>
            </a:r>
            <a:r>
              <a:rPr lang="en-US" sz="1200" dirty="0" err="1"/>
              <a:t>output</a:t>
            </a:r>
            <a:r>
              <a:rPr lang="en-US" dirty="0"/>
              <a:t> = </a:t>
            </a:r>
            <a:r>
              <a:rPr lang="en-US" dirty="0" err="1"/>
              <a:t>K</a:t>
            </a:r>
            <a:r>
              <a:rPr lang="en-US" sz="1200" dirty="0" err="1"/>
              <a:t>p</a:t>
            </a:r>
            <a:r>
              <a:rPr lang="en-US" dirty="0"/>
              <a:t>*e(t)</a:t>
            </a:r>
          </a:p>
          <a:p>
            <a:r>
              <a:rPr lang="en-US" dirty="0"/>
              <a:t>In English: Power output is largest when we are far away from target. As we get closer, the error becomes smaller and so is the power output (i.e. we slow down when we get close).</a:t>
            </a:r>
          </a:p>
          <a:p>
            <a:r>
              <a:rPr lang="en-US" dirty="0"/>
              <a:t>Problem with P-only controller (K</a:t>
            </a:r>
            <a:r>
              <a:rPr lang="en-US" sz="1200" dirty="0"/>
              <a:t>i</a:t>
            </a:r>
            <a:r>
              <a:rPr lang="en-US" dirty="0"/>
              <a:t> and </a:t>
            </a:r>
            <a:r>
              <a:rPr lang="en-US" dirty="0" err="1"/>
              <a:t>K</a:t>
            </a:r>
            <a:r>
              <a:rPr lang="en-US" sz="1200" dirty="0" err="1"/>
              <a:t>d</a:t>
            </a:r>
            <a:r>
              <a:rPr lang="en-US" dirty="0"/>
              <a:t> set to zero): when error becomes too small, output power becomes so small that it cannot overcome friction (i.e. it will never reach target – steady state error).</a:t>
            </a:r>
          </a:p>
          <a:p>
            <a:r>
              <a:rPr lang="en-US" dirty="0"/>
              <a:t>This graph shows the response curve varying </a:t>
            </a:r>
            <a:r>
              <a:rPr lang="en-US" dirty="0" err="1"/>
              <a:t>K</a:t>
            </a:r>
            <a:r>
              <a:rPr lang="en-US" sz="1200" dirty="0" err="1"/>
              <a:t>p</a:t>
            </a:r>
            <a:r>
              <a:rPr lang="en-US" dirty="0"/>
              <a:t> while keeping K</a:t>
            </a:r>
            <a:r>
              <a:rPr lang="en-US" sz="1200" dirty="0"/>
              <a:t>i</a:t>
            </a:r>
            <a:r>
              <a:rPr lang="en-US" dirty="0"/>
              <a:t> and </a:t>
            </a:r>
            <a:r>
              <a:rPr lang="en-US" dirty="0" err="1"/>
              <a:t>K</a:t>
            </a:r>
            <a:r>
              <a:rPr lang="en-US" sz="1200" dirty="0" err="1"/>
              <a:t>d</a:t>
            </a:r>
            <a:r>
              <a:rPr lang="en-US" dirty="0"/>
              <a:t> constant.</a:t>
            </a:r>
          </a:p>
        </p:txBody>
      </p:sp>
      <p:pic>
        <p:nvPicPr>
          <p:cNvPr id="7" name="Picture 6">
            <a:extLst>
              <a:ext uri="{FF2B5EF4-FFF2-40B4-BE49-F238E27FC236}">
                <a16:creationId xmlns:a16="http://schemas.microsoft.com/office/drawing/2014/main" id="{4832363C-3DF1-493A-98E8-B9F3D5CDBC99}"/>
              </a:ext>
            </a:extLst>
          </p:cNvPr>
          <p:cNvPicPr>
            <a:picLocks noChangeAspect="1"/>
          </p:cNvPicPr>
          <p:nvPr/>
        </p:nvPicPr>
        <p:blipFill>
          <a:blip r:embed="rId2"/>
          <a:stretch>
            <a:fillRect/>
          </a:stretch>
        </p:blipFill>
        <p:spPr>
          <a:xfrm>
            <a:off x="6703676" y="2390862"/>
            <a:ext cx="5488324" cy="4253219"/>
          </a:xfrm>
          <a:prstGeom prst="rect">
            <a:avLst/>
          </a:prstGeom>
        </p:spPr>
      </p:pic>
    </p:spTree>
    <p:extLst>
      <p:ext uri="{BB962C8B-B14F-4D97-AF65-F5344CB8AC3E}">
        <p14:creationId xmlns:p14="http://schemas.microsoft.com/office/powerpoint/2010/main" val="372949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Integral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15361"/>
            <a:ext cx="7198463" cy="4472617"/>
          </a:xfrm>
        </p:spPr>
        <p:txBody>
          <a:bodyPr>
            <a:normAutofit fontScale="92500" lnSpcReduction="20000"/>
          </a:bodyPr>
          <a:lstStyle/>
          <a:p>
            <a:r>
              <a:rPr lang="en-US" dirty="0"/>
              <a:t>Power output is proportional to the cumulative error (i.e. time integral of the error – yellow area under the curve). The longer we have an error, the larger the yellow area, the larger the corrective output.</a:t>
            </a:r>
            <a:br>
              <a:rPr lang="en-US" dirty="0"/>
            </a:br>
            <a:r>
              <a:rPr lang="en-US" dirty="0" err="1"/>
              <a:t>P</a:t>
            </a:r>
            <a:r>
              <a:rPr lang="en-US" sz="1200" dirty="0" err="1"/>
              <a:t>output</a:t>
            </a:r>
            <a:r>
              <a:rPr lang="en-US" dirty="0"/>
              <a:t> = K</a:t>
            </a:r>
            <a:r>
              <a:rPr lang="en-US" sz="1200" dirty="0"/>
              <a:t>i</a:t>
            </a:r>
            <a:r>
              <a:rPr lang="en-US" dirty="0"/>
              <a:t> *∫e(t)dt</a:t>
            </a:r>
          </a:p>
          <a:p>
            <a:r>
              <a:rPr lang="en-US" dirty="0"/>
              <a:t>In English: In P-only controller, we have a steady state error that will go on forever. The I term in a PI-controller will cause power output to increase (winding up) as time goes on integrating steady state error giving it more power to overcome friction and eventually achieve target.</a:t>
            </a:r>
          </a:p>
          <a:p>
            <a:r>
              <a:rPr lang="en-US" dirty="0"/>
              <a:t>Problem with I-term: the winding up of power will eventually overcome friction causing it to spring forward. This causes instability (i.e. oscillation).</a:t>
            </a:r>
          </a:p>
          <a:p>
            <a:r>
              <a:rPr lang="en-US" dirty="0"/>
              <a:t>Partial solution (I-Zone): Only integrates error when the error is within I-Zone range.</a:t>
            </a:r>
          </a:p>
          <a:p>
            <a:r>
              <a:rPr lang="en-US" dirty="0"/>
              <a:t>This graph shows the response curve varying K</a:t>
            </a:r>
            <a:r>
              <a:rPr lang="en-US" sz="1200" dirty="0"/>
              <a:t>i</a:t>
            </a:r>
            <a:r>
              <a:rPr lang="en-US" dirty="0"/>
              <a:t> while keeping </a:t>
            </a:r>
            <a:r>
              <a:rPr lang="en-US" dirty="0" err="1"/>
              <a:t>K</a:t>
            </a:r>
            <a:r>
              <a:rPr lang="en-US" sz="1200" dirty="0" err="1"/>
              <a:t>p</a:t>
            </a:r>
            <a:r>
              <a:rPr lang="en-US" dirty="0"/>
              <a:t> and </a:t>
            </a:r>
            <a:r>
              <a:rPr lang="en-US" dirty="0" err="1"/>
              <a:t>K</a:t>
            </a:r>
            <a:r>
              <a:rPr lang="en-US" sz="1200" dirty="0" err="1"/>
              <a:t>d</a:t>
            </a:r>
            <a:r>
              <a:rPr lang="en-US" dirty="0"/>
              <a:t> constant.</a:t>
            </a:r>
          </a:p>
          <a:p>
            <a:endParaRPr lang="en-US" dirty="0"/>
          </a:p>
          <a:p>
            <a:endParaRPr lang="en-US" dirty="0"/>
          </a:p>
        </p:txBody>
      </p:sp>
      <p:pic>
        <p:nvPicPr>
          <p:cNvPr id="7" name="Picture 6">
            <a:extLst>
              <a:ext uri="{FF2B5EF4-FFF2-40B4-BE49-F238E27FC236}">
                <a16:creationId xmlns:a16="http://schemas.microsoft.com/office/drawing/2014/main" id="{7C75EC39-0E9C-4217-9DA7-23702A455F3A}"/>
              </a:ext>
            </a:extLst>
          </p:cNvPr>
          <p:cNvPicPr>
            <a:picLocks noChangeAspect="1"/>
          </p:cNvPicPr>
          <p:nvPr/>
        </p:nvPicPr>
        <p:blipFill>
          <a:blip r:embed="rId2"/>
          <a:stretch>
            <a:fillRect/>
          </a:stretch>
        </p:blipFill>
        <p:spPr>
          <a:xfrm>
            <a:off x="7701803" y="2513656"/>
            <a:ext cx="4428571" cy="3495238"/>
          </a:xfrm>
          <a:prstGeom prst="rect">
            <a:avLst/>
          </a:prstGeom>
        </p:spPr>
      </p:pic>
    </p:spTree>
    <p:extLst>
      <p:ext uri="{BB962C8B-B14F-4D97-AF65-F5344CB8AC3E}">
        <p14:creationId xmlns:p14="http://schemas.microsoft.com/office/powerpoint/2010/main" val="261232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Derivative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15361"/>
            <a:ext cx="7198463" cy="3704439"/>
          </a:xfrm>
        </p:spPr>
        <p:txBody>
          <a:bodyPr>
            <a:normAutofit fontScale="92500" lnSpcReduction="10000"/>
          </a:bodyPr>
          <a:lstStyle/>
          <a:p>
            <a:r>
              <a:rPr lang="en-US" dirty="0"/>
              <a:t>Power output is proportional to the error change rate (i.e. the faster the error changes, the steeper the slope, the larger the corrective output).</a:t>
            </a:r>
            <a:br>
              <a:rPr lang="en-US" dirty="0"/>
            </a:br>
            <a:r>
              <a:rPr lang="en-US" dirty="0" err="1"/>
              <a:t>P</a:t>
            </a:r>
            <a:r>
              <a:rPr lang="en-US" sz="1200" dirty="0" err="1"/>
              <a:t>output</a:t>
            </a:r>
            <a:r>
              <a:rPr lang="en-US" dirty="0"/>
              <a:t> = </a:t>
            </a:r>
            <a:r>
              <a:rPr lang="en-US" dirty="0" err="1"/>
              <a:t>K</a:t>
            </a:r>
            <a:r>
              <a:rPr lang="en-US" sz="1200" dirty="0" err="1"/>
              <a:t>d</a:t>
            </a:r>
            <a:r>
              <a:rPr lang="en-US" dirty="0"/>
              <a:t>*de(t)/dt</a:t>
            </a:r>
          </a:p>
          <a:p>
            <a:r>
              <a:rPr lang="en-US" dirty="0"/>
              <a:t>In English: In the PI-only controller, the I-term causes oscillation. The spring forward means we have a high error change rate (i.e. the error decreases rapidly – a large negative number). This creates a “braking” effect. The stronger the spring forward force, the stronger the braking. This suppresses oscillation created by the I-term. In general, the D-term decreases the slope of the curve making the response curve gentler.</a:t>
            </a:r>
          </a:p>
          <a:p>
            <a:r>
              <a:rPr lang="en-US" dirty="0"/>
              <a:t>This graph shows the response curve varying </a:t>
            </a:r>
            <a:r>
              <a:rPr lang="en-US" dirty="0" err="1"/>
              <a:t>K</a:t>
            </a:r>
            <a:r>
              <a:rPr lang="en-US" sz="1200" dirty="0" err="1"/>
              <a:t>d</a:t>
            </a:r>
            <a:r>
              <a:rPr lang="en-US" dirty="0"/>
              <a:t> while keeping K</a:t>
            </a:r>
            <a:r>
              <a:rPr lang="en-US" sz="1200" dirty="0"/>
              <a:t>i</a:t>
            </a:r>
            <a:r>
              <a:rPr lang="en-US" dirty="0"/>
              <a:t> and </a:t>
            </a:r>
            <a:r>
              <a:rPr lang="en-US" dirty="0" err="1"/>
              <a:t>K</a:t>
            </a:r>
            <a:r>
              <a:rPr lang="en-US" sz="1200" dirty="0" err="1"/>
              <a:t>d</a:t>
            </a:r>
            <a:r>
              <a:rPr lang="en-US" dirty="0"/>
              <a:t> constant.</a:t>
            </a:r>
          </a:p>
          <a:p>
            <a:endParaRPr lang="en-US" dirty="0"/>
          </a:p>
          <a:p>
            <a:endParaRPr lang="en-US" dirty="0"/>
          </a:p>
        </p:txBody>
      </p:sp>
      <p:pic>
        <p:nvPicPr>
          <p:cNvPr id="5" name="Picture 4">
            <a:extLst>
              <a:ext uri="{FF2B5EF4-FFF2-40B4-BE49-F238E27FC236}">
                <a16:creationId xmlns:a16="http://schemas.microsoft.com/office/drawing/2014/main" id="{46245D86-B2BF-4FF2-81C2-04136B7D85D0}"/>
              </a:ext>
            </a:extLst>
          </p:cNvPr>
          <p:cNvPicPr>
            <a:picLocks noChangeAspect="1"/>
          </p:cNvPicPr>
          <p:nvPr/>
        </p:nvPicPr>
        <p:blipFill>
          <a:blip r:embed="rId2"/>
          <a:stretch>
            <a:fillRect/>
          </a:stretch>
        </p:blipFill>
        <p:spPr>
          <a:xfrm>
            <a:off x="7614538" y="2379132"/>
            <a:ext cx="4429125" cy="3505200"/>
          </a:xfrm>
          <a:prstGeom prst="rect">
            <a:avLst/>
          </a:prstGeom>
        </p:spPr>
      </p:pic>
    </p:spTree>
    <p:extLst>
      <p:ext uri="{BB962C8B-B14F-4D97-AF65-F5344CB8AC3E}">
        <p14:creationId xmlns:p14="http://schemas.microsoft.com/office/powerpoint/2010/main" val="65778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Feed-Forward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07123"/>
            <a:ext cx="11046109" cy="4501450"/>
          </a:xfrm>
        </p:spPr>
        <p:txBody>
          <a:bodyPr>
            <a:normAutofit fontScale="92500"/>
          </a:bodyPr>
          <a:lstStyle/>
          <a:p>
            <a:r>
              <a:rPr lang="en-US" dirty="0"/>
              <a:t>Power output is proportional to the setpoint (i.e. how far the target is).</a:t>
            </a:r>
            <a:br>
              <a:rPr lang="en-US" dirty="0"/>
            </a:br>
            <a:r>
              <a:rPr lang="en-US" dirty="0" err="1"/>
              <a:t>P</a:t>
            </a:r>
            <a:r>
              <a:rPr lang="en-US" sz="1200" dirty="0" err="1"/>
              <a:t>output</a:t>
            </a:r>
            <a:r>
              <a:rPr lang="en-US" dirty="0"/>
              <a:t> = </a:t>
            </a:r>
            <a:r>
              <a:rPr lang="en-US" dirty="0" err="1"/>
              <a:t>K</a:t>
            </a:r>
            <a:r>
              <a:rPr lang="en-US" sz="1200" dirty="0" err="1"/>
              <a:t>f</a:t>
            </a:r>
            <a:r>
              <a:rPr lang="en-US" dirty="0"/>
              <a:t>*</a:t>
            </a:r>
            <a:r>
              <a:rPr lang="en-US" dirty="0" err="1"/>
              <a:t>setPoint</a:t>
            </a:r>
            <a:endParaRPr lang="en-US" dirty="0"/>
          </a:p>
          <a:p>
            <a:r>
              <a:rPr lang="en-US" dirty="0"/>
              <a:t>This term is essential in velocity control where if the target velocity is high, this term will provide the power to maintain speed. </a:t>
            </a:r>
            <a:r>
              <a:rPr lang="en-US" b="0" i="0" dirty="0">
                <a:solidFill>
                  <a:srgbClr val="202122"/>
                </a:solidFill>
                <a:effectLst/>
              </a:rPr>
              <a:t>Since the feed-forward output is not affected by the process feedback, it can never cause the control system to oscillate, thus improving the system response without affecting stability. It is sometimes used in position control to compensate for gravity. For example, in a swing arm, Feed-Forward will give more power when the arm is raised higher.</a:t>
            </a:r>
            <a:endParaRPr lang="en-US" dirty="0"/>
          </a:p>
          <a:p>
            <a:r>
              <a:rPr lang="en-US" dirty="0"/>
              <a:t>Speed control: When a motor is at target RPM, all error related terms become zero (i.e. P-term, I-term and D-term), but the F-term will generate power proportional to the target speed (i.e. </a:t>
            </a:r>
            <a:r>
              <a:rPr lang="en-US" dirty="0" err="1"/>
              <a:t>SetPoint</a:t>
            </a:r>
            <a:r>
              <a:rPr lang="en-US" dirty="0"/>
              <a:t>). Therefore, the faster the target speed, the higher the power level to maintain that speed.</a:t>
            </a:r>
          </a:p>
          <a:p>
            <a:r>
              <a:rPr lang="en-US" dirty="0"/>
              <a:t>To determine </a:t>
            </a:r>
            <a:r>
              <a:rPr lang="en-US" dirty="0" err="1"/>
              <a:t>K</a:t>
            </a:r>
            <a:r>
              <a:rPr lang="en-US" sz="1200" dirty="0" err="1"/>
              <a:t>f</a:t>
            </a:r>
            <a:r>
              <a:rPr lang="en-US" dirty="0"/>
              <a:t>, plot the “</a:t>
            </a:r>
            <a:r>
              <a:rPr lang="en-US" dirty="0" err="1"/>
              <a:t>P</a:t>
            </a:r>
            <a:r>
              <a:rPr lang="en-US" sz="1200" dirty="0" err="1"/>
              <a:t>output</a:t>
            </a:r>
            <a:r>
              <a:rPr lang="en-US" dirty="0"/>
              <a:t> vs motor speed“ curve. Set motor power from 0.1 to 1.0 with a step of 0.1, record the motor speed at each motor power step. The curve should be fairly linear. </a:t>
            </a:r>
            <a:r>
              <a:rPr lang="en-US" dirty="0" err="1"/>
              <a:t>K</a:t>
            </a:r>
            <a:r>
              <a:rPr lang="en-US" sz="1200" dirty="0" err="1"/>
              <a:t>f</a:t>
            </a:r>
            <a:r>
              <a:rPr lang="en-US" dirty="0"/>
              <a:t> is the slope of the line. Since you know it’s linear, a quicker way is to set the motor power to any level (e.g. 0.5) and just record the speed. Then </a:t>
            </a:r>
            <a:r>
              <a:rPr lang="en-US" dirty="0" err="1"/>
              <a:t>K</a:t>
            </a:r>
            <a:r>
              <a:rPr lang="en-US" sz="1200" dirty="0" err="1"/>
              <a:t>f</a:t>
            </a:r>
            <a:r>
              <a:rPr lang="en-US" dirty="0"/>
              <a:t> = </a:t>
            </a:r>
            <a:r>
              <a:rPr lang="en-US" dirty="0" err="1"/>
              <a:t>P</a:t>
            </a:r>
            <a:r>
              <a:rPr lang="en-US" sz="1200" dirty="0" err="1"/>
              <a:t>output</a:t>
            </a:r>
            <a:r>
              <a:rPr lang="en-US" dirty="0"/>
              <a:t>/</a:t>
            </a:r>
            <a:r>
              <a:rPr lang="en-US" dirty="0" err="1"/>
              <a:t>SetPoint</a:t>
            </a:r>
            <a:r>
              <a:rPr lang="en-US" dirty="0"/>
              <a:t> where </a:t>
            </a:r>
            <a:r>
              <a:rPr lang="en-US" dirty="0" err="1"/>
              <a:t>P</a:t>
            </a:r>
            <a:r>
              <a:rPr lang="en-US" sz="1200" dirty="0" err="1"/>
              <a:t>output</a:t>
            </a:r>
            <a:r>
              <a:rPr lang="en-US" dirty="0"/>
              <a:t> was 0.5 and </a:t>
            </a:r>
            <a:r>
              <a:rPr lang="en-US" dirty="0" err="1"/>
              <a:t>SetPoint</a:t>
            </a:r>
            <a:r>
              <a:rPr lang="en-US" dirty="0"/>
              <a:t> was the recorded motor speed.</a:t>
            </a:r>
          </a:p>
        </p:txBody>
      </p:sp>
    </p:spTree>
    <p:extLst>
      <p:ext uri="{BB962C8B-B14F-4D97-AF65-F5344CB8AC3E}">
        <p14:creationId xmlns:p14="http://schemas.microsoft.com/office/powerpoint/2010/main" val="2003471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AC4A-EDEC-4AEC-8CAC-C55002D9B04F}"/>
              </a:ext>
            </a:extLst>
          </p:cNvPr>
          <p:cNvSpPr>
            <a:spLocks noGrp="1"/>
          </p:cNvSpPr>
          <p:nvPr>
            <p:ph type="title"/>
          </p:nvPr>
        </p:nvSpPr>
        <p:spPr>
          <a:xfrm>
            <a:off x="678144" y="973668"/>
            <a:ext cx="9238223" cy="706964"/>
          </a:xfrm>
        </p:spPr>
        <p:txBody>
          <a:bodyPr/>
          <a:lstStyle/>
          <a:p>
            <a:r>
              <a:rPr lang="en-US" dirty="0"/>
              <a:t>Putting It All Together</a:t>
            </a:r>
          </a:p>
        </p:txBody>
      </p:sp>
      <p:sp>
        <p:nvSpPr>
          <p:cNvPr id="3" name="Content Placeholder 2">
            <a:extLst>
              <a:ext uri="{FF2B5EF4-FFF2-40B4-BE49-F238E27FC236}">
                <a16:creationId xmlns:a16="http://schemas.microsoft.com/office/drawing/2014/main" id="{FBCBBB5B-7212-4DE1-B53C-4D37FF343018}"/>
              </a:ext>
            </a:extLst>
          </p:cNvPr>
          <p:cNvSpPr>
            <a:spLocks noGrp="1"/>
          </p:cNvSpPr>
          <p:nvPr>
            <p:ph idx="1"/>
          </p:nvPr>
        </p:nvSpPr>
        <p:spPr>
          <a:xfrm>
            <a:off x="617838" y="2269524"/>
            <a:ext cx="10911016" cy="4427838"/>
          </a:xfrm>
        </p:spPr>
        <p:txBody>
          <a:bodyPr/>
          <a:lstStyle/>
          <a:p>
            <a:r>
              <a:rPr lang="en-US" dirty="0"/>
              <a:t>In PIDF control, by tuning the four PIDF constants (</a:t>
            </a:r>
            <a:r>
              <a:rPr lang="en-US" dirty="0" err="1"/>
              <a:t>K</a:t>
            </a:r>
            <a:r>
              <a:rPr lang="en-US" sz="1200" dirty="0" err="1"/>
              <a:t>p</a:t>
            </a:r>
            <a:r>
              <a:rPr lang="en-US" dirty="0"/>
              <a:t>, K</a:t>
            </a:r>
            <a:r>
              <a:rPr lang="en-US" sz="1200" dirty="0"/>
              <a:t>i,</a:t>
            </a:r>
            <a:r>
              <a:rPr lang="en-US" dirty="0"/>
              <a:t> </a:t>
            </a:r>
            <a:r>
              <a:rPr lang="en-US" dirty="0" err="1"/>
              <a:t>K</a:t>
            </a:r>
            <a:r>
              <a:rPr lang="en-US" sz="1200" dirty="0" err="1"/>
              <a:t>d</a:t>
            </a:r>
            <a:r>
              <a:rPr lang="en-US" dirty="0"/>
              <a:t> and </a:t>
            </a:r>
            <a:r>
              <a:rPr lang="en-US" dirty="0" err="1"/>
              <a:t>K</a:t>
            </a:r>
            <a:r>
              <a:rPr lang="en-US" sz="1200" dirty="0" err="1"/>
              <a:t>f</a:t>
            </a:r>
            <a:r>
              <a:rPr lang="en-US" dirty="0"/>
              <a:t>), we control the weight of each term. When tuned perfectly, we will reach target the fastest and yet stable (with minimal oscillation – oscillates once or twice is acceptable).</a:t>
            </a:r>
          </a:p>
          <a:p>
            <a:r>
              <a:rPr lang="en-US" dirty="0"/>
              <a:t>To make an analogy to a vehicle: </a:t>
            </a:r>
            <a:r>
              <a:rPr lang="en-US" dirty="0" err="1"/>
              <a:t>K</a:t>
            </a:r>
            <a:r>
              <a:rPr lang="en-US" sz="1200" dirty="0" err="1"/>
              <a:t>p</a:t>
            </a:r>
            <a:r>
              <a:rPr lang="en-US" dirty="0"/>
              <a:t> is like the gas pedal, </a:t>
            </a:r>
            <a:r>
              <a:rPr lang="en-US" dirty="0" err="1"/>
              <a:t>K</a:t>
            </a:r>
            <a:r>
              <a:rPr lang="en-US" sz="1200" dirty="0" err="1"/>
              <a:t>d</a:t>
            </a:r>
            <a:r>
              <a:rPr lang="en-US" dirty="0"/>
              <a:t> is like the brake pedal.</a:t>
            </a:r>
          </a:p>
          <a:p>
            <a:r>
              <a:rPr lang="en-US" dirty="0"/>
              <a:t>A note on “reaching target”: In computer control, target must be “fuzzy”. It is impossible to reach exact target. Therefore, we must have “tolerance” in the concept of target. For example, going forward 5 feet with a tolerance of 2 inches means we consider target reached if we reached a distance between 58 to 62 inches (i.e. close enough).</a:t>
            </a:r>
          </a:p>
        </p:txBody>
      </p:sp>
    </p:spTree>
    <p:extLst>
      <p:ext uri="{BB962C8B-B14F-4D97-AF65-F5344CB8AC3E}">
        <p14:creationId xmlns:p14="http://schemas.microsoft.com/office/powerpoint/2010/main" val="348901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0AD3-E6C9-4EDB-AE71-B5C5B63E501F}"/>
              </a:ext>
            </a:extLst>
          </p:cNvPr>
          <p:cNvSpPr>
            <a:spLocks noGrp="1"/>
          </p:cNvSpPr>
          <p:nvPr>
            <p:ph type="title"/>
          </p:nvPr>
        </p:nvSpPr>
        <p:spPr>
          <a:xfrm>
            <a:off x="651894" y="973668"/>
            <a:ext cx="9264474" cy="706964"/>
          </a:xfrm>
        </p:spPr>
        <p:txBody>
          <a:bodyPr/>
          <a:lstStyle/>
          <a:p>
            <a:r>
              <a:rPr lang="en-US" dirty="0"/>
              <a:t>Tuning PIDF</a:t>
            </a:r>
          </a:p>
        </p:txBody>
      </p:sp>
      <p:sp>
        <p:nvSpPr>
          <p:cNvPr id="3" name="Content Placeholder 2">
            <a:extLst>
              <a:ext uri="{FF2B5EF4-FFF2-40B4-BE49-F238E27FC236}">
                <a16:creationId xmlns:a16="http://schemas.microsoft.com/office/drawing/2014/main" id="{BE3E706F-2E38-480D-97E5-3BC53C8352F6}"/>
              </a:ext>
            </a:extLst>
          </p:cNvPr>
          <p:cNvSpPr>
            <a:spLocks noGrp="1"/>
          </p:cNvSpPr>
          <p:nvPr>
            <p:ph idx="1"/>
          </p:nvPr>
        </p:nvSpPr>
        <p:spPr>
          <a:xfrm>
            <a:off x="503340" y="2265405"/>
            <a:ext cx="11087298" cy="4592595"/>
          </a:xfrm>
        </p:spPr>
        <p:txBody>
          <a:bodyPr>
            <a:normAutofit fontScale="85000" lnSpcReduction="20000"/>
          </a:bodyPr>
          <a:lstStyle/>
          <a:p>
            <a:r>
              <a:rPr lang="en-US" dirty="0"/>
              <a:t>Tuning PID means determining the values of the four constants: </a:t>
            </a:r>
            <a:r>
              <a:rPr lang="en-US" dirty="0" err="1"/>
              <a:t>K</a:t>
            </a:r>
            <a:r>
              <a:rPr lang="en-US" sz="1200" dirty="0" err="1"/>
              <a:t>p</a:t>
            </a:r>
            <a:r>
              <a:rPr lang="en-US" dirty="0"/>
              <a:t>, K</a:t>
            </a:r>
            <a:r>
              <a:rPr lang="en-US" sz="1200" dirty="0"/>
              <a:t>i</a:t>
            </a:r>
            <a:r>
              <a:rPr lang="en-US" dirty="0"/>
              <a:t>, </a:t>
            </a:r>
            <a:r>
              <a:rPr lang="en-US" dirty="0" err="1"/>
              <a:t>K</a:t>
            </a:r>
            <a:r>
              <a:rPr lang="en-US" sz="1200" dirty="0" err="1"/>
              <a:t>d</a:t>
            </a:r>
            <a:r>
              <a:rPr lang="en-US" sz="1800" dirty="0"/>
              <a:t> </a:t>
            </a:r>
            <a:r>
              <a:rPr lang="en-US" dirty="0"/>
              <a:t>and </a:t>
            </a:r>
            <a:r>
              <a:rPr lang="en-US" dirty="0" err="1"/>
              <a:t>K</a:t>
            </a:r>
            <a:r>
              <a:rPr lang="en-US" sz="1200" dirty="0" err="1"/>
              <a:t>f</a:t>
            </a:r>
            <a:r>
              <a:rPr lang="en-US" dirty="0"/>
              <a:t>.</a:t>
            </a:r>
          </a:p>
          <a:p>
            <a:pPr marL="800100" lvl="1" indent="-342900">
              <a:buFont typeface="+mj-lt"/>
              <a:buAutoNum type="arabicPeriod"/>
            </a:pPr>
            <a:r>
              <a:rPr lang="en-US" dirty="0"/>
              <a:t>Estimate initial </a:t>
            </a:r>
            <a:r>
              <a:rPr lang="en-US" dirty="0" err="1"/>
              <a:t>K</a:t>
            </a:r>
            <a:r>
              <a:rPr lang="en-US" sz="1100" dirty="0" err="1"/>
              <a:t>p</a:t>
            </a:r>
            <a:r>
              <a:rPr lang="en-US" dirty="0"/>
              <a:t> by asking yourself the question: what “distance to target” should we slow down to 50% power? For example, if we drive the robot forward 10 feet, we may want to slow down to 50% power when we are 24 inches away.</a:t>
            </a:r>
            <a:br>
              <a:rPr lang="en-US" dirty="0"/>
            </a:br>
            <a:r>
              <a:rPr lang="en-US" dirty="0" err="1"/>
              <a:t>P</a:t>
            </a:r>
            <a:r>
              <a:rPr lang="en-US" sz="1100" dirty="0" err="1"/>
              <a:t>output</a:t>
            </a:r>
            <a:r>
              <a:rPr lang="en-US" dirty="0"/>
              <a:t> = </a:t>
            </a:r>
            <a:r>
              <a:rPr lang="en-US" dirty="0" err="1"/>
              <a:t>K</a:t>
            </a:r>
            <a:r>
              <a:rPr lang="en-US" sz="1100" dirty="0" err="1"/>
              <a:t>p</a:t>
            </a:r>
            <a:r>
              <a:rPr lang="en-US" dirty="0"/>
              <a:t>*e(t) =&gt; 0.5 = </a:t>
            </a:r>
            <a:r>
              <a:rPr lang="en-US" dirty="0" err="1"/>
              <a:t>K</a:t>
            </a:r>
            <a:r>
              <a:rPr lang="en-US" sz="1100" dirty="0" err="1"/>
              <a:t>p</a:t>
            </a:r>
            <a:r>
              <a:rPr lang="en-US" dirty="0"/>
              <a:t>*24 =&gt; </a:t>
            </a:r>
            <a:r>
              <a:rPr lang="en-US" dirty="0" err="1"/>
              <a:t>K</a:t>
            </a:r>
            <a:r>
              <a:rPr lang="en-US" sz="1100" dirty="0" err="1"/>
              <a:t>p</a:t>
            </a:r>
            <a:r>
              <a:rPr lang="en-US" dirty="0"/>
              <a:t> = 0.5/24 =&gt; </a:t>
            </a:r>
            <a:r>
              <a:rPr lang="en-US" dirty="0" err="1"/>
              <a:t>K</a:t>
            </a:r>
            <a:r>
              <a:rPr lang="en-US" sz="1100" dirty="0" err="1"/>
              <a:t>p</a:t>
            </a:r>
            <a:r>
              <a:rPr lang="en-US" dirty="0"/>
              <a:t> = 0.02</a:t>
            </a:r>
          </a:p>
          <a:p>
            <a:pPr marL="800100" lvl="1" indent="-342900">
              <a:buFont typeface="+mj-lt"/>
              <a:buAutoNum type="arabicPeriod"/>
            </a:pPr>
            <a:r>
              <a:rPr lang="en-US" dirty="0"/>
              <a:t>Set both K</a:t>
            </a:r>
            <a:r>
              <a:rPr lang="en-US" sz="1100" dirty="0"/>
              <a:t>i,</a:t>
            </a:r>
            <a:r>
              <a:rPr lang="en-US" dirty="0"/>
              <a:t> </a:t>
            </a:r>
            <a:r>
              <a:rPr lang="en-US" dirty="0" err="1"/>
              <a:t>K</a:t>
            </a:r>
            <a:r>
              <a:rPr lang="en-US" sz="1200" dirty="0" err="1"/>
              <a:t>d</a:t>
            </a:r>
            <a:r>
              <a:rPr lang="en-US" sz="1600" dirty="0"/>
              <a:t> </a:t>
            </a:r>
            <a:r>
              <a:rPr lang="en-US" dirty="0"/>
              <a:t>and </a:t>
            </a:r>
            <a:r>
              <a:rPr lang="en-US" dirty="0" err="1"/>
              <a:t>K</a:t>
            </a:r>
            <a:r>
              <a:rPr lang="en-US" sz="1100" dirty="0" err="1"/>
              <a:t>f</a:t>
            </a:r>
            <a:r>
              <a:rPr lang="en-US" dirty="0"/>
              <a:t> to zero. Tune </a:t>
            </a:r>
            <a:r>
              <a:rPr lang="en-US" dirty="0" err="1"/>
              <a:t>K</a:t>
            </a:r>
            <a:r>
              <a:rPr lang="en-US" sz="1100" dirty="0" err="1"/>
              <a:t>p</a:t>
            </a:r>
            <a:r>
              <a:rPr lang="en-US" dirty="0"/>
              <a:t> up or down from the initial value until it starts to oscillate. If it doesn’t oscillate or even reach target, increase </a:t>
            </a:r>
            <a:r>
              <a:rPr lang="en-US" dirty="0" err="1"/>
              <a:t>K</a:t>
            </a:r>
            <a:r>
              <a:rPr lang="en-US" sz="1100" dirty="0" err="1"/>
              <a:t>p</a:t>
            </a:r>
            <a:r>
              <a:rPr lang="en-US" dirty="0"/>
              <a:t>. If it oscillates too much, decrease </a:t>
            </a:r>
            <a:r>
              <a:rPr lang="en-US" dirty="0" err="1"/>
              <a:t>K</a:t>
            </a:r>
            <a:r>
              <a:rPr lang="en-US" sz="1100" dirty="0" err="1"/>
              <a:t>p</a:t>
            </a:r>
            <a:r>
              <a:rPr lang="en-US" dirty="0"/>
              <a:t>.</a:t>
            </a:r>
          </a:p>
          <a:p>
            <a:pPr marL="800100" lvl="1" indent="-342900">
              <a:buFont typeface="+mj-lt"/>
              <a:buAutoNum type="arabicPeriod"/>
            </a:pPr>
            <a:r>
              <a:rPr lang="en-US" dirty="0"/>
              <a:t>Once it oscillates a little too much, set </a:t>
            </a:r>
            <a:r>
              <a:rPr lang="en-US" dirty="0" err="1"/>
              <a:t>K</a:t>
            </a:r>
            <a:r>
              <a:rPr lang="en-US" sz="1100" dirty="0" err="1"/>
              <a:t>d</a:t>
            </a:r>
            <a:r>
              <a:rPr lang="en-US" dirty="0"/>
              <a:t> to an initial value of </a:t>
            </a:r>
            <a:r>
              <a:rPr lang="en-US" dirty="0" err="1"/>
              <a:t>K</a:t>
            </a:r>
            <a:r>
              <a:rPr lang="en-US" sz="1100" dirty="0" err="1"/>
              <a:t>p</a:t>
            </a:r>
            <a:r>
              <a:rPr lang="en-US" dirty="0"/>
              <a:t>/10. Then tune </a:t>
            </a:r>
            <a:r>
              <a:rPr lang="en-US" dirty="0" err="1"/>
              <a:t>K</a:t>
            </a:r>
            <a:r>
              <a:rPr lang="en-US" sz="1100" dirty="0" err="1"/>
              <a:t>d</a:t>
            </a:r>
            <a:r>
              <a:rPr lang="en-US" dirty="0"/>
              <a:t> up or down until it just overshoots a little bit and settles fairly quickly.</a:t>
            </a:r>
          </a:p>
          <a:p>
            <a:pPr marL="800100" lvl="1" indent="-342900">
              <a:buFont typeface="+mj-lt"/>
              <a:buAutoNum type="arabicPeriod"/>
            </a:pPr>
            <a:r>
              <a:rPr lang="en-US" dirty="0"/>
              <a:t>Generally, we want a stronger </a:t>
            </a:r>
            <a:r>
              <a:rPr lang="en-US" dirty="0" err="1"/>
              <a:t>K</a:t>
            </a:r>
            <a:r>
              <a:rPr lang="en-US" sz="1100" dirty="0" err="1"/>
              <a:t>p</a:t>
            </a:r>
            <a:r>
              <a:rPr lang="en-US" dirty="0"/>
              <a:t> so it has enough power to reach target quicker and be able to overcome friction even with smaller target distance. To do this, we increase </a:t>
            </a:r>
            <a:r>
              <a:rPr lang="en-US" dirty="0" err="1"/>
              <a:t>K</a:t>
            </a:r>
            <a:r>
              <a:rPr lang="en-US" sz="1100" dirty="0" err="1"/>
              <a:t>p</a:t>
            </a:r>
            <a:r>
              <a:rPr lang="en-US" dirty="0"/>
              <a:t> more until it oscillates a little too much. Then tune </a:t>
            </a:r>
            <a:r>
              <a:rPr lang="en-US" dirty="0" err="1"/>
              <a:t>K</a:t>
            </a:r>
            <a:r>
              <a:rPr lang="en-US" sz="1100" dirty="0" err="1"/>
              <a:t>d</a:t>
            </a:r>
            <a:r>
              <a:rPr lang="en-US" dirty="0"/>
              <a:t> up until it settles quickly. Keep repeating this process of increasing </a:t>
            </a:r>
            <a:r>
              <a:rPr lang="en-US" dirty="0" err="1"/>
              <a:t>K</a:t>
            </a:r>
            <a:r>
              <a:rPr lang="en-US" sz="1200" dirty="0" err="1"/>
              <a:t>p</a:t>
            </a:r>
            <a:r>
              <a:rPr lang="en-US" dirty="0"/>
              <a:t> and </a:t>
            </a:r>
            <a:r>
              <a:rPr lang="en-US" dirty="0" err="1"/>
              <a:t>K</a:t>
            </a:r>
            <a:r>
              <a:rPr lang="en-US" sz="1200" dirty="0" err="1"/>
              <a:t>d</a:t>
            </a:r>
            <a:r>
              <a:rPr lang="en-US" dirty="0"/>
              <a:t> until it reaches the desired behavior that it reaches target quickly and settling fairly quickly. It’s a balance of pressing more on the gas pedal but also pressing more on the brake until we have satisfactory result.</a:t>
            </a:r>
          </a:p>
          <a:p>
            <a:pPr marL="800100" lvl="1" indent="-342900">
              <a:buFont typeface="+mj-lt"/>
              <a:buAutoNum type="arabicPeriod"/>
            </a:pPr>
            <a:r>
              <a:rPr lang="en-US" dirty="0"/>
              <a:t>In most scenarios, we don’t like to deal with the I-term and set K</a:t>
            </a:r>
            <a:r>
              <a:rPr lang="en-US" sz="1100" dirty="0"/>
              <a:t>i</a:t>
            </a:r>
            <a:r>
              <a:rPr lang="en-US" dirty="0"/>
              <a:t> to zero because it is very sensitive and causes instability so we essentially have a PD-only controller. However, if you require very tight tolerance, you may want to try tuning the I-term but K</a:t>
            </a:r>
            <a:r>
              <a:rPr lang="en-US" sz="1100" dirty="0"/>
              <a:t>i</a:t>
            </a:r>
            <a:r>
              <a:rPr lang="en-US" dirty="0"/>
              <a:t> should be much smaller than </a:t>
            </a:r>
            <a:r>
              <a:rPr lang="en-US" dirty="0" err="1"/>
              <a:t>K</a:t>
            </a:r>
            <a:r>
              <a:rPr lang="en-US" sz="1100" dirty="0" err="1"/>
              <a:t>p</a:t>
            </a:r>
            <a:r>
              <a:rPr lang="en-US" dirty="0"/>
              <a:t> and </a:t>
            </a:r>
            <a:r>
              <a:rPr lang="en-US" dirty="0" err="1"/>
              <a:t>K</a:t>
            </a:r>
            <a:r>
              <a:rPr lang="en-US" sz="1100" dirty="0" err="1"/>
              <a:t>d</a:t>
            </a:r>
            <a:r>
              <a:rPr lang="en-US" dirty="0"/>
              <a:t> and a bigger </a:t>
            </a:r>
            <a:r>
              <a:rPr lang="en-US" dirty="0" err="1"/>
              <a:t>K</a:t>
            </a:r>
            <a:r>
              <a:rPr lang="en-US" sz="1200" dirty="0" err="1"/>
              <a:t>d</a:t>
            </a:r>
            <a:r>
              <a:rPr lang="en-US" dirty="0"/>
              <a:t> to suppress oscillation. To minimize oscillation, set an I-Zone to limit when the I-term kicks in (below a certain amount of error).</a:t>
            </a:r>
          </a:p>
          <a:p>
            <a:pPr marL="800100" lvl="1" indent="-342900">
              <a:buFont typeface="+mj-lt"/>
              <a:buAutoNum type="arabicPeriod"/>
            </a:pPr>
            <a:r>
              <a:rPr lang="en-US" dirty="0"/>
              <a:t>In position control, we generally do not use the F-term. However, in some high friction application, we may want to use the F-term to overcome the initial static friction. Also, if we are doing velocity control, F-term is essential to maintain speed after it has reached target velocity.</a:t>
            </a:r>
          </a:p>
          <a:p>
            <a:pPr marL="800100" lvl="1" indent="-342900">
              <a:buFont typeface="+mj-lt"/>
              <a:buAutoNum type="arabicPeriod"/>
            </a:pPr>
            <a:endParaRPr lang="en-US" dirty="0"/>
          </a:p>
          <a:p>
            <a:pPr lvl="1"/>
            <a:endParaRPr lang="en-US" dirty="0"/>
          </a:p>
        </p:txBody>
      </p:sp>
    </p:spTree>
    <p:extLst>
      <p:ext uri="{BB962C8B-B14F-4D97-AF65-F5344CB8AC3E}">
        <p14:creationId xmlns:p14="http://schemas.microsoft.com/office/powerpoint/2010/main" val="842657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32035</TotalTime>
  <Words>2284</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Consolas</vt:lpstr>
      <vt:lpstr>Wingdings 3</vt:lpstr>
      <vt:lpstr>Ion Boardroom</vt:lpstr>
      <vt:lpstr>Advanced Robotics Programming Class Lesson 3: PIDF Control</vt:lpstr>
      <vt:lpstr>Agenda</vt:lpstr>
      <vt:lpstr>What is PIDF Control?</vt:lpstr>
      <vt:lpstr>Proportional Term</vt:lpstr>
      <vt:lpstr>Integral Term</vt:lpstr>
      <vt:lpstr>Derivative Term</vt:lpstr>
      <vt:lpstr>Feed-Forward Term</vt:lpstr>
      <vt:lpstr>Putting It All Together</vt:lpstr>
      <vt:lpstr>Tuning PIDF</vt:lpstr>
      <vt:lpstr>PID Limitations</vt:lpstr>
      <vt:lpstr>Power Compensation</vt:lpstr>
      <vt:lpstr>PID Controller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69</cp:revision>
  <dcterms:created xsi:type="dcterms:W3CDTF">2020-11-12T22:23:18Z</dcterms:created>
  <dcterms:modified xsi:type="dcterms:W3CDTF">2023-08-08T21:38:43Z</dcterms:modified>
</cp:coreProperties>
</file>