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6" r:id="rId2"/>
    <p:sldId id="274" r:id="rId3"/>
    <p:sldId id="278" r:id="rId4"/>
    <p:sldId id="279" r:id="rId5"/>
    <p:sldId id="306" r:id="rId6"/>
    <p:sldId id="307" r:id="rId7"/>
    <p:sldId id="308" r:id="rId8"/>
    <p:sldId id="309" r:id="rId9"/>
    <p:sldId id="310" r:id="rId10"/>
    <p:sldId id="297" r:id="rId11"/>
    <p:sldId id="311" r:id="rId12"/>
    <p:sldId id="281" r:id="rId13"/>
    <p:sldId id="30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6: Multi-tasking and Threads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9F40-34D4-0CBC-1D43-88120AA2488D}"/>
              </a:ext>
            </a:extLst>
          </p:cNvPr>
          <p:cNvSpPr>
            <a:spLocks noGrp="1"/>
          </p:cNvSpPr>
          <p:nvPr>
            <p:ph type="title"/>
          </p:nvPr>
        </p:nvSpPr>
        <p:spPr/>
        <p:txBody>
          <a:bodyPr/>
          <a:lstStyle/>
          <a:p>
            <a:r>
              <a:rPr lang="en-US" dirty="0"/>
              <a:t>Asynchronous Support</a:t>
            </a:r>
          </a:p>
        </p:txBody>
      </p:sp>
      <p:sp>
        <p:nvSpPr>
          <p:cNvPr id="3" name="Content Placeholder 2">
            <a:extLst>
              <a:ext uri="{FF2B5EF4-FFF2-40B4-BE49-F238E27FC236}">
                <a16:creationId xmlns:a16="http://schemas.microsoft.com/office/drawing/2014/main" id="{C44F319A-5152-AB96-8CC7-191740674B48}"/>
              </a:ext>
            </a:extLst>
          </p:cNvPr>
          <p:cNvSpPr>
            <a:spLocks noGrp="1"/>
          </p:cNvSpPr>
          <p:nvPr>
            <p:ph idx="1"/>
          </p:nvPr>
        </p:nvSpPr>
        <p:spPr>
          <a:xfrm>
            <a:off x="597244" y="2298357"/>
            <a:ext cx="11001632" cy="4452551"/>
          </a:xfrm>
        </p:spPr>
        <p:txBody>
          <a:bodyPr/>
          <a:lstStyle/>
          <a:p>
            <a:r>
              <a:rPr lang="en-US" dirty="0"/>
              <a:t>Everything in our library supports asynchronous. It means if an operation takes time to finish, calling it will start the operation but it will return immediately and will not keep you waiting for it to get done. This allows your code to perform something else while the other operation is in progress. However, if another operation depends on the previous operation to be done before it can start, we need a way to synchronize the two operations.</a:t>
            </a:r>
          </a:p>
          <a:p>
            <a:r>
              <a:rPr lang="en-US" dirty="0"/>
              <a:t>To support asynchronous operations, we need three ingredients:</a:t>
            </a:r>
          </a:p>
          <a:p>
            <a:pPr lvl="1"/>
            <a:r>
              <a:rPr lang="en-US" dirty="0"/>
              <a:t>Ability to get notified when an operation has completed. This is where event comes in to help.</a:t>
            </a:r>
          </a:p>
          <a:p>
            <a:pPr lvl="1"/>
            <a:r>
              <a:rPr lang="en-US" dirty="0"/>
              <a:t>Ability to suspend a task while waiting for operation(s) to finish and keep track of the next state so the code can make progress on other tasks and be able to resume the task to the next state when the current operation is completed. This is where state machine comes in to help.</a:t>
            </a:r>
          </a:p>
          <a:p>
            <a:pPr lvl="1"/>
            <a:r>
              <a:rPr lang="en-US" dirty="0"/>
              <a:t>Ability to request exclusive ownership of subsystems while an operation is using them so that other tasks cannot interfere with their operations.</a:t>
            </a:r>
          </a:p>
          <a:p>
            <a:r>
              <a:rPr lang="en-US" dirty="0"/>
              <a:t>It is sometimes helpful to group a number of operations into an </a:t>
            </a:r>
            <a:r>
              <a:rPr lang="en-US" dirty="0" err="1"/>
              <a:t>AutoTask</a:t>
            </a:r>
            <a:r>
              <a:rPr lang="en-US" dirty="0"/>
              <a:t> that can be used in Autonomous as well as an auto-assist operation used in </a:t>
            </a:r>
            <a:r>
              <a:rPr lang="en-US" dirty="0" err="1"/>
              <a:t>TeleOp</a:t>
            </a:r>
            <a:r>
              <a:rPr lang="en-US" dirty="0"/>
              <a:t>.</a:t>
            </a:r>
          </a:p>
        </p:txBody>
      </p:sp>
    </p:spTree>
    <p:extLst>
      <p:ext uri="{BB962C8B-B14F-4D97-AF65-F5344CB8AC3E}">
        <p14:creationId xmlns:p14="http://schemas.microsoft.com/office/powerpoint/2010/main" val="36871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the task is waiting for a step to finish, the task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167839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61814" y="2286000"/>
            <a:ext cx="11030918" cy="4409268"/>
          </a:xfrm>
        </p:spPr>
        <p:txBody>
          <a:bodyPr>
            <a:normAutofit fontScale="92500" lnSpcReduction="10000"/>
          </a:bodyPr>
          <a:lstStyle/>
          <a:p>
            <a:r>
              <a:rPr lang="en-US" dirty="0"/>
              <a:t>Event is the synchronization mechanism in multi-tasking. It is a flag indicating something has finished or canceled. Most components in the TRC library starts an operation and returns immediately. The operation will be performed on a separate task. When it is done or canceled, it will signal an event. State machine uses events to determine if a task should be resumed to continue to the next state.</a:t>
            </a:r>
          </a:p>
          <a:p>
            <a:r>
              <a:rPr lang="en-US" dirty="0"/>
              <a:t>Event has three states: cleared, signaled and canceled.</a:t>
            </a:r>
          </a:p>
          <a:p>
            <a:r>
              <a:rPr lang="en-US" dirty="0" err="1"/>
              <a:t>TrcEvent</a:t>
            </a:r>
            <a:r>
              <a:rPr lang="en-US" dirty="0"/>
              <a:t> Constructor: </a:t>
            </a:r>
            <a:r>
              <a:rPr lang="en-US" b="0" dirty="0" err="1">
                <a:solidFill>
                  <a:srgbClr val="DCDCAA"/>
                </a:solidFill>
                <a:effectLst/>
                <a:latin typeface="Consolas" panose="020B0609020204030204" pitchFamily="49" charset="0"/>
              </a:rPr>
              <a:t>TrcEvent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clear</a:t>
            </a:r>
            <a:r>
              <a:rPr lang="en-US" b="0" dirty="0">
                <a:solidFill>
                  <a:srgbClr val="D4D4D4"/>
                </a:solidFill>
                <a:effectLst/>
                <a:latin typeface="Consolas" panose="020B0609020204030204" pitchFamily="49" charset="0"/>
              </a:rPr>
              <a:t>()</a:t>
            </a:r>
            <a:r>
              <a:rPr lang="en-US" dirty="0"/>
              <a:t> – set the event to cleared state.</a:t>
            </a:r>
            <a:endParaRPr lang="en-US" b="0" dirty="0">
              <a:solidFill>
                <a:srgbClr val="4EC9B0"/>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signal</a:t>
            </a:r>
            <a:r>
              <a:rPr lang="en-US" b="0" dirty="0">
                <a:solidFill>
                  <a:srgbClr val="D4D4D4"/>
                </a:solidFill>
                <a:effectLst/>
                <a:latin typeface="Consolas" panose="020B0609020204030204" pitchFamily="49" charset="0"/>
              </a:rPr>
              <a:t>()</a:t>
            </a:r>
            <a:r>
              <a:rPr lang="en-US" dirty="0"/>
              <a:t> – set the event to signaled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set the event to canceled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isSignaled</a:t>
            </a:r>
            <a:r>
              <a:rPr lang="en-US" b="0" dirty="0">
                <a:solidFill>
                  <a:srgbClr val="D4D4D4"/>
                </a:solidFill>
                <a:effectLst/>
                <a:latin typeface="Consolas" panose="020B0609020204030204" pitchFamily="49" charset="0"/>
              </a:rPr>
              <a:t>()</a:t>
            </a:r>
            <a:r>
              <a:rPr lang="en-US" dirty="0"/>
              <a:t> – check if the event is in signaled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 if the event is in canceled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set the method to call back when the event is signaled or canceled.</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628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9701-0037-4C05-82D0-01A4BFC4AF4B}"/>
              </a:ext>
            </a:extLst>
          </p:cNvPr>
          <p:cNvSpPr>
            <a:spLocks noGrp="1"/>
          </p:cNvSpPr>
          <p:nvPr>
            <p:ph type="title"/>
          </p:nvPr>
        </p:nvSpPr>
        <p:spPr/>
        <p:txBody>
          <a:bodyPr/>
          <a:lstStyle/>
          <a:p>
            <a:r>
              <a:rPr lang="en-US" dirty="0"/>
              <a:t>Subsystem Exclusive Ownership</a:t>
            </a:r>
          </a:p>
        </p:txBody>
      </p:sp>
      <p:sp>
        <p:nvSpPr>
          <p:cNvPr id="3" name="Content Placeholder 2">
            <a:extLst>
              <a:ext uri="{FF2B5EF4-FFF2-40B4-BE49-F238E27FC236}">
                <a16:creationId xmlns:a16="http://schemas.microsoft.com/office/drawing/2014/main" id="{59B3B6DF-3ECF-40AA-B6F1-809C760CCF6B}"/>
              </a:ext>
            </a:extLst>
          </p:cNvPr>
          <p:cNvSpPr>
            <a:spLocks noGrp="1"/>
          </p:cNvSpPr>
          <p:nvPr>
            <p:ph idx="1"/>
          </p:nvPr>
        </p:nvSpPr>
        <p:spPr>
          <a:xfrm>
            <a:off x="568410" y="2315361"/>
            <a:ext cx="11051059" cy="4395832"/>
          </a:xfrm>
        </p:spPr>
        <p:txBody>
          <a:bodyPr>
            <a:normAutofit/>
          </a:bodyPr>
          <a:lstStyle/>
          <a:p>
            <a:r>
              <a:rPr lang="en-US" dirty="0"/>
              <a:t>In a multi-tasking environment, multiple tasks may try to take control of different subsystems. For example: human control in </a:t>
            </a:r>
            <a:r>
              <a:rPr lang="en-US" dirty="0" err="1"/>
              <a:t>TeleOp</a:t>
            </a:r>
            <a:r>
              <a:rPr lang="en-US" dirty="0"/>
              <a:t> could interfere with auto-assist operations. Solution: to operate a subsystem in an auto-assist task, one must acquire ownership to the subsystem before proceeding.</a:t>
            </a:r>
          </a:p>
          <a:p>
            <a:r>
              <a:rPr lang="en-US" dirty="0" err="1"/>
              <a:t>TrcOwnershipMgr</a:t>
            </a:r>
            <a:r>
              <a:rPr lang="en-US" dirty="0"/>
              <a:t>: A singleton that manages subsystem ownership. It exists when the robot program is running. It provides the following methods:</a:t>
            </a:r>
          </a:p>
          <a:p>
            <a:pPr lvl="1"/>
            <a:r>
              <a:rPr lang="en-US" dirty="0" err="1"/>
              <a:t>acquireOwnership</a:t>
            </a:r>
            <a:r>
              <a:rPr lang="en-US" dirty="0"/>
              <a:t>: specifies the owner’s ID and the subsystem to acquire ownership.</a:t>
            </a:r>
          </a:p>
          <a:p>
            <a:pPr lvl="1"/>
            <a:r>
              <a:rPr lang="en-US" dirty="0" err="1"/>
              <a:t>releaseOwnership</a:t>
            </a:r>
            <a:r>
              <a:rPr lang="en-US" dirty="0"/>
              <a:t>: specifies the owner’s ID and the subsystem to release ownership.</a:t>
            </a:r>
          </a:p>
          <a:p>
            <a:pPr lvl="1"/>
            <a:r>
              <a:rPr lang="en-US" dirty="0" err="1"/>
              <a:t>hasOwnership</a:t>
            </a:r>
            <a:r>
              <a:rPr lang="en-US" dirty="0"/>
              <a:t>: checks if the specified owner has the ownership of the </a:t>
            </a:r>
            <a:r>
              <a:rPr lang="en-US" dirty="0" err="1"/>
              <a:t>susbsystem</a:t>
            </a:r>
            <a:r>
              <a:rPr lang="en-US" dirty="0"/>
              <a:t>.</a:t>
            </a:r>
          </a:p>
          <a:p>
            <a:pPr lvl="1"/>
            <a:r>
              <a:rPr lang="en-US" dirty="0" err="1"/>
              <a:t>validateOwnership</a:t>
            </a:r>
            <a:r>
              <a:rPr lang="en-US" dirty="0"/>
              <a:t>: checks if the specified owner has the ownership of the subsystem, throws an exception if not.</a:t>
            </a:r>
          </a:p>
          <a:p>
            <a:pPr lvl="1"/>
            <a:r>
              <a:rPr lang="en-US" dirty="0" err="1"/>
              <a:t>getOwner</a:t>
            </a:r>
            <a:r>
              <a:rPr lang="en-US" dirty="0"/>
              <a:t>: get the owner ID of the subsystem.</a:t>
            </a:r>
          </a:p>
        </p:txBody>
      </p:sp>
    </p:spTree>
    <p:extLst>
      <p:ext uri="{BB962C8B-B14F-4D97-AF65-F5344CB8AC3E}">
        <p14:creationId xmlns:p14="http://schemas.microsoft.com/office/powerpoint/2010/main" val="67728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0D60-0717-4B7A-99FB-2C87E7820932}"/>
              </a:ext>
            </a:extLst>
          </p:cNvPr>
          <p:cNvSpPr>
            <a:spLocks noGrp="1"/>
          </p:cNvSpPr>
          <p:nvPr>
            <p:ph type="title"/>
          </p:nvPr>
        </p:nvSpPr>
        <p:spPr/>
        <p:txBody>
          <a:bodyPr/>
          <a:lstStyle/>
          <a:p>
            <a:r>
              <a:rPr lang="en-US" dirty="0"/>
              <a:t>How Does </a:t>
            </a:r>
            <a:r>
              <a:rPr lang="en-US" dirty="0" err="1"/>
              <a:t>Subsytem</a:t>
            </a:r>
            <a:r>
              <a:rPr lang="en-US" dirty="0"/>
              <a:t> Ownership Work?</a:t>
            </a:r>
          </a:p>
        </p:txBody>
      </p:sp>
      <p:sp>
        <p:nvSpPr>
          <p:cNvPr id="3" name="Content Placeholder 2">
            <a:extLst>
              <a:ext uri="{FF2B5EF4-FFF2-40B4-BE49-F238E27FC236}">
                <a16:creationId xmlns:a16="http://schemas.microsoft.com/office/drawing/2014/main" id="{40AB7F28-0B46-4E6C-A23D-A15636E8CE72}"/>
              </a:ext>
            </a:extLst>
          </p:cNvPr>
          <p:cNvSpPr>
            <a:spLocks noGrp="1"/>
          </p:cNvSpPr>
          <p:nvPr>
            <p:ph idx="1"/>
          </p:nvPr>
        </p:nvSpPr>
        <p:spPr>
          <a:xfrm>
            <a:off x="576649" y="2281806"/>
            <a:ext cx="10952205" cy="4502053"/>
          </a:xfrm>
        </p:spPr>
        <p:txBody>
          <a:bodyPr/>
          <a:lstStyle/>
          <a:p>
            <a:r>
              <a:rPr lang="en-US" dirty="0"/>
              <a:t>To make a subsystem support ownership, it must implement the </a:t>
            </a:r>
            <a:r>
              <a:rPr lang="en-US" dirty="0" err="1"/>
              <a:t>TrcExclusiveSubsystem</a:t>
            </a:r>
            <a:r>
              <a:rPr lang="en-US" dirty="0"/>
              <a:t> interface which means it must provide the following methods:</a:t>
            </a:r>
          </a:p>
          <a:p>
            <a:pPr lvl="1"/>
            <a:r>
              <a:rPr lang="en-US" dirty="0" err="1"/>
              <a:t>acquireExclusiveAccess</a:t>
            </a:r>
            <a:endParaRPr lang="en-US" dirty="0"/>
          </a:p>
          <a:p>
            <a:pPr lvl="1"/>
            <a:r>
              <a:rPr lang="en-US" dirty="0" err="1"/>
              <a:t>releaseExclusiveAccess</a:t>
            </a:r>
            <a:endParaRPr lang="en-US" dirty="0"/>
          </a:p>
          <a:p>
            <a:pPr lvl="1"/>
            <a:r>
              <a:rPr lang="en-US" dirty="0" err="1"/>
              <a:t>hasOwnership</a:t>
            </a:r>
            <a:endParaRPr lang="en-US" dirty="0"/>
          </a:p>
          <a:p>
            <a:pPr lvl="1"/>
            <a:r>
              <a:rPr lang="en-US" dirty="0" err="1"/>
              <a:t>validateOwnership</a:t>
            </a:r>
            <a:endParaRPr lang="en-US" dirty="0"/>
          </a:p>
          <a:p>
            <a:r>
              <a:rPr lang="en-US" dirty="0"/>
              <a:t>Don’t really need to write any code for the above methods because </a:t>
            </a:r>
            <a:r>
              <a:rPr lang="en-US" dirty="0" err="1"/>
              <a:t>TrcOwnershipMgr</a:t>
            </a:r>
            <a:r>
              <a:rPr lang="en-US" dirty="0"/>
              <a:t> provides default implementations for them.</a:t>
            </a:r>
          </a:p>
          <a:p>
            <a:r>
              <a:rPr lang="en-US" dirty="0"/>
              <a:t>For actions that may be called by different callers that could cause conflict, the actions must be called specifying the caller’s ID so that it will check for ownership.</a:t>
            </a:r>
          </a:p>
          <a:p>
            <a:r>
              <a:rPr lang="en-US" dirty="0"/>
              <a:t>For Auto-Assist modules, they must acquire ownership before calling Exclusive Subsystems and release ownership when done.</a:t>
            </a:r>
          </a:p>
        </p:txBody>
      </p:sp>
    </p:spTree>
    <p:extLst>
      <p:ext uri="{BB962C8B-B14F-4D97-AF65-F5344CB8AC3E}">
        <p14:creationId xmlns:p14="http://schemas.microsoft.com/office/powerpoint/2010/main" val="64800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646670" y="2323070"/>
            <a:ext cx="10651525" cy="4228732"/>
          </a:xfrm>
        </p:spPr>
        <p:txBody>
          <a:bodyPr>
            <a:normAutofit/>
          </a:bodyPr>
          <a:lstStyle/>
          <a:p>
            <a:r>
              <a:rPr lang="en-US" dirty="0"/>
              <a:t>In this lesson, you will learn everything about Multi-Tasking and Threads:</a:t>
            </a:r>
          </a:p>
          <a:p>
            <a:pPr lvl="1"/>
            <a:r>
              <a:rPr lang="en-US" dirty="0"/>
              <a:t>Multi-tasking Explained</a:t>
            </a:r>
          </a:p>
          <a:p>
            <a:pPr lvl="1"/>
            <a:r>
              <a:rPr lang="en-US" dirty="0"/>
              <a:t>Task</a:t>
            </a:r>
          </a:p>
          <a:p>
            <a:pPr lvl="1"/>
            <a:r>
              <a:rPr lang="en-US" dirty="0"/>
              <a:t>Main Robot Thread</a:t>
            </a:r>
          </a:p>
          <a:p>
            <a:pPr lvl="1"/>
            <a:r>
              <a:rPr lang="en-US" dirty="0"/>
              <a:t>Other Threads</a:t>
            </a:r>
          </a:p>
          <a:p>
            <a:pPr lvl="1"/>
            <a:r>
              <a:rPr lang="en-US" dirty="0"/>
              <a:t>Task Manager</a:t>
            </a:r>
          </a:p>
          <a:p>
            <a:pPr lvl="1"/>
            <a:r>
              <a:rPr lang="en-US" dirty="0"/>
              <a:t>Cautions On Multi-Tasking</a:t>
            </a:r>
          </a:p>
          <a:p>
            <a:pPr lvl="1"/>
            <a:r>
              <a:rPr lang="en-US" dirty="0"/>
              <a:t>Asynchronous Support</a:t>
            </a:r>
          </a:p>
          <a:p>
            <a:pPr lvl="1"/>
            <a:r>
              <a:rPr lang="en-US" dirty="0"/>
              <a:t>State Machine</a:t>
            </a:r>
          </a:p>
          <a:p>
            <a:pPr lvl="1"/>
            <a:r>
              <a:rPr lang="en-US" dirty="0"/>
              <a:t>Event</a:t>
            </a:r>
          </a:p>
          <a:p>
            <a:pPr lvl="1"/>
            <a:r>
              <a:rPr lang="en-US" dirty="0"/>
              <a:t>Subsystem Exclusive Ownership</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15-second autonomous period, we must try performing operations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257096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operations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operations 1-3.</a:t>
            </a:r>
          </a:p>
          <a:p>
            <a:pPr marL="800100" lvl="1" indent="-342900">
              <a:buFont typeface="+mj-lt"/>
              <a:buAutoNum type="arabicPeriod"/>
            </a:pPr>
            <a:r>
              <a:rPr lang="en-US" dirty="0"/>
              <a:t>Operation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operations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operation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operations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operation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operations 7-8.</a:t>
            </a:r>
          </a:p>
        </p:txBody>
      </p:sp>
    </p:spTree>
    <p:extLst>
      <p:ext uri="{BB962C8B-B14F-4D97-AF65-F5344CB8AC3E}">
        <p14:creationId xmlns:p14="http://schemas.microsoft.com/office/powerpoint/2010/main" val="120024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D01-1FE9-42B9-A0BD-DBD0156D9EB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15DA096-4A48-4653-8C3D-4149A5E29EBD}"/>
              </a:ext>
            </a:extLst>
          </p:cNvPr>
          <p:cNvSpPr>
            <a:spLocks noGrp="1"/>
          </p:cNvSpPr>
          <p:nvPr>
            <p:ph idx="1"/>
          </p:nvPr>
        </p:nvSpPr>
        <p:spPr>
          <a:xfrm>
            <a:off x="536896" y="2281805"/>
            <a:ext cx="10922466" cy="4412609"/>
          </a:xfrm>
        </p:spPr>
        <p:txBody>
          <a:bodyPr>
            <a:normAutofit/>
          </a:bodyPr>
          <a:lstStyle/>
          <a:p>
            <a:r>
              <a:rPr lang="en-US" dirty="0"/>
              <a:t>Task is multi-tasking unit. It contains code to be run in a multi-tasking thread. You can register a task to be execute at a certain time by a certain thread.</a:t>
            </a:r>
          </a:p>
          <a:p>
            <a:r>
              <a:rPr lang="en-US" dirty="0"/>
              <a:t>In Titan Robotics Framework, there are many task types you can register:</a:t>
            </a:r>
          </a:p>
          <a:p>
            <a:pPr lvl="1"/>
            <a:r>
              <a:rPr lang="en-US" dirty="0">
                <a:highlight>
                  <a:srgbClr val="00FF00"/>
                </a:highlight>
              </a:rPr>
              <a:t>START_TASK </a:t>
            </a:r>
            <a:r>
              <a:rPr lang="en-US" dirty="0"/>
              <a:t>– runs in the </a:t>
            </a:r>
            <a:r>
              <a:rPr lang="en-US" dirty="0">
                <a:highlight>
                  <a:srgbClr val="00FF00"/>
                </a:highlight>
              </a:rPr>
              <a:t>main robot thread </a:t>
            </a:r>
            <a:r>
              <a:rPr lang="en-US" dirty="0"/>
              <a:t>before a robot mode starts.</a:t>
            </a:r>
          </a:p>
          <a:p>
            <a:pPr lvl="1"/>
            <a:r>
              <a:rPr lang="en-US" dirty="0">
                <a:highlight>
                  <a:srgbClr val="00FF00"/>
                </a:highlight>
              </a:rPr>
              <a:t>STOP_TASK </a:t>
            </a:r>
            <a:r>
              <a:rPr lang="en-US" dirty="0"/>
              <a:t>– runs in the </a:t>
            </a:r>
            <a:r>
              <a:rPr lang="en-US" dirty="0">
                <a:highlight>
                  <a:srgbClr val="00FF00"/>
                </a:highlight>
              </a:rPr>
              <a:t>main robot thread </a:t>
            </a:r>
            <a:r>
              <a:rPr lang="en-US" dirty="0"/>
              <a:t>before a robot mode stops.</a:t>
            </a:r>
          </a:p>
          <a:p>
            <a:pPr lvl="1"/>
            <a:r>
              <a:rPr lang="en-US" dirty="0">
                <a:highlight>
                  <a:srgbClr val="00FF00"/>
                </a:highlight>
              </a:rPr>
              <a:t>PRE_PERIODIC_TASK </a:t>
            </a:r>
            <a:r>
              <a:rPr lang="en-US" dirty="0"/>
              <a:t>– runs in the </a:t>
            </a:r>
            <a:r>
              <a:rPr lang="en-US" dirty="0">
                <a:highlight>
                  <a:srgbClr val="00FF00"/>
                </a:highlight>
              </a:rPr>
              <a:t>main robot thread </a:t>
            </a:r>
            <a:r>
              <a:rPr lang="en-US" dirty="0"/>
              <a:t>before </a:t>
            </a:r>
            <a:r>
              <a:rPr lang="en-US" dirty="0" err="1"/>
              <a:t>runPeriodic</a:t>
            </a:r>
            <a:r>
              <a:rPr lang="en-US" dirty="0"/>
              <a:t> method is called.</a:t>
            </a:r>
          </a:p>
          <a:p>
            <a:pPr lvl="1"/>
            <a:r>
              <a:rPr lang="en-US" dirty="0">
                <a:highlight>
                  <a:srgbClr val="00FF00"/>
                </a:highlight>
              </a:rPr>
              <a:t>POST_PERIODIC_TASK </a:t>
            </a:r>
            <a:r>
              <a:rPr lang="en-US" dirty="0"/>
              <a:t>– runs in the </a:t>
            </a:r>
            <a:r>
              <a:rPr lang="en-US" dirty="0">
                <a:highlight>
                  <a:srgbClr val="00FF00"/>
                </a:highlight>
              </a:rPr>
              <a:t>main robot thread </a:t>
            </a:r>
            <a:r>
              <a:rPr lang="en-US" dirty="0"/>
              <a:t>after </a:t>
            </a:r>
            <a:r>
              <a:rPr lang="en-US" dirty="0" err="1"/>
              <a:t>runPeriodic</a:t>
            </a:r>
            <a:r>
              <a:rPr lang="en-US" dirty="0"/>
              <a:t> method is called.</a:t>
            </a:r>
          </a:p>
          <a:p>
            <a:pPr lvl="1"/>
            <a:r>
              <a:rPr lang="en-US" dirty="0">
                <a:highlight>
                  <a:srgbClr val="00FFFF"/>
                </a:highlight>
              </a:rPr>
              <a:t>INPUT_TASK </a:t>
            </a:r>
            <a:r>
              <a:rPr lang="en-US" dirty="0"/>
              <a:t>– runs in the input thread.</a:t>
            </a:r>
          </a:p>
          <a:p>
            <a:pPr lvl="1"/>
            <a:r>
              <a:rPr lang="en-US" dirty="0">
                <a:highlight>
                  <a:srgbClr val="00FFFF"/>
                </a:highlight>
              </a:rPr>
              <a:t>OUTPUT_TASK </a:t>
            </a:r>
            <a:r>
              <a:rPr lang="en-US" dirty="0"/>
              <a:t>– runs in the output thread.</a:t>
            </a:r>
          </a:p>
          <a:p>
            <a:pPr lvl="1"/>
            <a:r>
              <a:rPr lang="en-US" dirty="0">
                <a:highlight>
                  <a:srgbClr val="00FFFF"/>
                </a:highlight>
              </a:rPr>
              <a:t>STANDALONE_TASK </a:t>
            </a:r>
            <a:r>
              <a:rPr lang="en-US" dirty="0"/>
              <a:t>– runs in a standalone thread.</a:t>
            </a:r>
          </a:p>
        </p:txBody>
      </p:sp>
    </p:spTree>
    <p:extLst>
      <p:ext uri="{BB962C8B-B14F-4D97-AF65-F5344CB8AC3E}">
        <p14:creationId xmlns:p14="http://schemas.microsoft.com/office/powerpoint/2010/main" val="182415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6954-9017-4520-89BA-A466DEE2F489}"/>
              </a:ext>
            </a:extLst>
          </p:cNvPr>
          <p:cNvSpPr>
            <a:spLocks noGrp="1"/>
          </p:cNvSpPr>
          <p:nvPr>
            <p:ph type="title"/>
          </p:nvPr>
        </p:nvSpPr>
        <p:spPr/>
        <p:txBody>
          <a:bodyPr/>
          <a:lstStyle/>
          <a:p>
            <a:r>
              <a:rPr lang="en-US" dirty="0"/>
              <a:t>Main Robot Thread</a:t>
            </a:r>
          </a:p>
        </p:txBody>
      </p:sp>
      <p:sp>
        <p:nvSpPr>
          <p:cNvPr id="3" name="Content Placeholder 2">
            <a:extLst>
              <a:ext uri="{FF2B5EF4-FFF2-40B4-BE49-F238E27FC236}">
                <a16:creationId xmlns:a16="http://schemas.microsoft.com/office/drawing/2014/main" id="{DACF13E4-B27B-4AC9-8EA4-91B950C6BD49}"/>
              </a:ext>
            </a:extLst>
          </p:cNvPr>
          <p:cNvSpPr>
            <a:spLocks noGrp="1"/>
          </p:cNvSpPr>
          <p:nvPr>
            <p:ph idx="1"/>
          </p:nvPr>
        </p:nvSpPr>
        <p:spPr>
          <a:xfrm>
            <a:off x="528506" y="2290194"/>
            <a:ext cx="11081857" cy="4345497"/>
          </a:xfrm>
        </p:spPr>
        <p:txBody>
          <a:bodyPr>
            <a:normAutofit fontScale="92500" lnSpcReduction="20000"/>
          </a:bodyPr>
          <a:lstStyle/>
          <a:p>
            <a:r>
              <a:rPr lang="en-US" dirty="0"/>
              <a:t>When the robot is powered up, the following sequence is executed in the main robot thread. </a:t>
            </a:r>
          </a:p>
          <a:p>
            <a:pPr lvl="1">
              <a:buFont typeface="+mj-lt"/>
              <a:buAutoNum type="arabicPeriod"/>
            </a:pPr>
            <a:r>
              <a:rPr lang="en-US" dirty="0"/>
              <a:t>Execute </a:t>
            </a:r>
            <a:r>
              <a:rPr lang="en-US" dirty="0" err="1"/>
              <a:t>Robot.robotInit</a:t>
            </a:r>
            <a:r>
              <a:rPr lang="en-US" dirty="0"/>
              <a:t> method to create/initialize robot hardware, set initial robot mode to </a:t>
            </a:r>
            <a:r>
              <a:rPr lang="en-US" dirty="0" err="1"/>
              <a:t>DisabledMode</a:t>
            </a:r>
            <a:r>
              <a:rPr lang="en-US" dirty="0"/>
              <a:t>.</a:t>
            </a:r>
          </a:p>
          <a:p>
            <a:pPr lvl="1">
              <a:buFont typeface="+mj-lt"/>
              <a:buAutoNum type="arabicPeriod"/>
            </a:pPr>
            <a:r>
              <a:rPr lang="en-US" dirty="0"/>
              <a:t>Execute </a:t>
            </a:r>
            <a:r>
              <a:rPr lang="en-US" dirty="0" err="1"/>
              <a:t>Robot.robotStartMode</a:t>
            </a:r>
            <a:r>
              <a:rPr lang="en-US" dirty="0"/>
              <a:t> method to initialize robot not specific to the robot mode.</a:t>
            </a:r>
          </a:p>
          <a:p>
            <a:pPr lvl="1">
              <a:buFont typeface="+mj-lt"/>
              <a:buAutoNum type="arabicPeriod"/>
            </a:pPr>
            <a:r>
              <a:rPr lang="en-US" dirty="0"/>
              <a:t>Execute </a:t>
            </a:r>
            <a:r>
              <a:rPr lang="en-US" dirty="0" err="1"/>
              <a:t>TrcRobot.RobotMode.startMode</a:t>
            </a:r>
            <a:r>
              <a:rPr lang="en-US" dirty="0"/>
              <a:t> method to initialize robot specific to the robot mode.</a:t>
            </a:r>
          </a:p>
          <a:p>
            <a:pPr lvl="1">
              <a:buFont typeface="+mj-lt"/>
              <a:buAutoNum type="arabicPeriod"/>
            </a:pPr>
            <a:r>
              <a:rPr lang="en-US" dirty="0"/>
              <a:t>Execute all registered START_TASK.</a:t>
            </a:r>
          </a:p>
          <a:p>
            <a:pPr lvl="1">
              <a:buFont typeface="+mj-lt"/>
              <a:buAutoNum type="arabicPeriod"/>
            </a:pPr>
            <a:r>
              <a:rPr lang="en-US" dirty="0"/>
              <a:t>If periodic ready, execute all registered PRE_PERIODIC_TASK.</a:t>
            </a:r>
          </a:p>
          <a:p>
            <a:pPr lvl="1">
              <a:buFont typeface="+mj-lt"/>
              <a:buAutoNum type="arabicPeriod"/>
            </a:pPr>
            <a:r>
              <a:rPr lang="en-US" dirty="0"/>
              <a:t>If periodic ready, execute </a:t>
            </a:r>
            <a:r>
              <a:rPr lang="en-US" dirty="0" err="1"/>
              <a:t>runPeriodic</a:t>
            </a:r>
            <a:r>
              <a:rPr lang="en-US" dirty="0"/>
              <a:t> method.</a:t>
            </a:r>
          </a:p>
          <a:p>
            <a:pPr lvl="1">
              <a:buFont typeface="+mj-lt"/>
              <a:buAutoNum type="arabicPeriod"/>
            </a:pPr>
            <a:r>
              <a:rPr lang="en-US" dirty="0"/>
              <a:t>If periodic ready, execute all registered POST_PERIODIC_TASK.</a:t>
            </a:r>
          </a:p>
          <a:p>
            <a:pPr lvl="1">
              <a:buFont typeface="+mj-lt"/>
              <a:buAutoNum type="arabicPeriod"/>
            </a:pPr>
            <a:r>
              <a:rPr lang="en-US" dirty="0"/>
              <a:t>If robot is staying in the same mode, go back to step 5, otherwise transition to the next mode by going to next step.</a:t>
            </a:r>
          </a:p>
          <a:p>
            <a:pPr lvl="1">
              <a:buFont typeface="+mj-lt"/>
              <a:buAutoNum type="arabicPeriod"/>
            </a:pPr>
            <a:r>
              <a:rPr lang="en-US" dirty="0"/>
              <a:t>Execute all registered STOP_TASK.</a:t>
            </a:r>
          </a:p>
          <a:p>
            <a:pPr lvl="1">
              <a:buFont typeface="+mj-lt"/>
              <a:buAutoNum type="arabicPeriod"/>
            </a:pPr>
            <a:r>
              <a:rPr lang="en-US" dirty="0"/>
              <a:t>Execute </a:t>
            </a:r>
            <a:r>
              <a:rPr lang="en-US" dirty="0" err="1"/>
              <a:t>TrcRobot.Robot.RobotMode.stopMode</a:t>
            </a:r>
            <a:r>
              <a:rPr lang="en-US" dirty="0"/>
              <a:t> method to do cleanup specific to the previous robot mode.</a:t>
            </a:r>
          </a:p>
          <a:p>
            <a:pPr lvl="1">
              <a:buFont typeface="+mj-lt"/>
              <a:buAutoNum type="arabicPeriod"/>
            </a:pPr>
            <a:r>
              <a:rPr lang="en-US" dirty="0"/>
              <a:t>Execute </a:t>
            </a:r>
            <a:r>
              <a:rPr lang="en-US" dirty="0" err="1"/>
              <a:t>Robot.robotStopMode</a:t>
            </a:r>
            <a:r>
              <a:rPr lang="en-US" dirty="0"/>
              <a:t> method to do cleanup not specific to the robot mode.</a:t>
            </a:r>
          </a:p>
          <a:p>
            <a:pPr lvl="1">
              <a:buFont typeface="+mj-lt"/>
              <a:buAutoNum type="arabicPeriod"/>
            </a:pPr>
            <a:r>
              <a:rPr lang="en-US" dirty="0"/>
              <a:t>Go to step 2.</a:t>
            </a:r>
          </a:p>
        </p:txBody>
      </p:sp>
    </p:spTree>
    <p:extLst>
      <p:ext uri="{BB962C8B-B14F-4D97-AF65-F5344CB8AC3E}">
        <p14:creationId xmlns:p14="http://schemas.microsoft.com/office/powerpoint/2010/main" val="169932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748-F763-484E-A805-8B8F2062EEFF}"/>
              </a:ext>
            </a:extLst>
          </p:cNvPr>
          <p:cNvSpPr>
            <a:spLocks noGrp="1"/>
          </p:cNvSpPr>
          <p:nvPr>
            <p:ph type="title"/>
          </p:nvPr>
        </p:nvSpPr>
        <p:spPr/>
        <p:txBody>
          <a:bodyPr/>
          <a:lstStyle/>
          <a:p>
            <a:r>
              <a:rPr lang="en-US" dirty="0"/>
              <a:t>Other Threads</a:t>
            </a:r>
          </a:p>
        </p:txBody>
      </p:sp>
      <p:sp>
        <p:nvSpPr>
          <p:cNvPr id="3" name="Content Placeholder 2">
            <a:extLst>
              <a:ext uri="{FF2B5EF4-FFF2-40B4-BE49-F238E27FC236}">
                <a16:creationId xmlns:a16="http://schemas.microsoft.com/office/drawing/2014/main" id="{99C593B9-AD31-4555-9206-7BBFE0CA4643}"/>
              </a:ext>
            </a:extLst>
          </p:cNvPr>
          <p:cNvSpPr>
            <a:spLocks noGrp="1"/>
          </p:cNvSpPr>
          <p:nvPr>
            <p:ph idx="1"/>
          </p:nvPr>
        </p:nvSpPr>
        <p:spPr>
          <a:xfrm>
            <a:off x="511728" y="2603500"/>
            <a:ext cx="10997967" cy="3416300"/>
          </a:xfrm>
        </p:spPr>
        <p:txBody>
          <a:bodyPr/>
          <a:lstStyle/>
          <a:p>
            <a:r>
              <a:rPr lang="en-US" dirty="0"/>
              <a:t>Input Thread: All registered INPUT_TASKs run in the Input Thread. Generally deals with reading sensors and input states.</a:t>
            </a:r>
          </a:p>
          <a:p>
            <a:r>
              <a:rPr lang="en-US" dirty="0"/>
              <a:t>Output Thread: All registered OUTPUT_TASKs run in the Output Thread. Generally deals with any kind of actuators and status indicators.</a:t>
            </a:r>
          </a:p>
          <a:p>
            <a:r>
              <a:rPr lang="en-US" dirty="0"/>
              <a:t>Standalone Thread: Every registered STANDALONE_TASK has its own thread. Generally used for very high performance tasks that require high frequency execution and low latency.</a:t>
            </a:r>
          </a:p>
        </p:txBody>
      </p:sp>
    </p:spTree>
    <p:extLst>
      <p:ext uri="{BB962C8B-B14F-4D97-AF65-F5344CB8AC3E}">
        <p14:creationId xmlns:p14="http://schemas.microsoft.com/office/powerpoint/2010/main" val="376106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EF8-868C-469D-8C7F-0758EBF139A3}"/>
              </a:ext>
            </a:extLst>
          </p:cNvPr>
          <p:cNvSpPr>
            <a:spLocks noGrp="1"/>
          </p:cNvSpPr>
          <p:nvPr>
            <p:ph type="title"/>
          </p:nvPr>
        </p:nvSpPr>
        <p:spPr/>
        <p:txBody>
          <a:bodyPr/>
          <a:lstStyle/>
          <a:p>
            <a:r>
              <a:rPr lang="en-US" dirty="0"/>
              <a:t>Task Manager</a:t>
            </a:r>
          </a:p>
        </p:txBody>
      </p:sp>
      <p:sp>
        <p:nvSpPr>
          <p:cNvPr id="3" name="Content Placeholder 2">
            <a:extLst>
              <a:ext uri="{FF2B5EF4-FFF2-40B4-BE49-F238E27FC236}">
                <a16:creationId xmlns:a16="http://schemas.microsoft.com/office/drawing/2014/main" id="{B8AFB730-F688-4F95-A5CF-DC83A05E46D3}"/>
              </a:ext>
            </a:extLst>
          </p:cNvPr>
          <p:cNvSpPr>
            <a:spLocks noGrp="1"/>
          </p:cNvSpPr>
          <p:nvPr>
            <p:ph idx="1"/>
          </p:nvPr>
        </p:nvSpPr>
        <p:spPr>
          <a:xfrm>
            <a:off x="1154954" y="2298583"/>
            <a:ext cx="10363130" cy="4311941"/>
          </a:xfrm>
        </p:spPr>
        <p:txBody>
          <a:bodyPr/>
          <a:lstStyle/>
          <a:p>
            <a:r>
              <a:rPr lang="en-US" dirty="0" err="1"/>
              <a:t>TrcTaskMgr</a:t>
            </a:r>
            <a:r>
              <a:rPr lang="en-US" dirty="0"/>
              <a:t> manages tasks. It provides methods to create/register/unregister tasks of different task types.</a:t>
            </a:r>
          </a:p>
          <a:p>
            <a:r>
              <a:rPr lang="en-US" dirty="0" err="1"/>
              <a:t>TrcTaskMgr</a:t>
            </a:r>
            <a:r>
              <a:rPr lang="en-US" dirty="0"/>
              <a:t> is a singleton that exists on first use: </a:t>
            </a:r>
            <a:r>
              <a:rPr lang="en-US" dirty="0" err="1"/>
              <a:t>TrcTaskMgr.getInstance</a:t>
            </a:r>
            <a:r>
              <a:rPr lang="en-US" dirty="0"/>
              <a:t>()</a:t>
            </a:r>
          </a:p>
          <a:p>
            <a:r>
              <a:rPr lang="en-US" dirty="0"/>
              <a:t>Once you obtain the </a:t>
            </a:r>
            <a:r>
              <a:rPr lang="en-US" dirty="0" err="1"/>
              <a:t>TaskMgr</a:t>
            </a:r>
            <a:r>
              <a:rPr lang="en-US" dirty="0"/>
              <a:t> instance, it provides the following method to create a task object:</a:t>
            </a:r>
          </a:p>
          <a:p>
            <a:pPr lvl="1"/>
            <a:r>
              <a:rPr lang="en-US" dirty="0" err="1"/>
              <a:t>createTaskObj</a:t>
            </a:r>
            <a:r>
              <a:rPr lang="en-US" dirty="0"/>
              <a:t> – instance name of the task and the method that contains the code for the task.</a:t>
            </a:r>
          </a:p>
          <a:p>
            <a:r>
              <a:rPr lang="en-US" dirty="0"/>
              <a:t>The task object provides the following methods:</a:t>
            </a:r>
          </a:p>
          <a:p>
            <a:pPr lvl="1"/>
            <a:r>
              <a:rPr lang="en-US" dirty="0" err="1"/>
              <a:t>registerTask</a:t>
            </a:r>
            <a:r>
              <a:rPr lang="en-US" dirty="0"/>
              <a:t> – task type the task will be registered for. A task can register for multiple task types.</a:t>
            </a:r>
          </a:p>
          <a:p>
            <a:pPr lvl="1"/>
            <a:r>
              <a:rPr lang="en-US" dirty="0" err="1"/>
              <a:t>unregisterTask</a:t>
            </a:r>
            <a:r>
              <a:rPr lang="en-US" dirty="0"/>
              <a:t> – task type the task will be unregistered or to unregister all task types.</a:t>
            </a:r>
          </a:p>
          <a:p>
            <a:r>
              <a:rPr lang="en-US" dirty="0"/>
              <a:t>When a task is registered for a task type, its task method will be called at the appropriate time on the appropriate thread depending on the task type.</a:t>
            </a:r>
          </a:p>
        </p:txBody>
      </p:sp>
    </p:spTree>
    <p:extLst>
      <p:ext uri="{BB962C8B-B14F-4D97-AF65-F5344CB8AC3E}">
        <p14:creationId xmlns:p14="http://schemas.microsoft.com/office/powerpoint/2010/main" val="253870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E982-F322-4E32-8580-0BD17833C127}"/>
              </a:ext>
            </a:extLst>
          </p:cNvPr>
          <p:cNvSpPr>
            <a:spLocks noGrp="1"/>
          </p:cNvSpPr>
          <p:nvPr>
            <p:ph type="title"/>
          </p:nvPr>
        </p:nvSpPr>
        <p:spPr/>
        <p:txBody>
          <a:bodyPr/>
          <a:lstStyle/>
          <a:p>
            <a:r>
              <a:rPr lang="en-US" dirty="0"/>
              <a:t>Cautions on Multi-tasking</a:t>
            </a:r>
          </a:p>
        </p:txBody>
      </p:sp>
      <p:sp>
        <p:nvSpPr>
          <p:cNvPr id="3" name="Content Placeholder 2">
            <a:extLst>
              <a:ext uri="{FF2B5EF4-FFF2-40B4-BE49-F238E27FC236}">
                <a16:creationId xmlns:a16="http://schemas.microsoft.com/office/drawing/2014/main" id="{961DDFE1-1F8F-484E-94AD-68DD61CEA0C6}"/>
              </a:ext>
            </a:extLst>
          </p:cNvPr>
          <p:cNvSpPr>
            <a:spLocks noGrp="1"/>
          </p:cNvSpPr>
          <p:nvPr>
            <p:ph idx="1"/>
          </p:nvPr>
        </p:nvSpPr>
        <p:spPr>
          <a:xfrm>
            <a:off x="478172" y="2256639"/>
            <a:ext cx="11023134" cy="4454554"/>
          </a:xfrm>
        </p:spPr>
        <p:txBody>
          <a:bodyPr>
            <a:normAutofit fontScale="85000" lnSpcReduction="10000"/>
          </a:bodyPr>
          <a:lstStyle/>
          <a:p>
            <a:r>
              <a:rPr lang="en-US" dirty="0"/>
              <a:t>Since multi-tasking involves multiple threads (main robot thread, input thread, output thread and some number of standalone threads), care must be taken to understand problems introduced in this kind of environment which are derived from two main issues.</a:t>
            </a:r>
          </a:p>
          <a:p>
            <a:pPr lvl="1"/>
            <a:r>
              <a:rPr lang="en-US" dirty="0"/>
              <a:t>Resource contention – shared access to data.</a:t>
            </a:r>
          </a:p>
          <a:p>
            <a:pPr lvl="1"/>
            <a:r>
              <a:rPr lang="en-US" dirty="0"/>
              <a:t>Synchronization – coordination between different threads.</a:t>
            </a:r>
          </a:p>
          <a:p>
            <a:r>
              <a:rPr lang="en-US" dirty="0"/>
              <a:t>Resource contention: shared data between multiple threads can be easily corrupted seemingly randomly. Solution is controlled atomic access to shared data.</a:t>
            </a:r>
          </a:p>
          <a:p>
            <a:r>
              <a:rPr lang="en-US" dirty="0"/>
              <a:t>Synchronization: multiple threads can run with different speeds. When one thread’s execution depends on results from another thread, one must make sure these threads are synchronized so one thread will get the proper result from another thread at appropriate time. Solution is synchronization notifications.</a:t>
            </a:r>
          </a:p>
          <a:p>
            <a:r>
              <a:rPr lang="en-US" dirty="0"/>
              <a:t>Solutions to these problems sometimes create more problems: e.g. deadlock or performance issues. That’s why multi-tasking programming is really hard. Should avoid it if possible. If unavoidable, try minimizing the problems: limit data sharing and the need for synchronization.</a:t>
            </a:r>
          </a:p>
          <a:p>
            <a:r>
              <a:rPr lang="en-US" dirty="0"/>
              <a:t>Fortunately, Titan Robotics Framework provides some mechanisms that will help in some aspects of multi-tasking. For example, </a:t>
            </a:r>
            <a:r>
              <a:rPr lang="en-US" dirty="0" err="1"/>
              <a:t>TrcEvent</a:t>
            </a:r>
            <a:r>
              <a:rPr lang="en-US" dirty="0"/>
              <a:t> provides synchronization notifications between threads. It also provides cooperative multi-tasking that runs tasks on the main robot thread. This eliminates the issue of shared resource contention.</a:t>
            </a:r>
          </a:p>
        </p:txBody>
      </p:sp>
    </p:spTree>
    <p:extLst>
      <p:ext uri="{BB962C8B-B14F-4D97-AF65-F5344CB8AC3E}">
        <p14:creationId xmlns:p14="http://schemas.microsoft.com/office/powerpoint/2010/main" val="545182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38393</TotalTime>
  <Words>2377</Words>
  <Application>Microsoft Office PowerPoint</Application>
  <PresentationFormat>Widescreen</PresentationFormat>
  <Paragraphs>149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Advanced Robotics Programming Class Lesson 6: Multi-tasking and Threads</vt:lpstr>
      <vt:lpstr>Agenda</vt:lpstr>
      <vt:lpstr>Multi-tasking Explained</vt:lpstr>
      <vt:lpstr>Multi-tasking Explained (continue)</vt:lpstr>
      <vt:lpstr>Task</vt:lpstr>
      <vt:lpstr>Main Robot Thread</vt:lpstr>
      <vt:lpstr>Other Threads</vt:lpstr>
      <vt:lpstr>Task Manager</vt:lpstr>
      <vt:lpstr>Cautions on Multi-tasking</vt:lpstr>
      <vt:lpstr>Asynchronous Support</vt:lpstr>
      <vt:lpstr>State Machine</vt:lpstr>
      <vt:lpstr>Event</vt:lpstr>
      <vt:lpstr>Subsystem Exclusive Ownership</vt:lpstr>
      <vt:lpstr>How Does Subsytem Ownership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112</cp:revision>
  <dcterms:created xsi:type="dcterms:W3CDTF">2020-11-12T22:23:18Z</dcterms:created>
  <dcterms:modified xsi:type="dcterms:W3CDTF">2023-08-08T18:13:12Z</dcterms:modified>
</cp:coreProperties>
</file>