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66" r:id="rId2"/>
    <p:sldId id="274" r:id="rId3"/>
    <p:sldId id="287" r:id="rId4"/>
    <p:sldId id="288" r:id="rId5"/>
    <p:sldId id="291" r:id="rId6"/>
    <p:sldId id="292" r:id="rId7"/>
    <p:sldId id="28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a:t>Lesson 7: </a:t>
            </a:r>
            <a:r>
              <a:rPr lang="en-US" sz="2800" dirty="0" err="1"/>
              <a:t>Misc</a:t>
            </a:r>
            <a:endParaRPr lang="en-US" sz="2800" dirty="0"/>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323750"/>
            <a:ext cx="8825659" cy="4328720"/>
          </a:xfrm>
        </p:spPr>
        <p:txBody>
          <a:bodyPr>
            <a:normAutofit/>
          </a:bodyPr>
          <a:lstStyle/>
          <a:p>
            <a:r>
              <a:rPr lang="en-US" dirty="0"/>
              <a:t>In this lesson, you will learn …</a:t>
            </a:r>
          </a:p>
          <a:p>
            <a:pPr lvl="1"/>
            <a:r>
              <a:rPr lang="en-US" dirty="0" err="1"/>
              <a:t>Blinkin</a:t>
            </a:r>
            <a:r>
              <a:rPr lang="en-US" dirty="0"/>
              <a:t>?</a:t>
            </a:r>
          </a:p>
          <a:p>
            <a:pPr lvl="1"/>
            <a:r>
              <a:rPr lang="en-US" dirty="0"/>
              <a:t>Timer</a:t>
            </a:r>
          </a:p>
          <a:p>
            <a:pPr lvl="1"/>
            <a:r>
              <a:rPr lang="en-US" dirty="0"/>
              <a:t>Dashboard, </a:t>
            </a:r>
            <a:r>
              <a:rPr lang="en-US" dirty="0" err="1"/>
              <a:t>ChoiceMenu</a:t>
            </a:r>
            <a:endParaRPr lang="en-US" dirty="0"/>
          </a:p>
          <a:p>
            <a:pPr lvl="1"/>
            <a:r>
              <a:rPr lang="en-US" dirty="0"/>
              <a:t>Vision</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69AE-8888-460A-9C25-3C0B9C277BEF}"/>
              </a:ext>
            </a:extLst>
          </p:cNvPr>
          <p:cNvSpPr>
            <a:spLocks noGrp="1"/>
          </p:cNvSpPr>
          <p:nvPr>
            <p:ph type="title"/>
          </p:nvPr>
        </p:nvSpPr>
        <p:spPr>
          <a:xfrm>
            <a:off x="1154954" y="973668"/>
            <a:ext cx="9440341" cy="706964"/>
          </a:xfrm>
        </p:spPr>
        <p:txBody>
          <a:bodyPr/>
          <a:lstStyle/>
          <a:p>
            <a:r>
              <a:rPr lang="en-US" dirty="0"/>
              <a:t>Input/Output on the Driver Station</a:t>
            </a:r>
          </a:p>
        </p:txBody>
      </p:sp>
      <p:sp>
        <p:nvSpPr>
          <p:cNvPr id="3" name="Content Placeholder 2">
            <a:extLst>
              <a:ext uri="{FF2B5EF4-FFF2-40B4-BE49-F238E27FC236}">
                <a16:creationId xmlns:a16="http://schemas.microsoft.com/office/drawing/2014/main" id="{8FE38F20-2E17-41D8-8A5C-3250B31663F1}"/>
              </a:ext>
            </a:extLst>
          </p:cNvPr>
          <p:cNvSpPr>
            <a:spLocks noGrp="1"/>
          </p:cNvSpPr>
          <p:nvPr>
            <p:ph idx="1"/>
          </p:nvPr>
        </p:nvSpPr>
        <p:spPr>
          <a:xfrm>
            <a:off x="629174" y="2231472"/>
            <a:ext cx="10771465" cy="4626528"/>
          </a:xfrm>
        </p:spPr>
        <p:txBody>
          <a:bodyPr>
            <a:normAutofit fontScale="70000" lnSpcReduction="20000"/>
          </a:bodyPr>
          <a:lstStyle/>
          <a:p>
            <a:r>
              <a:rPr lang="en-US" dirty="0" err="1"/>
              <a:t>HalDashboard</a:t>
            </a:r>
            <a:r>
              <a:rPr lang="en-US" dirty="0"/>
              <a:t> can be used to display information on the Driver Station.</a:t>
            </a:r>
          </a:p>
          <a:p>
            <a:pPr lvl="1"/>
            <a:r>
              <a:rPr lang="en-US" dirty="0"/>
              <a:t>Constructor: No need to instantiate it because </a:t>
            </a:r>
            <a:r>
              <a:rPr lang="en-US" dirty="0" err="1"/>
              <a:t>HalDashboard</a:t>
            </a:r>
            <a:r>
              <a:rPr lang="en-US" dirty="0"/>
              <a:t> always exists when the robot program is loaded. Just need to call </a:t>
            </a:r>
            <a:r>
              <a:rPr lang="en-US" dirty="0" err="1"/>
              <a:t>HalDashboard.getInstance</a:t>
            </a:r>
            <a:r>
              <a:rPr lang="en-US" dirty="0"/>
              <a:t>().</a:t>
            </a:r>
          </a:p>
          <a:p>
            <a:pPr lvl="1"/>
            <a:r>
              <a:rPr lang="en-US" dirty="0"/>
              <a:t>Methods:</a:t>
            </a:r>
          </a:p>
          <a:p>
            <a:pPr lvl="2"/>
            <a:r>
              <a:rPr lang="en-US" dirty="0" err="1"/>
              <a:t>displayPrintf</a:t>
            </a:r>
            <a:r>
              <a:rPr lang="en-US" dirty="0"/>
              <a:t> – Displays information on the “display panel” of lines.</a:t>
            </a:r>
          </a:p>
          <a:p>
            <a:pPr lvl="2"/>
            <a:r>
              <a:rPr lang="en-US" dirty="0" err="1"/>
              <a:t>clearDisplay</a:t>
            </a:r>
            <a:r>
              <a:rPr lang="en-US" dirty="0"/>
              <a:t> – Clears the display panel.</a:t>
            </a:r>
          </a:p>
          <a:p>
            <a:pPr lvl="2"/>
            <a:r>
              <a:rPr lang="en-US" dirty="0" err="1"/>
              <a:t>putNumber</a:t>
            </a:r>
            <a:r>
              <a:rPr lang="en-US" dirty="0"/>
              <a:t> – Stores a number associated with the given key.</a:t>
            </a:r>
          </a:p>
          <a:p>
            <a:pPr lvl="2"/>
            <a:r>
              <a:rPr lang="en-US" dirty="0" err="1"/>
              <a:t>putString</a:t>
            </a:r>
            <a:r>
              <a:rPr lang="en-US" dirty="0"/>
              <a:t> – Stores a string associated with the given key.</a:t>
            </a:r>
          </a:p>
          <a:p>
            <a:pPr lvl="2"/>
            <a:r>
              <a:rPr lang="en-US" dirty="0" err="1"/>
              <a:t>putBoolean</a:t>
            </a:r>
            <a:r>
              <a:rPr lang="en-US" dirty="0"/>
              <a:t> – Stores a Boolean state associated with the given key.</a:t>
            </a:r>
          </a:p>
          <a:p>
            <a:pPr lvl="2"/>
            <a:r>
              <a:rPr lang="en-US" dirty="0" err="1"/>
              <a:t>putData</a:t>
            </a:r>
            <a:r>
              <a:rPr lang="en-US" dirty="0"/>
              <a:t> – Stores a data object associated with the given key.</a:t>
            </a:r>
          </a:p>
          <a:p>
            <a:pPr lvl="2"/>
            <a:r>
              <a:rPr lang="en-US" dirty="0"/>
              <a:t>get* - get data associated with the given key from the Driver Station.</a:t>
            </a:r>
          </a:p>
          <a:p>
            <a:r>
              <a:rPr lang="en-US" dirty="0" err="1"/>
              <a:t>FrcChoiceMenu</a:t>
            </a:r>
            <a:r>
              <a:rPr lang="en-US" dirty="0"/>
              <a:t> is used to present choices to the drivers to select match options on the Driver Station.</a:t>
            </a:r>
          </a:p>
          <a:p>
            <a:pPr lvl="1"/>
            <a:r>
              <a:rPr lang="en-US" dirty="0"/>
              <a:t>Constructor: menu title.</a:t>
            </a:r>
          </a:p>
          <a:p>
            <a:pPr lvl="1"/>
            <a:r>
              <a:rPr lang="en-US" dirty="0"/>
              <a:t>Methods:</a:t>
            </a:r>
          </a:p>
          <a:p>
            <a:pPr lvl="2"/>
            <a:r>
              <a:rPr lang="en-US" dirty="0" err="1"/>
              <a:t>addChoice</a:t>
            </a:r>
            <a:r>
              <a:rPr lang="en-US" dirty="0"/>
              <a:t> – Adds a choice to the choice menu.</a:t>
            </a:r>
          </a:p>
          <a:p>
            <a:pPr lvl="2"/>
            <a:r>
              <a:rPr lang="en-US" dirty="0" err="1"/>
              <a:t>getCurrentChoiceObject</a:t>
            </a:r>
            <a:r>
              <a:rPr lang="en-US" dirty="0"/>
              <a:t> – Gets the current choice data object.</a:t>
            </a:r>
          </a:p>
          <a:p>
            <a:pPr lvl="2"/>
            <a:r>
              <a:rPr lang="en-US" dirty="0" err="1"/>
              <a:t>getCurrentChoiceText</a:t>
            </a:r>
            <a:r>
              <a:rPr lang="en-US" dirty="0"/>
              <a:t> – Gets the current choice text.</a:t>
            </a:r>
          </a:p>
          <a:p>
            <a:pPr lvl="2"/>
            <a:r>
              <a:rPr lang="en-US" dirty="0" err="1"/>
              <a:t>getTitle</a:t>
            </a:r>
            <a:r>
              <a:rPr lang="en-US" dirty="0"/>
              <a:t> – Gets the menu title</a:t>
            </a:r>
          </a:p>
        </p:txBody>
      </p:sp>
    </p:spTree>
    <p:extLst>
      <p:ext uri="{BB962C8B-B14F-4D97-AF65-F5344CB8AC3E}">
        <p14:creationId xmlns:p14="http://schemas.microsoft.com/office/powerpoint/2010/main" val="89215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390D-3BFD-4233-ABD6-147E253EB68A}"/>
              </a:ext>
            </a:extLst>
          </p:cNvPr>
          <p:cNvSpPr>
            <a:spLocks noGrp="1"/>
          </p:cNvSpPr>
          <p:nvPr>
            <p:ph type="title"/>
          </p:nvPr>
        </p:nvSpPr>
        <p:spPr>
          <a:xfrm>
            <a:off x="478172" y="973668"/>
            <a:ext cx="11174136" cy="706964"/>
          </a:xfrm>
        </p:spPr>
        <p:txBody>
          <a:bodyPr/>
          <a:lstStyle/>
          <a:p>
            <a:r>
              <a:rPr lang="en-US" dirty="0"/>
              <a:t>Exercise 6: Create a Choice Menu for Robot Movements</a:t>
            </a:r>
          </a:p>
        </p:txBody>
      </p:sp>
      <p:sp>
        <p:nvSpPr>
          <p:cNvPr id="3" name="Content Placeholder 2">
            <a:extLst>
              <a:ext uri="{FF2B5EF4-FFF2-40B4-BE49-F238E27FC236}">
                <a16:creationId xmlns:a16="http://schemas.microsoft.com/office/drawing/2014/main" id="{F53B54C5-5556-4DA6-8E0E-8EADBD95B226}"/>
              </a:ext>
            </a:extLst>
          </p:cNvPr>
          <p:cNvSpPr>
            <a:spLocks noGrp="1"/>
          </p:cNvSpPr>
          <p:nvPr>
            <p:ph idx="1"/>
          </p:nvPr>
        </p:nvSpPr>
        <p:spPr/>
        <p:txBody>
          <a:bodyPr>
            <a:normAutofit fontScale="92500" lnSpcReduction="10000"/>
          </a:bodyPr>
          <a:lstStyle/>
          <a:p>
            <a:r>
              <a:rPr lang="en-US" dirty="0"/>
              <a:t>Similar to the exercise in robot drive base where we drive the robot forward/backward/strafe/turn using PID control but instead of using joystick buttons, we use choice menu.</a:t>
            </a:r>
          </a:p>
          <a:p>
            <a:pPr lvl="1"/>
            <a:r>
              <a:rPr lang="en-US" dirty="0"/>
              <a:t>Create and configure 4 motors for a </a:t>
            </a:r>
            <a:r>
              <a:rPr lang="en-US" dirty="0" err="1"/>
              <a:t>mecanum</a:t>
            </a:r>
            <a:r>
              <a:rPr lang="en-US" dirty="0"/>
              <a:t> drive base.</a:t>
            </a:r>
          </a:p>
          <a:p>
            <a:pPr lvl="1"/>
            <a:r>
              <a:rPr lang="en-US" dirty="0"/>
              <a:t>Create and configure an IMU (i.e. gyro among other things).</a:t>
            </a:r>
          </a:p>
          <a:p>
            <a:pPr lvl="1"/>
            <a:r>
              <a:rPr lang="en-US" dirty="0"/>
              <a:t>Create and configure a </a:t>
            </a:r>
            <a:r>
              <a:rPr lang="en-US" dirty="0" err="1"/>
              <a:t>mecanum</a:t>
            </a:r>
            <a:r>
              <a:rPr lang="en-US" dirty="0"/>
              <a:t> drive base.</a:t>
            </a:r>
          </a:p>
          <a:p>
            <a:pPr lvl="1"/>
            <a:r>
              <a:rPr lang="en-US" dirty="0"/>
              <a:t>Create and configure 3 PID controllers.</a:t>
            </a:r>
          </a:p>
          <a:p>
            <a:pPr lvl="1"/>
            <a:r>
              <a:rPr lang="en-US" dirty="0"/>
              <a:t>Create and configure a PID Drive object with the drive base and 3 PID controllers.</a:t>
            </a:r>
          </a:p>
          <a:p>
            <a:pPr lvl="1"/>
            <a:r>
              <a:rPr lang="en-US" dirty="0"/>
              <a:t>Create and configure a choice menu with 4 choices: drive forward 10 feet, strafe left 5 feet, drive backward 7 feet, turn left 90 degrees.</a:t>
            </a:r>
          </a:p>
          <a:p>
            <a:pPr lvl="1"/>
            <a:r>
              <a:rPr lang="en-US" dirty="0"/>
              <a:t>Add code in </a:t>
            </a:r>
            <a:r>
              <a:rPr lang="en-US" dirty="0" err="1"/>
              <a:t>TeleOp</a:t>
            </a:r>
            <a:r>
              <a:rPr lang="en-US" dirty="0"/>
              <a:t> to read the choice entered and execute the action chose.</a:t>
            </a:r>
          </a:p>
        </p:txBody>
      </p:sp>
    </p:spTree>
    <p:extLst>
      <p:ext uri="{BB962C8B-B14F-4D97-AF65-F5344CB8AC3E}">
        <p14:creationId xmlns:p14="http://schemas.microsoft.com/office/powerpoint/2010/main" val="304723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F6F6-6CCB-4CF5-84BA-899EF107CE5C}"/>
              </a:ext>
            </a:extLst>
          </p:cNvPr>
          <p:cNvSpPr>
            <a:spLocks noGrp="1"/>
          </p:cNvSpPr>
          <p:nvPr>
            <p:ph type="title"/>
          </p:nvPr>
        </p:nvSpPr>
        <p:spPr/>
        <p:txBody>
          <a:bodyPr/>
          <a:lstStyle/>
          <a:p>
            <a:r>
              <a:rPr lang="en-US" dirty="0"/>
              <a:t>What Is Vision Processing?</a:t>
            </a:r>
          </a:p>
        </p:txBody>
      </p:sp>
      <p:sp>
        <p:nvSpPr>
          <p:cNvPr id="3" name="Content Placeholder 2">
            <a:extLst>
              <a:ext uri="{FF2B5EF4-FFF2-40B4-BE49-F238E27FC236}">
                <a16:creationId xmlns:a16="http://schemas.microsoft.com/office/drawing/2014/main" id="{2B76DF7E-4FD9-4CBB-AD8E-C5F84686C570}"/>
              </a:ext>
            </a:extLst>
          </p:cNvPr>
          <p:cNvSpPr>
            <a:spLocks noGrp="1"/>
          </p:cNvSpPr>
          <p:nvPr>
            <p:ph idx="1"/>
          </p:nvPr>
        </p:nvSpPr>
        <p:spPr>
          <a:xfrm>
            <a:off x="612396" y="2298583"/>
            <a:ext cx="10939244" cy="4559417"/>
          </a:xfrm>
        </p:spPr>
        <p:txBody>
          <a:bodyPr>
            <a:normAutofit/>
          </a:bodyPr>
          <a:lstStyle/>
          <a:p>
            <a:r>
              <a:rPr lang="en-US" dirty="0"/>
              <a:t>Using camera allows the robot to see things but seeing things means more than just capturing a picture. A picture is not very useful unless it is “interpreter” or “processed” by somebody to figure out what objects are in the picture and where they are relative to the camera.</a:t>
            </a:r>
          </a:p>
          <a:p>
            <a:r>
              <a:rPr lang="en-US" dirty="0"/>
              <a:t>Fortunately, there are object detection libraries such as OpenCV (Open Source Computer Vision). They can do vision processing on a picture and return useful info such as object types detected and object locations. Some libraries even provide “Machine Learning” tools that allow you to feed thousands of pictures to it so it can learn different type of objects. These are very advanced topics that we don’t have to deal with. In other words, they are generally provided to us in the form of library APIs or even camera firmware.</a:t>
            </a:r>
          </a:p>
          <a:p>
            <a:r>
              <a:rPr lang="en-US" dirty="0"/>
              <a:t>What we are discussing here is how to use the processed vision info to navigate the robot.</a:t>
            </a:r>
          </a:p>
        </p:txBody>
      </p:sp>
    </p:spTree>
    <p:extLst>
      <p:ext uri="{BB962C8B-B14F-4D97-AF65-F5344CB8AC3E}">
        <p14:creationId xmlns:p14="http://schemas.microsoft.com/office/powerpoint/2010/main" val="2295620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A3BA-3301-4955-B52E-0C2328A73EA5}"/>
              </a:ext>
            </a:extLst>
          </p:cNvPr>
          <p:cNvSpPr>
            <a:spLocks noGrp="1"/>
          </p:cNvSpPr>
          <p:nvPr>
            <p:ph type="title"/>
          </p:nvPr>
        </p:nvSpPr>
        <p:spPr/>
        <p:txBody>
          <a:bodyPr/>
          <a:lstStyle/>
          <a:p>
            <a:r>
              <a:rPr lang="en-US" dirty="0"/>
              <a:t>Vision Info Processing</a:t>
            </a:r>
          </a:p>
        </p:txBody>
      </p:sp>
      <p:sp>
        <p:nvSpPr>
          <p:cNvPr id="3" name="Content Placeholder 2">
            <a:extLst>
              <a:ext uri="{FF2B5EF4-FFF2-40B4-BE49-F238E27FC236}">
                <a16:creationId xmlns:a16="http://schemas.microsoft.com/office/drawing/2014/main" id="{6260A651-B641-4273-A596-EAD02B800A25}"/>
              </a:ext>
            </a:extLst>
          </p:cNvPr>
          <p:cNvSpPr>
            <a:spLocks noGrp="1"/>
          </p:cNvSpPr>
          <p:nvPr>
            <p:ph idx="1"/>
          </p:nvPr>
        </p:nvSpPr>
        <p:spPr>
          <a:xfrm>
            <a:off x="469784" y="2231471"/>
            <a:ext cx="11216080" cy="4462943"/>
          </a:xfrm>
        </p:spPr>
        <p:txBody>
          <a:bodyPr>
            <a:normAutofit fontScale="92500" lnSpcReduction="10000"/>
          </a:bodyPr>
          <a:lstStyle/>
          <a:p>
            <a:r>
              <a:rPr lang="en-US" dirty="0"/>
              <a:t>Generally, for each picture frame it processed, vision returns an array of objects with the following info:</a:t>
            </a:r>
          </a:p>
          <a:p>
            <a:pPr lvl="1"/>
            <a:r>
              <a:rPr lang="en-US" dirty="0"/>
              <a:t>The type of object detected.</a:t>
            </a:r>
          </a:p>
          <a:p>
            <a:pPr lvl="1"/>
            <a:r>
              <a:rPr lang="en-US" dirty="0"/>
              <a:t>The rectangle of the detected object (includes the pixel coordinates of the center of the detected object and the size of the detected object).</a:t>
            </a:r>
          </a:p>
          <a:p>
            <a:pPr lvl="1"/>
            <a:r>
              <a:rPr lang="en-US" dirty="0"/>
              <a:t>Some vision processor may include confidence level.</a:t>
            </a:r>
          </a:p>
          <a:p>
            <a:r>
              <a:rPr lang="en-US" dirty="0"/>
              <a:t>Our processing:</a:t>
            </a:r>
          </a:p>
          <a:p>
            <a:pPr lvl="1"/>
            <a:r>
              <a:rPr lang="en-US" dirty="0"/>
              <a:t>Apply filtering algorithm to eliminate false detection and hopefully we will have exactly one object in the array which is our target.</a:t>
            </a:r>
          </a:p>
          <a:p>
            <a:pPr lvl="1"/>
            <a:r>
              <a:rPr lang="en-US" dirty="0"/>
              <a:t>If the array still contains more than one object, the objects in the array should be sorted with highest confidence first so we will just pick the first object on the list.</a:t>
            </a:r>
          </a:p>
          <a:p>
            <a:pPr lvl="1"/>
            <a:r>
              <a:rPr lang="en-US" dirty="0"/>
              <a:t>Translate the pixel coordinates and size into real world units (</a:t>
            </a:r>
            <a:r>
              <a:rPr lang="en-US" dirty="0" err="1"/>
              <a:t>TrcHomographyMapper</a:t>
            </a:r>
            <a:r>
              <a:rPr lang="en-US" dirty="0"/>
              <a:t>). This includes the distance of the object from the robot and the angle alignment of the object relative to the robot’s heading.</a:t>
            </a:r>
          </a:p>
          <a:p>
            <a:r>
              <a:rPr lang="en-US" dirty="0"/>
              <a:t>With the object distance and angle info, one can create a PID controlled drive (</a:t>
            </a:r>
            <a:r>
              <a:rPr lang="en-US" dirty="0" err="1"/>
              <a:t>TrcPidDrive</a:t>
            </a:r>
            <a:r>
              <a:rPr lang="en-US" dirty="0"/>
              <a:t>) using the vision info of the detected object to control the Y axis travel and robot heading. </a:t>
            </a:r>
          </a:p>
        </p:txBody>
      </p:sp>
    </p:spTree>
    <p:extLst>
      <p:ext uri="{BB962C8B-B14F-4D97-AF65-F5344CB8AC3E}">
        <p14:creationId xmlns:p14="http://schemas.microsoft.com/office/powerpoint/2010/main" val="559983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588936" y="2286000"/>
            <a:ext cx="11030918" cy="4510007"/>
          </a:xfrm>
        </p:spPr>
        <p:txBody>
          <a:bodyPr>
            <a:normAutofit/>
          </a:bodyPr>
          <a:lstStyle/>
          <a:p>
            <a:r>
              <a:rPr lang="en-US" dirty="0"/>
              <a:t>From time to time, the robot needs a timing mechanism, waiting for a given period of time to past.</a:t>
            </a:r>
          </a:p>
          <a:p>
            <a:r>
              <a:rPr lang="en-US" dirty="0" err="1"/>
              <a:t>TrcTimer</a:t>
            </a:r>
            <a:r>
              <a:rPr lang="en-US" dirty="0"/>
              <a:t> Constructor: </a:t>
            </a:r>
            <a:r>
              <a:rPr lang="en-US" b="0" dirty="0" err="1">
                <a:solidFill>
                  <a:srgbClr val="DCDCAA"/>
                </a:solidFill>
                <a:effectLst/>
                <a:latin typeface="Consolas" panose="020B0609020204030204" pitchFamily="49" charset="0"/>
              </a:rPr>
              <a:t>TrcTimer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a:t>
            </a:r>
            <a:endParaRPr lang="en-US" dirty="0"/>
          </a:p>
          <a:p>
            <a:r>
              <a:rPr lang="en-US" dirty="0"/>
              <a:t>Methods:</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r>
              <a:rPr lang="en-US" dirty="0"/>
              <a:t> – starts a timer that will signal an event when the specified time has expired.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callbackContext</a:t>
            </a:r>
            <a:r>
              <a:rPr lang="en-US" b="0" dirty="0">
                <a:solidFill>
                  <a:srgbClr val="D4D4D4"/>
                </a:solidFill>
                <a:effectLst/>
                <a:latin typeface="Consolas" panose="020B0609020204030204" pitchFamily="49" charset="0"/>
              </a:rPr>
              <a:t>)</a:t>
            </a:r>
            <a:r>
              <a:rPr lang="en-US" dirty="0"/>
              <a:t> – starts a timer that will call the specified callback method when the specified time has expired.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r>
              <a:rPr lang="en-US" dirty="0"/>
              <a:t> – cancels an active timer.</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hasExpired</a:t>
            </a:r>
            <a:r>
              <a:rPr lang="en-US" b="0" dirty="0">
                <a:solidFill>
                  <a:srgbClr val="D4D4D4"/>
                </a:solidFill>
                <a:effectLst/>
                <a:latin typeface="Consolas" panose="020B0609020204030204" pitchFamily="49" charset="0"/>
              </a:rPr>
              <a:t>()</a:t>
            </a:r>
            <a:r>
              <a:rPr lang="en-US" dirty="0"/>
              <a:t> – checks if the timer has expired.</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isCanceled</a:t>
            </a:r>
            <a:r>
              <a:rPr lang="en-US" b="0" dirty="0">
                <a:solidFill>
                  <a:srgbClr val="D4D4D4"/>
                </a:solidFill>
                <a:effectLst/>
                <a:latin typeface="Consolas" panose="020B0609020204030204" pitchFamily="49" charset="0"/>
              </a:rPr>
              <a:t>()</a:t>
            </a:r>
            <a:r>
              <a:rPr lang="en-US" dirty="0"/>
              <a:t> – checks if the timer was canceled.</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r>
              <a:rPr lang="en-US" dirty="0"/>
              <a:t> – checks if the timer is still active (not expired and not canceled).</a:t>
            </a:r>
          </a:p>
        </p:txBody>
      </p:sp>
    </p:spTree>
    <p:extLst>
      <p:ext uri="{BB962C8B-B14F-4D97-AF65-F5344CB8AC3E}">
        <p14:creationId xmlns:p14="http://schemas.microsoft.com/office/powerpoint/2010/main" val="4246821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14943</TotalTime>
  <Words>880</Words>
  <Application>Microsoft Office PowerPoint</Application>
  <PresentationFormat>Widescreen</PresentationFormat>
  <Paragraphs>61</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Consolas</vt:lpstr>
      <vt:lpstr>Wingdings 3</vt:lpstr>
      <vt:lpstr>Ion Boardroom</vt:lpstr>
      <vt:lpstr>Advanced Robotics Programming Class Lesson 7: Misc</vt:lpstr>
      <vt:lpstr>Agenda</vt:lpstr>
      <vt:lpstr>Input/Output on the Driver Station</vt:lpstr>
      <vt:lpstr>Exercise 6: Create a Choice Menu for Robot Movements</vt:lpstr>
      <vt:lpstr>What Is Vision Processing?</vt:lpstr>
      <vt:lpstr>Vision Info Processing</vt:lpstr>
      <vt:lpstr>Timer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73</cp:revision>
  <dcterms:created xsi:type="dcterms:W3CDTF">2020-11-12T22:23:18Z</dcterms:created>
  <dcterms:modified xsi:type="dcterms:W3CDTF">2023-08-08T03:17:02Z</dcterms:modified>
</cp:coreProperties>
</file>