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86" r:id="rId9"/>
    <p:sldId id="287" r:id="rId10"/>
    <p:sldId id="262" r:id="rId11"/>
    <p:sldId id="263" r:id="rId12"/>
    <p:sldId id="265" r:id="rId13"/>
    <p:sldId id="289" r:id="rId14"/>
    <p:sldId id="290" r:id="rId15"/>
    <p:sldId id="291" r:id="rId16"/>
    <p:sldId id="284" r:id="rId17"/>
    <p:sldId id="270" r:id="rId18"/>
    <p:sldId id="266" r:id="rId19"/>
    <p:sldId id="267" r:id="rId20"/>
    <p:sldId id="280" r:id="rId21"/>
    <p:sldId id="271" r:id="rId22"/>
    <p:sldId id="279" r:id="rId23"/>
    <p:sldId id="272" r:id="rId24"/>
    <p:sldId id="275" r:id="rId25"/>
    <p:sldId id="281" r:id="rId26"/>
    <p:sldId id="269" r:id="rId27"/>
    <p:sldId id="276" r:id="rId28"/>
    <p:sldId id="277" r:id="rId29"/>
    <p:sldId id="278" r:id="rId30"/>
    <p:sldId id="273" r:id="rId31"/>
    <p:sldId id="285" r:id="rId32"/>
    <p:sldId id="282" r:id="rId33"/>
    <p:sldId id="283" r:id="rId34"/>
    <p:sldId id="268" r:id="rId35"/>
    <p:sldId id="274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35" autoAdjust="0"/>
    <p:restoredTop sz="94660"/>
  </p:normalViewPr>
  <p:slideViewPr>
    <p:cSldViewPr>
      <p:cViewPr>
        <p:scale>
          <a:sx n="100" d="100"/>
          <a:sy n="100" d="100"/>
        </p:scale>
        <p:origin x="-122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1663-18D9-411B-A2F7-782A3A074FC7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9A92-8B95-42E7-9EA3-6D43A413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roj.titanrobotics.net/hg/Ftc/%3cyear%3e/code" TargetMode="External"/><Relationship Id="rId2" Type="http://schemas.openxmlformats.org/officeDocument/2006/relationships/hyperlink" Target="http://proj.titanrobotics.net/docs/Clas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FTC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Tsang</a:t>
            </a:r>
          </a:p>
          <a:p>
            <a:r>
              <a:rPr lang="en-US" dirty="0" smtClean="0"/>
              <a:t>8/15/2012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8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the</a:t>
            </a:r>
            <a:br>
              <a:rPr lang="en-US" dirty="0" smtClean="0"/>
            </a:br>
            <a:r>
              <a:rPr lang="en-US" dirty="0" smtClean="0"/>
              <a:t>FTC Library Main Task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task main()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long </a:t>
            </a:r>
            <a:r>
              <a:rPr lang="en-US" sz="1600" dirty="0" err="1" smtClean="0"/>
              <a:t>nextPeriod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RobotInit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nextPeriod</a:t>
            </a:r>
            <a:r>
              <a:rPr lang="en-US" sz="1600" dirty="0" smtClean="0"/>
              <a:t> = </a:t>
            </a:r>
            <a:r>
              <a:rPr lang="en-US" sz="1600" dirty="0" err="1" smtClean="0"/>
              <a:t>nPgmTime</a:t>
            </a:r>
            <a:r>
              <a:rPr lang="en-US" sz="1600" dirty="0" smtClean="0"/>
              <a:t>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while (true</a:t>
            </a:r>
            <a:r>
              <a:rPr lang="en-US" sz="1600" dirty="0" smtClean="0"/>
              <a:t>)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HiFreqTasks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if (</a:t>
            </a:r>
            <a:r>
              <a:rPr lang="en-US" sz="1600" dirty="0" err="1" smtClean="0"/>
              <a:t>nPgmTime</a:t>
            </a:r>
            <a:r>
              <a:rPr lang="en-US" sz="1600" dirty="0" smtClean="0"/>
              <a:t> &gt;= </a:t>
            </a:r>
            <a:r>
              <a:rPr lang="en-US" sz="1600" dirty="0" err="1" smtClean="0"/>
              <a:t>nextPeriod</a:t>
            </a:r>
            <a:r>
              <a:rPr lang="en-US" sz="1600" dirty="0" smtClean="0"/>
              <a:t>)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nextPeriod</a:t>
            </a:r>
            <a:r>
              <a:rPr lang="en-US" sz="1600" dirty="0" smtClean="0"/>
              <a:t> += PERIOD_INTERVAL;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dirty="0" smtClean="0"/>
              <a:t>    </a:t>
            </a:r>
            <a:r>
              <a:rPr lang="en-US" sz="1600" dirty="0" err="1" smtClean="0"/>
              <a:t>InputTasks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/>
              <a:t>    </a:t>
            </a:r>
            <a:r>
              <a:rPr lang="en-US" sz="1600" dirty="0" err="1" smtClean="0"/>
              <a:t>MainTasks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/>
              <a:t>    </a:t>
            </a:r>
            <a:r>
              <a:rPr lang="en-US" sz="1600" dirty="0" err="1" smtClean="0"/>
              <a:t>OutputTasks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EndTimeSlice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51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FTC Library Main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 err="1" smtClean="0"/>
              <a:t>InputTasks</a:t>
            </a:r>
            <a:r>
              <a:rPr lang="en-US" sz="1200" dirty="0" smtClean="0"/>
              <a:t>()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getJoystickSettings</a:t>
            </a:r>
            <a:r>
              <a:rPr lang="en-US" sz="1200" dirty="0" smtClean="0"/>
              <a:t>(joystick);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g_clawPos</a:t>
            </a:r>
            <a:r>
              <a:rPr lang="en-US" sz="1200" dirty="0" smtClean="0"/>
              <a:t> = </a:t>
            </a:r>
            <a:r>
              <a:rPr lang="en-US" sz="1200" dirty="0" err="1" smtClean="0"/>
              <a:t>nMotorEncoder</a:t>
            </a:r>
            <a:r>
              <a:rPr lang="en-US" sz="1200" dirty="0" smtClean="0"/>
              <a:t>[</a:t>
            </a:r>
            <a:r>
              <a:rPr lang="en-US" sz="1200" dirty="0" err="1" smtClean="0"/>
              <a:t>clawMotor</a:t>
            </a:r>
            <a:r>
              <a:rPr lang="en-US" sz="1200" dirty="0" smtClean="0"/>
              <a:t>];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 err="1" smtClean="0"/>
              <a:t>MainTasks</a:t>
            </a:r>
            <a:r>
              <a:rPr lang="en-US" sz="1200" dirty="0" smtClean="0"/>
              <a:t>()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    // </a:t>
            </a:r>
            <a:r>
              <a:rPr lang="en-US" sz="1200" dirty="0" err="1" smtClean="0"/>
              <a:t>DriveTask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g_drivePower</a:t>
            </a:r>
            <a:r>
              <a:rPr lang="en-US" sz="1200" dirty="0" smtClean="0"/>
              <a:t> = joystick.joy1_y1;</a:t>
            </a:r>
          </a:p>
          <a:p>
            <a:pPr marL="0" indent="0">
              <a:buNone/>
            </a:pPr>
            <a:r>
              <a:rPr lang="en-US" sz="1200" dirty="0" smtClean="0"/>
              <a:t>    // </a:t>
            </a:r>
            <a:r>
              <a:rPr lang="en-US" sz="1200" dirty="0" err="1" smtClean="0"/>
              <a:t>ClawTask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g_clawPower</a:t>
            </a:r>
            <a:r>
              <a:rPr lang="en-US" sz="1200" dirty="0" smtClean="0"/>
              <a:t> = (joy1Btn(1) &amp;&amp; (</a:t>
            </a:r>
            <a:r>
              <a:rPr lang="en-US" sz="1200" dirty="0" err="1" smtClean="0"/>
              <a:t>g_clawPos</a:t>
            </a:r>
            <a:r>
              <a:rPr lang="en-US" sz="1200" dirty="0" smtClean="0"/>
              <a:t> &lt; FULLY_OPENED))? 50: 0;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 err="1" smtClean="0"/>
              <a:t>OutputTasks</a:t>
            </a:r>
            <a:r>
              <a:rPr lang="en-US" sz="1200" dirty="0" smtClean="0"/>
              <a:t>()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    // Drive Task</a:t>
            </a:r>
          </a:p>
          <a:p>
            <a:pPr marL="0" indent="0">
              <a:buNone/>
            </a:pPr>
            <a:r>
              <a:rPr lang="en-US" sz="1200" dirty="0" smtClean="0"/>
              <a:t>    motor[</a:t>
            </a:r>
            <a:r>
              <a:rPr lang="en-US" sz="1200" dirty="0" err="1" smtClean="0"/>
              <a:t>leftMotor</a:t>
            </a:r>
            <a:r>
              <a:rPr lang="en-US" sz="1200" dirty="0" smtClean="0"/>
              <a:t>] = </a:t>
            </a:r>
            <a:r>
              <a:rPr lang="en-US" sz="1200" dirty="0" err="1" smtClean="0"/>
              <a:t>g_drivePower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    motor[</a:t>
            </a:r>
            <a:r>
              <a:rPr lang="en-US" sz="1200" dirty="0" err="1" smtClean="0"/>
              <a:t>rightMotor</a:t>
            </a:r>
            <a:r>
              <a:rPr lang="en-US" sz="1200" dirty="0" smtClean="0"/>
              <a:t>] = </a:t>
            </a:r>
            <a:r>
              <a:rPr lang="en-US" sz="1200" dirty="0" err="1" smtClean="0"/>
              <a:t>g_drivePower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    // Claw Task</a:t>
            </a:r>
          </a:p>
          <a:p>
            <a:pPr marL="0" indent="0">
              <a:buNone/>
            </a:pPr>
            <a:r>
              <a:rPr lang="en-US" sz="1200" dirty="0" smtClean="0"/>
              <a:t>    motor[</a:t>
            </a:r>
            <a:r>
              <a:rPr lang="en-US" sz="1200" dirty="0" err="1" smtClean="0"/>
              <a:t>clawMotor</a:t>
            </a:r>
            <a:r>
              <a:rPr lang="en-US" sz="1200" dirty="0" smtClean="0"/>
              <a:t>] = </a:t>
            </a:r>
            <a:r>
              <a:rPr lang="en-US" sz="1200" dirty="0" err="1" smtClean="0"/>
              <a:t>g_clawPower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035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FTC Library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library modules are organized as objects.</a:t>
            </a:r>
          </a:p>
          <a:p>
            <a:r>
              <a:rPr lang="en-US" dirty="0" smtClean="0"/>
              <a:t>To use a module: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Include the header file of the module in your main program.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dirty="0" smtClean="0"/>
              <a:t>object by declaring a global variable with the object type in your main program.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Initialize the object by calling its </a:t>
            </a:r>
            <a:r>
              <a:rPr lang="en-US" dirty="0" err="1" smtClean="0"/>
              <a:t>xxxInit</a:t>
            </a:r>
            <a:r>
              <a:rPr lang="en-US" dirty="0" smtClean="0"/>
              <a:t>() function in your </a:t>
            </a:r>
            <a:r>
              <a:rPr lang="en-US" dirty="0" err="1" smtClean="0"/>
              <a:t>RobotInit</a:t>
            </a:r>
            <a:r>
              <a:rPr lang="en-US" dirty="0" smtClean="0"/>
              <a:t>(), providing parameters if necessary.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the module has a periodic task, call it.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For </a:t>
            </a:r>
            <a:r>
              <a:rPr lang="en-US" dirty="0" smtClean="0"/>
              <a:t>sensor modules, call its </a:t>
            </a:r>
            <a:r>
              <a:rPr lang="en-US" dirty="0" err="1" smtClean="0"/>
              <a:t>xxxTask</a:t>
            </a:r>
            <a:r>
              <a:rPr lang="en-US" dirty="0" smtClean="0"/>
              <a:t>() function in your </a:t>
            </a:r>
            <a:r>
              <a:rPr lang="en-US" dirty="0" err="1" smtClean="0"/>
              <a:t>InputTasks</a:t>
            </a:r>
            <a:r>
              <a:rPr lang="en-US" dirty="0" smtClean="0"/>
              <a:t>().</a:t>
            </a:r>
          </a:p>
          <a:p>
            <a:pPr marL="1371600" lvl="2" indent="-514350"/>
            <a:r>
              <a:rPr lang="en-US" dirty="0" smtClean="0"/>
              <a:t>For actuators, call its </a:t>
            </a:r>
            <a:r>
              <a:rPr lang="en-US" dirty="0" err="1" smtClean="0"/>
              <a:t>xxxTask</a:t>
            </a:r>
            <a:r>
              <a:rPr lang="en-US" dirty="0" smtClean="0"/>
              <a:t>() function in your </a:t>
            </a:r>
            <a:r>
              <a:rPr lang="en-US" dirty="0" err="1" smtClean="0"/>
              <a:t>OutputTasks</a:t>
            </a:r>
            <a:r>
              <a:rPr lang="en-US" dirty="0" smtClean="0"/>
              <a:t>().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the module requires Callback handlers</a:t>
            </a:r>
            <a:r>
              <a:rPr lang="en-US" dirty="0" smtClean="0"/>
              <a:t>, provide the required </a:t>
            </a:r>
            <a:r>
              <a:rPr lang="en-US" dirty="0" err="1" smtClean="0"/>
              <a:t>xxxEvent</a:t>
            </a:r>
            <a:r>
              <a:rPr lang="en-US" dirty="0" smtClean="0"/>
              <a:t>() function even if there is nothing to do.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necessary, you can call any provided functions of the </a:t>
            </a:r>
            <a:r>
              <a:rPr lang="en-US" dirty="0" smtClean="0"/>
              <a:t>modules.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81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Sensors</a:t>
            </a:r>
          </a:p>
          <a:p>
            <a:pPr lvl="1"/>
            <a:r>
              <a:rPr lang="en-US" dirty="0" err="1" smtClean="0"/>
              <a:t>Touch.h</a:t>
            </a:r>
            <a:r>
              <a:rPr lang="en-US" dirty="0" smtClean="0"/>
              <a:t>: Touch sensor</a:t>
            </a:r>
          </a:p>
          <a:p>
            <a:pPr lvl="1"/>
            <a:r>
              <a:rPr lang="en-US" dirty="0" err="1" smtClean="0"/>
              <a:t>Gyro.h</a:t>
            </a:r>
            <a:r>
              <a:rPr lang="en-US" dirty="0" smtClean="0"/>
              <a:t>: Gyro sensor</a:t>
            </a:r>
          </a:p>
          <a:p>
            <a:pPr lvl="1"/>
            <a:r>
              <a:rPr lang="en-US" dirty="0" err="1" smtClean="0"/>
              <a:t>Accel.h</a:t>
            </a:r>
            <a:r>
              <a:rPr lang="en-US" dirty="0" smtClean="0"/>
              <a:t>: Accelerometer</a:t>
            </a:r>
          </a:p>
          <a:p>
            <a:pPr lvl="1"/>
            <a:r>
              <a:rPr lang="en-US" dirty="0" err="1" smtClean="0"/>
              <a:t>Analog.h</a:t>
            </a:r>
            <a:r>
              <a:rPr lang="en-US" dirty="0" smtClean="0"/>
              <a:t>: Miscellaneous analog sensors that need zero-offset/</a:t>
            </a:r>
            <a:r>
              <a:rPr lang="en-US" dirty="0" err="1" smtClean="0"/>
              <a:t>deadband</a:t>
            </a:r>
            <a:r>
              <a:rPr lang="en-US" dirty="0" smtClean="0"/>
              <a:t> calibration</a:t>
            </a:r>
          </a:p>
          <a:p>
            <a:pPr lvl="1"/>
            <a:r>
              <a:rPr lang="en-US" dirty="0" err="1" smtClean="0"/>
              <a:t>Sensor.h</a:t>
            </a:r>
            <a:r>
              <a:rPr lang="en-US" dirty="0" smtClean="0"/>
              <a:t>: Analog sensors used as event sensors</a:t>
            </a:r>
          </a:p>
          <a:p>
            <a:pPr lvl="1"/>
            <a:r>
              <a:rPr lang="en-US" dirty="0" err="1" smtClean="0"/>
              <a:t>IRSeeker.h</a:t>
            </a:r>
            <a:r>
              <a:rPr lang="en-US" dirty="0" smtClean="0"/>
              <a:t>: Infrared sensors</a:t>
            </a:r>
          </a:p>
          <a:p>
            <a:pPr lvl="1"/>
            <a:r>
              <a:rPr lang="en-US" dirty="0" err="1" smtClean="0"/>
              <a:t>Radar.h</a:t>
            </a:r>
            <a:r>
              <a:rPr lang="en-US" dirty="0" smtClean="0"/>
              <a:t>: Ultrasonic sensor on a rotating platform</a:t>
            </a:r>
          </a:p>
          <a:p>
            <a:r>
              <a:rPr lang="en-US" dirty="0" smtClean="0"/>
              <a:t>Human Input Devices (HID)</a:t>
            </a:r>
          </a:p>
          <a:p>
            <a:pPr lvl="1"/>
            <a:r>
              <a:rPr lang="en-US" dirty="0" err="1"/>
              <a:t>JoyBtn.h</a:t>
            </a:r>
            <a:r>
              <a:rPr lang="en-US" dirty="0"/>
              <a:t>: Joystick buttons</a:t>
            </a:r>
          </a:p>
          <a:p>
            <a:pPr lvl="1"/>
            <a:r>
              <a:rPr lang="en-US" dirty="0" err="1"/>
              <a:t>NxtBtn.h</a:t>
            </a:r>
            <a:r>
              <a:rPr lang="en-US" dirty="0"/>
              <a:t>: NXT </a:t>
            </a:r>
            <a:r>
              <a:rPr lang="en-US" dirty="0" err="1"/>
              <a:t>Mindstorms</a:t>
            </a:r>
            <a:r>
              <a:rPr lang="en-US" dirty="0"/>
              <a:t> buttons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66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Modules: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Servo.h</a:t>
            </a:r>
            <a:r>
              <a:rPr lang="en-US" dirty="0" smtClean="0"/>
              <a:t>: Servo motors with limit switch support</a:t>
            </a:r>
          </a:p>
          <a:p>
            <a:r>
              <a:rPr lang="en-US" dirty="0" err="1" smtClean="0"/>
              <a:t>Drive.h</a:t>
            </a:r>
            <a:r>
              <a:rPr lang="en-US" dirty="0" smtClean="0"/>
              <a:t>: Robot drive (Tank, Arcade, </a:t>
            </a:r>
            <a:r>
              <a:rPr lang="en-US" dirty="0" err="1" smtClean="0"/>
              <a:t>Mecanum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PIDCtrl.h</a:t>
            </a:r>
            <a:r>
              <a:rPr lang="en-US" dirty="0" smtClean="0"/>
              <a:t>: Generic PID controller</a:t>
            </a:r>
          </a:p>
          <a:p>
            <a:r>
              <a:rPr lang="en-US" dirty="0" err="1" smtClean="0"/>
              <a:t>PIDDrive.h</a:t>
            </a:r>
            <a:r>
              <a:rPr lang="en-US" dirty="0" smtClean="0"/>
              <a:t>: PID controlled drive</a:t>
            </a:r>
          </a:p>
          <a:p>
            <a:r>
              <a:rPr lang="en-US" dirty="0" err="1" smtClean="0"/>
              <a:t>PIDMotor.h</a:t>
            </a:r>
            <a:r>
              <a:rPr lang="en-US" dirty="0" smtClean="0"/>
              <a:t>: PID controlled motor</a:t>
            </a:r>
          </a:p>
          <a:p>
            <a:r>
              <a:rPr lang="en-US" dirty="0" err="1" smtClean="0"/>
              <a:t>LnFollow.h</a:t>
            </a:r>
            <a:r>
              <a:rPr lang="en-US" dirty="0" smtClean="0"/>
              <a:t>: Line follower</a:t>
            </a:r>
          </a:p>
          <a:p>
            <a:r>
              <a:rPr lang="en-US" dirty="0" err="1" smtClean="0"/>
              <a:t>WallFollow.h</a:t>
            </a:r>
            <a:r>
              <a:rPr lang="en-US" dirty="0" smtClean="0"/>
              <a:t>: Wall follower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3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Modules: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SM.h</a:t>
            </a:r>
            <a:r>
              <a:rPr lang="en-US" dirty="0" smtClean="0"/>
              <a:t>: Generic State Machine support</a:t>
            </a:r>
          </a:p>
          <a:p>
            <a:r>
              <a:rPr lang="en-US" dirty="0" err="1" smtClean="0"/>
              <a:t>Timer.h</a:t>
            </a:r>
            <a:r>
              <a:rPr lang="en-US" dirty="0" smtClean="0"/>
              <a:t>: Generic timer</a:t>
            </a:r>
          </a:p>
          <a:p>
            <a:r>
              <a:rPr lang="en-US" dirty="0" err="1" smtClean="0"/>
              <a:t>Batt.h</a:t>
            </a:r>
            <a:r>
              <a:rPr lang="en-US" dirty="0" smtClean="0"/>
              <a:t>: Battery status support</a:t>
            </a:r>
          </a:p>
          <a:p>
            <a:r>
              <a:rPr lang="en-US" dirty="0" err="1" smtClean="0"/>
              <a:t>Menu.h</a:t>
            </a:r>
            <a:r>
              <a:rPr lang="en-US" dirty="0" smtClean="0"/>
              <a:t>: Menu support for </a:t>
            </a:r>
            <a:r>
              <a:rPr lang="en-US" smtClean="0"/>
              <a:t>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6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Touch.h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TouchInit</a:t>
            </a:r>
            <a:r>
              <a:rPr lang="en-US" dirty="0" smtClean="0"/>
              <a:t>(): Initialize the touch sensor specifying the sensor ID and options.</a:t>
            </a:r>
          </a:p>
          <a:p>
            <a:r>
              <a:rPr lang="en-US" dirty="0" err="1" smtClean="0"/>
              <a:t>TouchEvent</a:t>
            </a:r>
            <a:r>
              <a:rPr lang="en-US" dirty="0" smtClean="0"/>
              <a:t>(): Must provide this callback for notifying touch sensor triggers.</a:t>
            </a:r>
          </a:p>
          <a:p>
            <a:r>
              <a:rPr lang="en-US" dirty="0" err="1" smtClean="0"/>
              <a:t>TouchTask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InputTasks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5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Gyro.h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GyroInit</a:t>
            </a:r>
            <a:r>
              <a:rPr lang="en-US" dirty="0" smtClean="0"/>
              <a:t>(): Initialize the gyro sensor and do zero/</a:t>
            </a:r>
            <a:r>
              <a:rPr lang="en-US" dirty="0" err="1" smtClean="0"/>
              <a:t>deadband</a:t>
            </a:r>
            <a:r>
              <a:rPr lang="en-US" dirty="0" smtClean="0"/>
              <a:t> calibration.</a:t>
            </a:r>
          </a:p>
          <a:p>
            <a:r>
              <a:rPr lang="en-US" dirty="0" err="1" smtClean="0"/>
              <a:t>GyroReset</a:t>
            </a:r>
            <a:r>
              <a:rPr lang="en-US" dirty="0" smtClean="0"/>
              <a:t>(): Call this function to reset the gyro heading data.</a:t>
            </a:r>
          </a:p>
          <a:p>
            <a:r>
              <a:rPr lang="en-US" dirty="0" err="1" smtClean="0"/>
              <a:t>GyroGetTurnRate</a:t>
            </a:r>
            <a:r>
              <a:rPr lang="en-US" dirty="0" smtClean="0"/>
              <a:t>(): Return the gyro turn rate value.</a:t>
            </a:r>
          </a:p>
          <a:p>
            <a:r>
              <a:rPr lang="en-US" dirty="0" err="1" smtClean="0"/>
              <a:t>GyroGetHeading</a:t>
            </a:r>
            <a:r>
              <a:rPr lang="en-US" dirty="0" smtClean="0"/>
              <a:t>(): Return the integrated heading value.</a:t>
            </a:r>
          </a:p>
          <a:p>
            <a:r>
              <a:rPr lang="en-US" dirty="0" err="1" smtClean="0"/>
              <a:t>GyroTask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HiFreqTasks</a:t>
            </a:r>
            <a:r>
              <a:rPr lang="en-US" dirty="0" smtClean="0"/>
              <a:t>() for integrating the heading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7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Accel.h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AccelInit</a:t>
            </a:r>
            <a:r>
              <a:rPr lang="en-US" dirty="0" smtClean="0"/>
              <a:t>(): Initialize the accelerometer and do zero/</a:t>
            </a:r>
            <a:r>
              <a:rPr lang="en-US" dirty="0" err="1" smtClean="0"/>
              <a:t>deadband</a:t>
            </a:r>
            <a:r>
              <a:rPr lang="en-US" dirty="0" smtClean="0"/>
              <a:t> calibration.</a:t>
            </a:r>
          </a:p>
          <a:p>
            <a:r>
              <a:rPr lang="en-US" dirty="0" err="1" smtClean="0"/>
              <a:t>AccelReset</a:t>
            </a:r>
            <a:r>
              <a:rPr lang="en-US" dirty="0" smtClean="0"/>
              <a:t>(): Clear all the internal accelerometer data.</a:t>
            </a:r>
          </a:p>
          <a:p>
            <a:r>
              <a:rPr lang="en-US" dirty="0" err="1" smtClean="0"/>
              <a:t>AccelGetXYZAccel</a:t>
            </a:r>
            <a:r>
              <a:rPr lang="en-US" dirty="0" smtClean="0"/>
              <a:t>(): Returns the acceleration value of the X, Y or Z axes.</a:t>
            </a:r>
          </a:p>
          <a:p>
            <a:r>
              <a:rPr lang="en-US" dirty="0" err="1" smtClean="0"/>
              <a:t>AccelGetXYZVel</a:t>
            </a:r>
            <a:r>
              <a:rPr lang="en-US" dirty="0" smtClean="0"/>
              <a:t>(): Returns the velocity value of the X, Y or Z axes.</a:t>
            </a:r>
          </a:p>
          <a:p>
            <a:r>
              <a:rPr lang="en-US" dirty="0" err="1" smtClean="0"/>
              <a:t>AccelGetXYZDist</a:t>
            </a:r>
            <a:r>
              <a:rPr lang="en-US" dirty="0" smtClean="0"/>
              <a:t>(): Returns the distance value of the X, Y or Z axes.</a:t>
            </a:r>
          </a:p>
          <a:p>
            <a:r>
              <a:rPr lang="en-US" dirty="0" err="1" smtClean="0"/>
              <a:t>AccelSetEnable</a:t>
            </a:r>
            <a:r>
              <a:rPr lang="en-US" dirty="0" smtClean="0"/>
              <a:t>(): To enable or disable the accelerometer.</a:t>
            </a:r>
          </a:p>
          <a:p>
            <a:r>
              <a:rPr lang="en-US" dirty="0" err="1" smtClean="0"/>
              <a:t>AccelTask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HiFreqTasks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Analog.h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AnalogInit</a:t>
            </a:r>
            <a:r>
              <a:rPr lang="en-US" dirty="0" smtClean="0"/>
              <a:t>(): Initialize the analog sensor and do zero/</a:t>
            </a:r>
            <a:r>
              <a:rPr lang="en-US" dirty="0" err="1" smtClean="0"/>
              <a:t>deadband</a:t>
            </a:r>
            <a:r>
              <a:rPr lang="en-US" dirty="0" smtClean="0"/>
              <a:t> calibration.</a:t>
            </a:r>
          </a:p>
          <a:p>
            <a:r>
              <a:rPr lang="en-US" dirty="0" err="1" smtClean="0"/>
              <a:t>AnalogSetCalibration</a:t>
            </a:r>
            <a:r>
              <a:rPr lang="en-US" dirty="0" smtClean="0"/>
              <a:t>(): Manually set the calibration value.</a:t>
            </a:r>
          </a:p>
          <a:p>
            <a:r>
              <a:rPr lang="en-US" dirty="0" err="1" smtClean="0"/>
              <a:t>AnalogReadValue</a:t>
            </a:r>
            <a:r>
              <a:rPr lang="en-US" dirty="0" smtClean="0"/>
              <a:t>(): Read the analog sensor value and apply zero offset and </a:t>
            </a:r>
            <a:r>
              <a:rPr lang="en-US" dirty="0" err="1" smtClean="0"/>
              <a:t>deadband</a:t>
            </a:r>
            <a:r>
              <a:rPr lang="en-US" dirty="0" smtClean="0"/>
              <a:t> to the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3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Background on multi-tasking.</a:t>
            </a:r>
          </a:p>
          <a:p>
            <a:r>
              <a:rPr lang="en-US" dirty="0" smtClean="0"/>
              <a:t>Introducing the FTC templates.</a:t>
            </a:r>
          </a:p>
          <a:p>
            <a:r>
              <a:rPr lang="en-US" dirty="0" smtClean="0"/>
              <a:t>Introducing the FTC library.</a:t>
            </a:r>
          </a:p>
          <a:p>
            <a:pPr lvl="1"/>
            <a:r>
              <a:rPr lang="en-US" dirty="0" smtClean="0"/>
              <a:t>Input modules</a:t>
            </a:r>
          </a:p>
          <a:p>
            <a:pPr lvl="1"/>
            <a:r>
              <a:rPr lang="en-US" dirty="0" smtClean="0"/>
              <a:t>Output modules</a:t>
            </a:r>
          </a:p>
          <a:p>
            <a:pPr lvl="1"/>
            <a:r>
              <a:rPr lang="en-US" dirty="0" smtClean="0"/>
              <a:t>Miscellaneous modules</a:t>
            </a:r>
          </a:p>
          <a:p>
            <a:r>
              <a:rPr lang="en-US" dirty="0" smtClean="0"/>
              <a:t>Coding Exercises: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Do arcade drive with joystick.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Control various appendages using joystick/gamepad.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Using PID control to move an appendage smoothly.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Autonomously drive the robot using time (i.e. dead reckoning).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Autonomously drive the robot using sensors and PID control (e.g. encoders, gyro, sonar, light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Monitor battery voltages using the battery module.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Add code to use the menu module to provide competition options.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290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Sensor.h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SensorInit</a:t>
            </a:r>
            <a:r>
              <a:rPr lang="en-US" dirty="0" smtClean="0"/>
              <a:t>(): Initialize the module specifying the low and high thresholds and options.</a:t>
            </a:r>
          </a:p>
          <a:p>
            <a:r>
              <a:rPr lang="en-US" dirty="0" err="1" smtClean="0"/>
              <a:t>SensorCal</a:t>
            </a:r>
            <a:r>
              <a:rPr lang="en-US" dirty="0" smtClean="0"/>
              <a:t>(): Call this function to start and stop calibration to determine the thresholds.</a:t>
            </a:r>
          </a:p>
          <a:p>
            <a:r>
              <a:rPr lang="en-US" dirty="0" err="1" smtClean="0"/>
              <a:t>SensorEvent</a:t>
            </a:r>
            <a:r>
              <a:rPr lang="en-US" dirty="0" smtClean="0"/>
              <a:t>(): Must provide this callback for notifying sensor events when the sensor value crosses the thresholds.</a:t>
            </a:r>
          </a:p>
          <a:p>
            <a:r>
              <a:rPr lang="en-US" dirty="0" err="1" smtClean="0"/>
              <a:t>SensorTask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InputTasks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4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IRSeeker.h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IRSeekerInit</a:t>
            </a:r>
            <a:r>
              <a:rPr lang="en-US" dirty="0" smtClean="0"/>
              <a:t>(): Initialize the </a:t>
            </a:r>
            <a:r>
              <a:rPr lang="en-US" dirty="0" err="1" smtClean="0"/>
              <a:t>IRSeeker</a:t>
            </a:r>
            <a:r>
              <a:rPr lang="en-US" dirty="0" smtClean="0"/>
              <a:t> sensor and options.</a:t>
            </a:r>
          </a:p>
          <a:p>
            <a:r>
              <a:rPr lang="en-US" dirty="0" err="1" smtClean="0"/>
              <a:t>IRSeekerGetACDir</a:t>
            </a:r>
            <a:r>
              <a:rPr lang="en-US" dirty="0" smtClean="0"/>
              <a:t>(): Return the direction value of the IR Beacon.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6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RadarInit</a:t>
            </a:r>
            <a:r>
              <a:rPr lang="en-US" dirty="0" smtClean="0"/>
              <a:t>(): Initialize the module and specifying the sonar sensor, the radar motor and other parameters.</a:t>
            </a:r>
          </a:p>
          <a:p>
            <a:r>
              <a:rPr lang="en-US" dirty="0" err="1" smtClean="0"/>
              <a:t>RadarAddSample</a:t>
            </a:r>
            <a:r>
              <a:rPr lang="en-US" dirty="0" smtClean="0"/>
              <a:t>(): Call this function to add a radar sampling point at the given angle.</a:t>
            </a:r>
          </a:p>
          <a:p>
            <a:r>
              <a:rPr lang="en-US" dirty="0" err="1" smtClean="0"/>
              <a:t>RadarGetData</a:t>
            </a:r>
            <a:r>
              <a:rPr lang="en-US" dirty="0" smtClean="0"/>
              <a:t>(): Return the radar value of the given radar angle.</a:t>
            </a:r>
          </a:p>
          <a:p>
            <a:r>
              <a:rPr lang="en-US" dirty="0" err="1" smtClean="0"/>
              <a:t>RadarSetEnable</a:t>
            </a:r>
            <a:r>
              <a:rPr lang="en-US" dirty="0" smtClean="0"/>
              <a:t>(): Call this function to enable or disable the radar.</a:t>
            </a:r>
            <a:endParaRPr lang="en-US" dirty="0"/>
          </a:p>
          <a:p>
            <a:r>
              <a:rPr lang="en-US" dirty="0" err="1" smtClean="0"/>
              <a:t>RadarTask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InputTasks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6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JoyBtn.h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JoyBtnInit</a:t>
            </a:r>
            <a:r>
              <a:rPr lang="en-US" dirty="0" smtClean="0"/>
              <a:t>(): Initialize the module and the initial joystick button values.</a:t>
            </a:r>
          </a:p>
          <a:p>
            <a:r>
              <a:rPr lang="en-US" dirty="0" err="1" smtClean="0"/>
              <a:t>JoyBtnEvent</a:t>
            </a:r>
            <a:r>
              <a:rPr lang="en-US" dirty="0" smtClean="0"/>
              <a:t>(): Must provide this callback function for notifying button events.</a:t>
            </a:r>
          </a:p>
          <a:p>
            <a:r>
              <a:rPr lang="en-US" dirty="0" err="1" smtClean="0"/>
              <a:t>JoyBtnTask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InputTasks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76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NxtBtn.h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NxtBtnInit</a:t>
            </a:r>
            <a:r>
              <a:rPr lang="en-US" dirty="0"/>
              <a:t>(): Initialize the </a:t>
            </a:r>
            <a:r>
              <a:rPr lang="en-US" dirty="0" smtClean="0"/>
              <a:t>module and the initial NXT button </a:t>
            </a:r>
            <a:r>
              <a:rPr lang="en-US" dirty="0"/>
              <a:t>values.</a:t>
            </a:r>
          </a:p>
          <a:p>
            <a:r>
              <a:rPr lang="en-US" dirty="0" err="1" smtClean="0"/>
              <a:t>NxtBtnEvent</a:t>
            </a:r>
            <a:r>
              <a:rPr lang="en-US" dirty="0"/>
              <a:t>(): Must provide this callback function for notifying </a:t>
            </a:r>
            <a:r>
              <a:rPr lang="en-US" dirty="0" smtClean="0"/>
              <a:t>NXT button </a:t>
            </a:r>
            <a:r>
              <a:rPr lang="en-US" dirty="0"/>
              <a:t>events.</a:t>
            </a:r>
          </a:p>
          <a:p>
            <a:r>
              <a:rPr lang="en-US" dirty="0" err="1" smtClean="0"/>
              <a:t>NxtBtnTask</a:t>
            </a:r>
            <a:r>
              <a:rPr lang="en-US" dirty="0"/>
              <a:t>(): Must be called in your </a:t>
            </a:r>
            <a:r>
              <a:rPr lang="en-US" dirty="0" err="1"/>
              <a:t>InputTasks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5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Servo.h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ServoInit</a:t>
            </a:r>
            <a:r>
              <a:rPr lang="en-US" dirty="0" smtClean="0"/>
              <a:t>(): Initialize the Servo module. There are two variations, one for angle servo, one for continuous servo and optionally specifying limiting switch IDs.</a:t>
            </a:r>
          </a:p>
          <a:p>
            <a:r>
              <a:rPr lang="en-US" dirty="0" err="1" smtClean="0"/>
              <a:t>ServoGetAngle</a:t>
            </a:r>
            <a:r>
              <a:rPr lang="en-US" dirty="0" smtClean="0"/>
              <a:t>(): Call this function to get the target angle of the servo.</a:t>
            </a:r>
          </a:p>
          <a:p>
            <a:r>
              <a:rPr lang="en-US" dirty="0" err="1" smtClean="0"/>
              <a:t>ServoSetAngle</a:t>
            </a:r>
            <a:r>
              <a:rPr lang="en-US" dirty="0" smtClean="0"/>
              <a:t>(): Call this function to set the target angle of the servo.</a:t>
            </a:r>
          </a:p>
          <a:p>
            <a:r>
              <a:rPr lang="en-US" dirty="0" err="1" smtClean="0"/>
              <a:t>ServoContinuousSetSpeed</a:t>
            </a:r>
            <a:r>
              <a:rPr lang="en-US" dirty="0" smtClean="0"/>
              <a:t>(): Call this function to set the speed of the continuous servo.</a:t>
            </a:r>
          </a:p>
          <a:p>
            <a:r>
              <a:rPr lang="en-US" dirty="0" err="1" smtClean="0"/>
              <a:t>ServoTask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OutputTasks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4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Drive.h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DriveInit</a:t>
            </a:r>
            <a:r>
              <a:rPr lang="en-US" dirty="0" smtClean="0"/>
              <a:t>(): Initialize the drive system by specifying the left and right motors (for 2-wheel drive), the rear left and right motors (for 4-wheel drive) and the drive options.</a:t>
            </a:r>
          </a:p>
          <a:p>
            <a:r>
              <a:rPr lang="en-US" dirty="0" err="1" smtClean="0"/>
              <a:t>DriveStop</a:t>
            </a:r>
            <a:r>
              <a:rPr lang="en-US" dirty="0" smtClean="0"/>
              <a:t>(): Call this function to stop the drive system.</a:t>
            </a:r>
          </a:p>
          <a:p>
            <a:r>
              <a:rPr lang="en-US" dirty="0" err="1" smtClean="0"/>
              <a:t>DriveReset</a:t>
            </a:r>
            <a:r>
              <a:rPr lang="en-US" dirty="0" smtClean="0"/>
              <a:t>(): Call this function to stop the drive system as well as resetting the drive stalled states.</a:t>
            </a:r>
          </a:p>
          <a:p>
            <a:r>
              <a:rPr lang="en-US" dirty="0" err="1" smtClean="0"/>
              <a:t>DriveStallProtect</a:t>
            </a:r>
            <a:r>
              <a:rPr lang="en-US" dirty="0" smtClean="0"/>
              <a:t>(): Enable or disable the drive stall protection.</a:t>
            </a:r>
          </a:p>
          <a:p>
            <a:r>
              <a:rPr lang="en-US" dirty="0" err="1" smtClean="0"/>
              <a:t>DriveArcade</a:t>
            </a:r>
            <a:r>
              <a:rPr lang="en-US" dirty="0" smtClean="0"/>
              <a:t>(): Call this function to do arcade drive.</a:t>
            </a:r>
          </a:p>
          <a:p>
            <a:r>
              <a:rPr lang="en-US" dirty="0" err="1" smtClean="0"/>
              <a:t>DriveMecanumCartesian</a:t>
            </a:r>
            <a:r>
              <a:rPr lang="en-US" dirty="0" smtClean="0"/>
              <a:t>(): Call this function to do </a:t>
            </a:r>
            <a:r>
              <a:rPr lang="en-US" dirty="0" err="1" smtClean="0"/>
              <a:t>mecanum</a:t>
            </a:r>
            <a:r>
              <a:rPr lang="en-US" dirty="0" smtClean="0"/>
              <a:t> drive providing Cartesian info (X, Y and Rotation).</a:t>
            </a:r>
          </a:p>
          <a:p>
            <a:r>
              <a:rPr lang="en-US" dirty="0" err="1" smtClean="0"/>
              <a:t>DriveMecanumPolar</a:t>
            </a:r>
            <a:r>
              <a:rPr lang="en-US" dirty="0" smtClean="0"/>
              <a:t>(): Call this function to do </a:t>
            </a:r>
            <a:r>
              <a:rPr lang="en-US" dirty="0" err="1" smtClean="0"/>
              <a:t>mecanum</a:t>
            </a:r>
            <a:r>
              <a:rPr lang="en-US" dirty="0" smtClean="0"/>
              <a:t> drive providing Polar info (Magnitude, Direction and Rotation).</a:t>
            </a:r>
          </a:p>
          <a:p>
            <a:r>
              <a:rPr lang="en-US" dirty="0" err="1" smtClean="0"/>
              <a:t>DriveEvent</a:t>
            </a:r>
            <a:r>
              <a:rPr lang="en-US" dirty="0" smtClean="0"/>
              <a:t>(): Must provide this callback function for notifying completion of drive operation.</a:t>
            </a:r>
          </a:p>
          <a:p>
            <a:r>
              <a:rPr lang="en-US" dirty="0" err="1" smtClean="0"/>
              <a:t>DriveTask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OutputTasks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02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PIDCtrl.h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PIDCtrlInit</a:t>
            </a:r>
            <a:r>
              <a:rPr lang="en-US" dirty="0"/>
              <a:t>(): Initialize the </a:t>
            </a:r>
            <a:r>
              <a:rPr lang="en-US" dirty="0" smtClean="0"/>
              <a:t>PID controller providing all the PID control parameters.</a:t>
            </a:r>
          </a:p>
          <a:p>
            <a:r>
              <a:rPr lang="en-US" dirty="0" err="1" smtClean="0"/>
              <a:t>PIDCtrlReset</a:t>
            </a:r>
            <a:r>
              <a:rPr lang="en-US" dirty="0" smtClean="0"/>
              <a:t>(): </a:t>
            </a:r>
            <a:r>
              <a:rPr lang="en-US" dirty="0"/>
              <a:t>Call this function to </a:t>
            </a:r>
            <a:r>
              <a:rPr lang="en-US" dirty="0" smtClean="0"/>
              <a:t>reset the PID controller.</a:t>
            </a:r>
          </a:p>
          <a:p>
            <a:r>
              <a:rPr lang="en-US" dirty="0" err="1" smtClean="0"/>
              <a:t>PIDCtrlGetError</a:t>
            </a:r>
            <a:r>
              <a:rPr lang="en-US" dirty="0" smtClean="0"/>
              <a:t>(): Return the last error (e.g. distance to target).</a:t>
            </a:r>
            <a:endParaRPr lang="en-US" dirty="0"/>
          </a:p>
          <a:p>
            <a:r>
              <a:rPr lang="en-US" dirty="0" err="1" smtClean="0"/>
              <a:t>PIDCtrlSetPowerLimit</a:t>
            </a:r>
            <a:r>
              <a:rPr lang="en-US" dirty="0" smtClean="0"/>
              <a:t>(): Call this function to set the PID output power limits.</a:t>
            </a:r>
          </a:p>
          <a:p>
            <a:r>
              <a:rPr lang="en-US" dirty="0" err="1" smtClean="0"/>
              <a:t>PIDCtrlSetTarget</a:t>
            </a:r>
            <a:r>
              <a:rPr lang="en-US" dirty="0" smtClean="0"/>
              <a:t>(): Call this function to set the target value and start the PID controller.</a:t>
            </a:r>
          </a:p>
          <a:p>
            <a:r>
              <a:rPr lang="en-US" dirty="0" err="1" smtClean="0"/>
              <a:t>PIDCtrlIsOnTarget</a:t>
            </a:r>
            <a:r>
              <a:rPr lang="en-US" dirty="0" smtClean="0"/>
              <a:t>(): Call this function to determine whether the PID controller has reached target.</a:t>
            </a:r>
          </a:p>
          <a:p>
            <a:r>
              <a:rPr lang="en-US" dirty="0" err="1" smtClean="0"/>
              <a:t>PIDCtrlOutput</a:t>
            </a:r>
            <a:r>
              <a:rPr lang="en-US" dirty="0" smtClean="0"/>
              <a:t>(): Call this function to calculate the PID control output providing the current input.</a:t>
            </a:r>
          </a:p>
          <a:p>
            <a:r>
              <a:rPr lang="en-US" dirty="0" err="1" smtClean="0"/>
              <a:t>PIDCtrlGetInput</a:t>
            </a:r>
            <a:r>
              <a:rPr lang="en-US" dirty="0" smtClean="0"/>
              <a:t>(): Must provide this callback function for reading the current input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39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PIDDrive.h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PIDDriveInit</a:t>
            </a:r>
            <a:r>
              <a:rPr lang="en-US" dirty="0" smtClean="0"/>
              <a:t>(): Initialize the </a:t>
            </a:r>
            <a:r>
              <a:rPr lang="en-US" dirty="0" err="1" smtClean="0"/>
              <a:t>PIDDrive</a:t>
            </a:r>
            <a:r>
              <a:rPr lang="en-US" dirty="0" smtClean="0"/>
              <a:t> module providing the Drive subsystem, the PID controllers and specifying the options.</a:t>
            </a:r>
          </a:p>
          <a:p>
            <a:r>
              <a:rPr lang="en-US" dirty="0" err="1" smtClean="0"/>
              <a:t>PIDDriveReset</a:t>
            </a:r>
            <a:r>
              <a:rPr lang="en-US" dirty="0" smtClean="0"/>
              <a:t>(): Call this function to cancel the PID drive started by a </a:t>
            </a:r>
            <a:r>
              <a:rPr lang="en-US" dirty="0" err="1" smtClean="0"/>
              <a:t>PIDDriveSetTarget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PIDDriveSetTarget</a:t>
            </a:r>
            <a:r>
              <a:rPr lang="en-US" dirty="0" smtClean="0"/>
              <a:t>(): Call this function to set the PID drive targets and start the PID controllers. There are two variations, one for 4-wheel </a:t>
            </a:r>
            <a:r>
              <a:rPr lang="en-US" dirty="0" err="1" smtClean="0"/>
              <a:t>macanum</a:t>
            </a:r>
            <a:r>
              <a:rPr lang="en-US" dirty="0" smtClean="0"/>
              <a:t> drive, one for 2-wheel arcade drive.</a:t>
            </a:r>
            <a:endParaRPr lang="en-US" dirty="0"/>
          </a:p>
          <a:p>
            <a:r>
              <a:rPr lang="en-US" dirty="0" err="1" smtClean="0"/>
              <a:t>PIDDriveEvent</a:t>
            </a:r>
            <a:r>
              <a:rPr lang="en-US" dirty="0" smtClean="0"/>
              <a:t>(): Must provide this callback for notifying the completion of </a:t>
            </a:r>
            <a:r>
              <a:rPr lang="en-US" dirty="0" err="1" smtClean="0"/>
              <a:t>PIDDriveSetTarget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PIDDriveTask</a:t>
            </a:r>
            <a:r>
              <a:rPr lang="en-US" dirty="0" smtClean="0"/>
              <a:t>(): </a:t>
            </a:r>
            <a:r>
              <a:rPr lang="en-US" dirty="0"/>
              <a:t>Must be called in your </a:t>
            </a:r>
            <a:r>
              <a:rPr lang="en-US" dirty="0" err="1"/>
              <a:t>OutputTasks</a:t>
            </a:r>
            <a:r>
              <a:rPr lang="en-US" dirty="0"/>
              <a:t>().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6688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PIDMotor.h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PIDMotorInit</a:t>
            </a:r>
            <a:r>
              <a:rPr lang="en-US" dirty="0"/>
              <a:t>(): Initialize the </a:t>
            </a:r>
            <a:r>
              <a:rPr lang="en-US" dirty="0" err="1" smtClean="0"/>
              <a:t>PIDMotor</a:t>
            </a:r>
            <a:r>
              <a:rPr lang="en-US" dirty="0" smtClean="0"/>
              <a:t> </a:t>
            </a:r>
            <a:r>
              <a:rPr lang="en-US" dirty="0"/>
              <a:t>module providing the </a:t>
            </a:r>
            <a:r>
              <a:rPr lang="en-US" dirty="0" smtClean="0"/>
              <a:t>motor ID, </a:t>
            </a:r>
            <a:r>
              <a:rPr lang="en-US" dirty="0"/>
              <a:t>the PID </a:t>
            </a:r>
            <a:r>
              <a:rPr lang="en-US" dirty="0" smtClean="0"/>
              <a:t>controller </a:t>
            </a:r>
            <a:r>
              <a:rPr lang="en-US" dirty="0"/>
              <a:t>and specifying the options.</a:t>
            </a:r>
          </a:p>
          <a:p>
            <a:r>
              <a:rPr lang="en-US" dirty="0" err="1" smtClean="0"/>
              <a:t>PIDMotorReset</a:t>
            </a:r>
            <a:r>
              <a:rPr lang="en-US" dirty="0"/>
              <a:t>(): Call this function to </a:t>
            </a:r>
            <a:r>
              <a:rPr lang="en-US" dirty="0" smtClean="0"/>
              <a:t>stop </a:t>
            </a:r>
            <a:r>
              <a:rPr lang="en-US" dirty="0"/>
              <a:t>the </a:t>
            </a:r>
            <a:r>
              <a:rPr lang="en-US" dirty="0" smtClean="0"/>
              <a:t>motor and cancel the PID controller.</a:t>
            </a:r>
          </a:p>
          <a:p>
            <a:r>
              <a:rPr lang="en-US" dirty="0" err="1" smtClean="0"/>
              <a:t>PIDMotorSetPower</a:t>
            </a:r>
            <a:r>
              <a:rPr lang="en-US" dirty="0" smtClean="0"/>
              <a:t>(): Call this function to set the direct motor power and cancel the PID controller if necessary.</a:t>
            </a:r>
            <a:endParaRPr lang="en-US" dirty="0"/>
          </a:p>
          <a:p>
            <a:r>
              <a:rPr lang="en-US" dirty="0" err="1" smtClean="0"/>
              <a:t>PIDMotorSetTarget</a:t>
            </a:r>
            <a:r>
              <a:rPr lang="en-US" dirty="0"/>
              <a:t>(): Call this function to set the PID </a:t>
            </a:r>
            <a:r>
              <a:rPr lang="en-US" dirty="0" smtClean="0"/>
              <a:t>motor </a:t>
            </a:r>
            <a:r>
              <a:rPr lang="en-US" dirty="0"/>
              <a:t>targets and start the PID </a:t>
            </a:r>
            <a:r>
              <a:rPr lang="en-US" dirty="0" smtClean="0"/>
              <a:t>controller.</a:t>
            </a:r>
            <a:endParaRPr lang="en-US" dirty="0"/>
          </a:p>
          <a:p>
            <a:r>
              <a:rPr lang="en-US" dirty="0" err="1" smtClean="0"/>
              <a:t>PIDMotorEvent</a:t>
            </a:r>
            <a:r>
              <a:rPr lang="en-US" dirty="0"/>
              <a:t>(): Must provide this callback for notifying the completion of </a:t>
            </a:r>
            <a:r>
              <a:rPr lang="en-US" dirty="0" err="1" smtClean="0"/>
              <a:t>PIDMotorSetTarget</a:t>
            </a:r>
            <a:r>
              <a:rPr lang="en-US" dirty="0"/>
              <a:t>.</a:t>
            </a:r>
          </a:p>
          <a:p>
            <a:r>
              <a:rPr lang="en-US" dirty="0" err="1" smtClean="0"/>
              <a:t>PIDMotorTask</a:t>
            </a:r>
            <a:r>
              <a:rPr lang="en-US" dirty="0"/>
              <a:t>(): Must be called in your </a:t>
            </a:r>
            <a:r>
              <a:rPr lang="en-US" dirty="0" err="1"/>
              <a:t>OutputTasks</a:t>
            </a:r>
            <a:r>
              <a:rPr lang="en-US" dirty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2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RobotC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task main()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RobotInit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while (true)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if (sensor1 has a certain value)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// do something to react to the sensor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    else if (sensor1 has other values)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// do something else to react to the sensor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    else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// do something else</a:t>
            </a:r>
            <a:br>
              <a:rPr lang="en-US" dirty="0" smtClean="0"/>
            </a:b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if (sensor2 have some values)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//do something to react to those sensors.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…</a:t>
            </a:r>
            <a:br>
              <a:rPr lang="en-US" dirty="0" smtClean="0"/>
            </a:br>
            <a:r>
              <a:rPr lang="en-US" dirty="0" smtClean="0"/>
              <a:t>        wait1Msec(100);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65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LnFollow.h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LnFollowInit</a:t>
            </a:r>
            <a:r>
              <a:rPr lang="en-US" dirty="0" smtClean="0"/>
              <a:t>(): Initialize the Line Follower module and specifying the drive system and the PID controller.</a:t>
            </a:r>
          </a:p>
          <a:p>
            <a:r>
              <a:rPr lang="en-US" dirty="0" err="1" smtClean="0"/>
              <a:t>LnFollowStart</a:t>
            </a:r>
            <a:r>
              <a:rPr lang="en-US" dirty="0" smtClean="0"/>
              <a:t>(): Call this function to start line following providing the stopping condition, the maximum drive power when following the line, the strategy of finding the line and the timeout value.</a:t>
            </a:r>
          </a:p>
          <a:p>
            <a:r>
              <a:rPr lang="en-US" dirty="0" err="1" smtClean="0"/>
              <a:t>LnFollowStop</a:t>
            </a:r>
            <a:r>
              <a:rPr lang="en-US" dirty="0" smtClean="0"/>
              <a:t>(): Call this function to stop the line follower.</a:t>
            </a:r>
          </a:p>
          <a:p>
            <a:r>
              <a:rPr lang="en-US" dirty="0" err="1" smtClean="0"/>
              <a:t>LnFollowSetFindPower</a:t>
            </a:r>
            <a:r>
              <a:rPr lang="en-US" dirty="0" smtClean="0"/>
              <a:t>(): Call this function to set the strategy and power of finding the line.</a:t>
            </a:r>
          </a:p>
          <a:p>
            <a:r>
              <a:rPr lang="en-US" dirty="0" err="1" smtClean="0"/>
              <a:t>LnFollowTask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OutputTasks</a:t>
            </a:r>
            <a:r>
              <a:rPr lang="en-US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385039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WallFollow.h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WallFollowInit</a:t>
            </a:r>
            <a:r>
              <a:rPr lang="en-US" dirty="0" smtClean="0"/>
              <a:t>(): Initialize the Wall Follower module and specifying the drive system and the PID controllers.</a:t>
            </a:r>
          </a:p>
          <a:p>
            <a:r>
              <a:rPr lang="en-US" dirty="0" err="1" smtClean="0"/>
              <a:t>WallFollowStart</a:t>
            </a:r>
            <a:r>
              <a:rPr lang="en-US" dirty="0" smtClean="0"/>
              <a:t>(): Call this function to start wall following providing the distance from the wall, the drive power and the driving pattern when looking for a wall.</a:t>
            </a:r>
          </a:p>
          <a:p>
            <a:r>
              <a:rPr lang="en-US" dirty="0" err="1" smtClean="0"/>
              <a:t>WallFollowStop</a:t>
            </a:r>
            <a:r>
              <a:rPr lang="en-US" dirty="0" smtClean="0"/>
              <a:t>(): Call this function to stop the wall follower.</a:t>
            </a:r>
          </a:p>
          <a:p>
            <a:r>
              <a:rPr lang="en-US" dirty="0" err="1" smtClean="0"/>
              <a:t>WallFollowSetFindPower</a:t>
            </a:r>
            <a:r>
              <a:rPr lang="en-US" dirty="0" smtClean="0"/>
              <a:t>(): Call this function to set the strategy and power of finding the wall.</a:t>
            </a:r>
          </a:p>
          <a:p>
            <a:r>
              <a:rPr lang="en-US" dirty="0" err="1" smtClean="0"/>
              <a:t>WallFollowTask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OutputTasks</a:t>
            </a:r>
            <a:r>
              <a:rPr lang="en-US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715114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SM.h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SMInit</a:t>
            </a:r>
            <a:r>
              <a:rPr lang="en-US" dirty="0" smtClean="0"/>
              <a:t>(): Initialize the state machine.</a:t>
            </a:r>
          </a:p>
          <a:p>
            <a:r>
              <a:rPr lang="en-US" dirty="0" err="1" smtClean="0"/>
              <a:t>SMStart</a:t>
            </a:r>
            <a:r>
              <a:rPr lang="en-US" dirty="0" smtClean="0"/>
              <a:t>(): Call this function to start the state machine and optionally specifying the starting state.</a:t>
            </a:r>
          </a:p>
          <a:p>
            <a:r>
              <a:rPr lang="en-US" dirty="0" err="1" smtClean="0"/>
              <a:t>SMStop</a:t>
            </a:r>
            <a:r>
              <a:rPr lang="en-US" dirty="0" smtClean="0"/>
              <a:t>(): Call this function to stop the state machine.</a:t>
            </a:r>
          </a:p>
          <a:p>
            <a:r>
              <a:rPr lang="en-US" dirty="0" err="1" smtClean="0"/>
              <a:t>SMIsReady</a:t>
            </a:r>
            <a:r>
              <a:rPr lang="en-US" dirty="0" smtClean="0"/>
              <a:t>(): Call this function to determine if the state machine is in ready state.</a:t>
            </a:r>
          </a:p>
          <a:p>
            <a:r>
              <a:rPr lang="en-US" dirty="0" err="1" smtClean="0"/>
              <a:t>SMAddWaitEvent</a:t>
            </a:r>
            <a:r>
              <a:rPr lang="en-US" dirty="0" smtClean="0"/>
              <a:t>(): Call this function to add an event to wait for.</a:t>
            </a:r>
          </a:p>
          <a:p>
            <a:r>
              <a:rPr lang="en-US" dirty="0" err="1" smtClean="0"/>
              <a:t>SMWaitEvents</a:t>
            </a:r>
            <a:r>
              <a:rPr lang="en-US" dirty="0" smtClean="0"/>
              <a:t>(): Call this function to put the state machine into wait state waiting for the added events.</a:t>
            </a:r>
          </a:p>
          <a:p>
            <a:r>
              <a:rPr lang="en-US" dirty="0" err="1" smtClean="0"/>
              <a:t>SMSetEvent</a:t>
            </a:r>
            <a:r>
              <a:rPr lang="en-US" dirty="0" smtClean="0"/>
              <a:t>(): Call this function to trigger the event that state machine is waiting for when something happened.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1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Timer.h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TimerInit</a:t>
            </a:r>
            <a:r>
              <a:rPr lang="en-US" dirty="0" smtClean="0"/>
              <a:t>(): Initialize the timer and specify the options.</a:t>
            </a:r>
          </a:p>
          <a:p>
            <a:r>
              <a:rPr lang="en-US" dirty="0" err="1" smtClean="0"/>
              <a:t>TimerSet</a:t>
            </a:r>
            <a:r>
              <a:rPr lang="en-US" dirty="0" smtClean="0"/>
              <a:t>(): Call this function to set the timeout value and start the timer.</a:t>
            </a:r>
          </a:p>
          <a:p>
            <a:r>
              <a:rPr lang="en-US" dirty="0" err="1" smtClean="0"/>
              <a:t>TimerReset</a:t>
            </a:r>
            <a:r>
              <a:rPr lang="en-US" dirty="0" smtClean="0"/>
              <a:t>(): Call this function to cancel and reset the timer.</a:t>
            </a:r>
          </a:p>
          <a:p>
            <a:r>
              <a:rPr lang="en-US" dirty="0" err="1" smtClean="0"/>
              <a:t>TimerEvent</a:t>
            </a:r>
            <a:r>
              <a:rPr lang="en-US" dirty="0" smtClean="0"/>
              <a:t>(): Must provide this callback for notifying timeout event.</a:t>
            </a:r>
          </a:p>
          <a:p>
            <a:r>
              <a:rPr lang="en-US" dirty="0" err="1" smtClean="0"/>
              <a:t>TimerTask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InputTasks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47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Batt.h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BattInit</a:t>
            </a:r>
            <a:r>
              <a:rPr lang="en-US" dirty="0" smtClean="0"/>
              <a:t>(): Initialize the module to monitor the battery voltages and specify how battery info is displayed on the LCD screen.</a:t>
            </a:r>
          </a:p>
          <a:p>
            <a:r>
              <a:rPr lang="en-US" dirty="0" err="1" smtClean="0"/>
              <a:t>BattSetState</a:t>
            </a:r>
            <a:r>
              <a:rPr lang="en-US" dirty="0" smtClean="0"/>
              <a:t>(): Enable/Disable of battery info on the LCD screen.</a:t>
            </a:r>
          </a:p>
          <a:p>
            <a:r>
              <a:rPr lang="en-US" dirty="0" err="1" smtClean="0"/>
              <a:t>BattTask</a:t>
            </a:r>
            <a:r>
              <a:rPr lang="en-US" dirty="0" smtClean="0"/>
              <a:t>(): Must be called in your </a:t>
            </a:r>
            <a:r>
              <a:rPr lang="en-US" dirty="0" err="1" smtClean="0"/>
              <a:t>OutputTasks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4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Menu.h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MenuInit</a:t>
            </a:r>
            <a:r>
              <a:rPr lang="en-US" dirty="0" smtClean="0"/>
              <a:t>(): Initialize the LCD choice menu specifying the menu title.</a:t>
            </a:r>
          </a:p>
          <a:p>
            <a:r>
              <a:rPr lang="en-US" dirty="0" err="1" smtClean="0"/>
              <a:t>MenuAddChoice</a:t>
            </a:r>
            <a:r>
              <a:rPr lang="en-US" dirty="0" smtClean="0"/>
              <a:t>(): Call this function to add a choice to the menu.</a:t>
            </a:r>
          </a:p>
          <a:p>
            <a:r>
              <a:rPr lang="en-US" dirty="0" err="1" smtClean="0"/>
              <a:t>MenuSetState</a:t>
            </a:r>
            <a:r>
              <a:rPr lang="en-US" dirty="0" smtClean="0"/>
              <a:t>(): Call this function to enable or disable the menu. Enabling the menu will cause it to be displayed on the LCD screen.</a:t>
            </a:r>
          </a:p>
          <a:p>
            <a:r>
              <a:rPr lang="en-US" dirty="0" err="1" smtClean="0"/>
              <a:t>MenuGetChoice</a:t>
            </a:r>
            <a:r>
              <a:rPr lang="en-US" dirty="0" smtClean="0"/>
              <a:t>(): Call this function to enable menu and get the user’s choice. This function waits until the user makes a choice.</a:t>
            </a:r>
          </a:p>
        </p:txBody>
      </p:sp>
    </p:spTree>
    <p:extLst>
      <p:ext uri="{BB962C8B-B14F-4D97-AF65-F5344CB8AC3E}">
        <p14:creationId xmlns:p14="http://schemas.microsoft.com/office/powerpoint/2010/main" val="3355487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slide deck is available on </a:t>
            </a:r>
            <a:r>
              <a:rPr lang="en-US" dirty="0" smtClean="0">
                <a:hlinkClick r:id="rId2"/>
              </a:rPr>
              <a:t>http://proj.titanrobotics.net/docs/Classes</a:t>
            </a:r>
            <a:endParaRPr lang="en-US" dirty="0" smtClean="0"/>
          </a:p>
          <a:p>
            <a:r>
              <a:rPr lang="en-US" dirty="0" smtClean="0"/>
              <a:t>Source code to the library can be found on </a:t>
            </a:r>
            <a:r>
              <a:rPr lang="en-US" dirty="0" smtClean="0">
                <a:hlinkClick r:id="rId3"/>
              </a:rPr>
              <a:t>http://proj.titanrobotics.net/hg/Ftc/&lt;year&gt;/code</a:t>
            </a:r>
            <a:r>
              <a:rPr lang="en-US" dirty="0" smtClean="0"/>
              <a:t> under files/</a:t>
            </a:r>
            <a:r>
              <a:rPr lang="en-US" dirty="0" err="1" smtClean="0"/>
              <a:t>ftclib</a:t>
            </a:r>
            <a:endParaRPr lang="en-US" dirty="0" smtClean="0"/>
          </a:p>
          <a:p>
            <a:r>
              <a:rPr lang="en-US" dirty="0" smtClean="0"/>
              <a:t>Source code to the competition code of various years can be found </a:t>
            </a:r>
            <a:r>
              <a:rPr lang="en-US" smtClean="0"/>
              <a:t>on </a:t>
            </a:r>
            <a:r>
              <a:rPr lang="en-US" smtClean="0">
                <a:hlinkClick r:id="rId3"/>
              </a:rPr>
              <a:t>http://proj.titanrobotics.net/hg/Ftc/&lt;year&gt;/code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403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Typical </a:t>
            </a:r>
            <a:r>
              <a:rPr lang="en-US" dirty="0" err="1" smtClean="0"/>
              <a:t>RobotC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 single task, so it will be doing only one thing at a time.</a:t>
            </a:r>
          </a:p>
          <a:p>
            <a:r>
              <a:rPr lang="en-US" dirty="0" smtClean="0"/>
              <a:t>If an operation does not complete immediately, the code may need to wait by polling. When the code is polling, nothing else can be done.</a:t>
            </a:r>
          </a:p>
          <a:p>
            <a:r>
              <a:rPr lang="en-US" dirty="0" smtClean="0"/>
              <a:t>Robot needs to handle multiple events as they happen. For example, while the robot is being driven forward with joystick, a button may be pressed to operate a claw to open and close while the robot is still moving. With the typical code, the robot cannot respond to joystick changes while operating the claw.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2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task main()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while (true)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if (joystick forward)</a:t>
            </a:r>
            <a:br>
              <a:rPr lang="en-US" dirty="0" smtClean="0"/>
            </a:br>
            <a:r>
              <a:rPr lang="en-US" dirty="0" smtClean="0"/>
              <a:t>            // program wheel motor forward</a:t>
            </a:r>
            <a:br>
              <a:rPr lang="en-US" dirty="0" smtClean="0"/>
            </a:br>
            <a:r>
              <a:rPr lang="en-US" dirty="0" smtClean="0"/>
              <a:t>        else if (joystick backward)</a:t>
            </a:r>
            <a:br>
              <a:rPr lang="en-US" dirty="0" smtClean="0"/>
            </a:br>
            <a:r>
              <a:rPr lang="en-US" dirty="0" smtClean="0"/>
              <a:t>            // program wheel motor backward</a:t>
            </a:r>
            <a:br>
              <a:rPr lang="en-US" dirty="0" smtClean="0"/>
            </a:br>
            <a:r>
              <a:rPr lang="en-US" dirty="0" smtClean="0"/>
              <a:t>        else</a:t>
            </a:r>
            <a:br>
              <a:rPr lang="en-US" dirty="0" smtClean="0"/>
            </a:br>
            <a:r>
              <a:rPr lang="en-US" dirty="0" smtClean="0"/>
              <a:t>            // stop the wheel motors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while (joystick button 1 is pressed)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if (claw is not fully opened)</a:t>
            </a:r>
            <a:br>
              <a:rPr lang="en-US" dirty="0" smtClean="0"/>
            </a:br>
            <a:r>
              <a:rPr lang="en-US" dirty="0" smtClean="0"/>
              <a:t>                // program claw motor to open</a:t>
            </a:r>
            <a:br>
              <a:rPr lang="en-US" dirty="0" smtClean="0"/>
            </a:br>
            <a:r>
              <a:rPr lang="en-US" dirty="0" smtClean="0"/>
              <a:t>        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// program claw motor to stop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//program claw motor to stop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wait1Msec(100);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66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Typical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task main()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while (true)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if (joystick forward)</a:t>
            </a:r>
            <a:br>
              <a:rPr lang="en-US" dirty="0" smtClean="0"/>
            </a:br>
            <a:r>
              <a:rPr lang="en-US" dirty="0" smtClean="0"/>
              <a:t>            // program wheel motor forward</a:t>
            </a:r>
            <a:br>
              <a:rPr lang="en-US" dirty="0" smtClean="0"/>
            </a:br>
            <a:r>
              <a:rPr lang="en-US" dirty="0" smtClean="0"/>
              <a:t>        else if (joystick backward)</a:t>
            </a:r>
            <a:br>
              <a:rPr lang="en-US" dirty="0" smtClean="0"/>
            </a:br>
            <a:r>
              <a:rPr lang="en-US" dirty="0" smtClean="0"/>
              <a:t>            // program wheel motor backward</a:t>
            </a:r>
            <a:br>
              <a:rPr lang="en-US" dirty="0" smtClean="0"/>
            </a:br>
            <a:r>
              <a:rPr lang="en-US" dirty="0" smtClean="0"/>
              <a:t>        else</a:t>
            </a:r>
            <a:br>
              <a:rPr lang="en-US" dirty="0" smtClean="0"/>
            </a:br>
            <a:r>
              <a:rPr lang="en-US" dirty="0" smtClean="0"/>
              <a:t>            // stop the wheel motors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if (joystick button 1 is pressed and claw is not fully opened)</a:t>
            </a:r>
          </a:p>
          <a:p>
            <a:pPr marL="0" indent="0">
              <a:buNone/>
            </a:pPr>
            <a:r>
              <a:rPr lang="en-US" dirty="0" smtClean="0"/>
              <a:t>            // program claw motor to open</a:t>
            </a:r>
            <a:br>
              <a:rPr lang="en-US" dirty="0" smtClean="0"/>
            </a:br>
            <a:r>
              <a:rPr lang="en-US" dirty="0" smtClean="0"/>
              <a:t>        else</a:t>
            </a:r>
          </a:p>
          <a:p>
            <a:pPr marL="0" indent="0">
              <a:buNone/>
            </a:pPr>
            <a:r>
              <a:rPr lang="en-US" dirty="0" smtClean="0"/>
              <a:t>            // program claw motor to stop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wait1Msec(100);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Task </a:t>
            </a:r>
            <a:r>
              <a:rPr lang="en-US" dirty="0"/>
              <a:t>C</a:t>
            </a:r>
            <a:r>
              <a:rPr lang="en-US" dirty="0" smtClean="0"/>
              <a:t>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DriveTask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if (joystick forward)    //input</a:t>
            </a:r>
            <a:br>
              <a:rPr lang="en-US" sz="1400" dirty="0" smtClean="0"/>
            </a:br>
            <a:r>
              <a:rPr lang="en-US" sz="1400" dirty="0" smtClean="0"/>
              <a:t>        // program wheel motor forward (output)</a:t>
            </a:r>
            <a:br>
              <a:rPr lang="en-US" sz="1400" dirty="0" smtClean="0"/>
            </a:br>
            <a:r>
              <a:rPr lang="en-US" sz="1400" dirty="0" smtClean="0"/>
              <a:t>    else if (joystick backward)    //input</a:t>
            </a:r>
            <a:br>
              <a:rPr lang="en-US" sz="1400" dirty="0" smtClean="0"/>
            </a:br>
            <a:r>
              <a:rPr lang="en-US" sz="1400" dirty="0" smtClean="0"/>
              <a:t>        // program wheel motor backward (output)</a:t>
            </a:r>
            <a:br>
              <a:rPr lang="en-US" sz="1400" dirty="0" smtClean="0"/>
            </a:br>
            <a:r>
              <a:rPr lang="en-US" sz="1400" dirty="0" smtClean="0"/>
              <a:t>    else</a:t>
            </a:r>
            <a:br>
              <a:rPr lang="en-US" sz="1400" dirty="0" smtClean="0"/>
            </a:br>
            <a:r>
              <a:rPr lang="en-US" sz="1400" dirty="0" smtClean="0"/>
              <a:t>        // stop the wheel motors</a:t>
            </a:r>
            <a:r>
              <a:rPr lang="en-US" sz="1400" dirty="0"/>
              <a:t> </a:t>
            </a:r>
            <a:r>
              <a:rPr lang="en-US" sz="1400" dirty="0" smtClean="0"/>
              <a:t>(output)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ClawTask</a:t>
            </a:r>
            <a:r>
              <a:rPr lang="en-US" sz="1400" dirty="0" smtClean="0"/>
              <a:t>()</a:t>
            </a:r>
            <a:br>
              <a:rPr lang="en-US" sz="1400" dirty="0" smtClean="0"/>
            </a:b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if (joystick button 1 is pressed and claw is not fully opened)  //input</a:t>
            </a:r>
          </a:p>
          <a:p>
            <a:pPr marL="0" indent="0">
              <a:buNone/>
            </a:pPr>
            <a:r>
              <a:rPr lang="en-US" sz="1400" dirty="0" smtClean="0"/>
              <a:t>        // program claw motor to open (output)</a:t>
            </a:r>
            <a:br>
              <a:rPr lang="en-US" sz="1400" dirty="0" smtClean="0"/>
            </a:br>
            <a:r>
              <a:rPr lang="en-US" sz="1400" dirty="0" smtClean="0"/>
              <a:t>    else</a:t>
            </a:r>
          </a:p>
          <a:p>
            <a:pPr marL="0" indent="0">
              <a:buNone/>
            </a:pPr>
            <a:r>
              <a:rPr lang="en-US" sz="1400" dirty="0" smtClean="0"/>
              <a:t>        // program claw motor to stop (output)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00200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main()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while (true)</a:t>
            </a:r>
            <a:br>
              <a:rPr lang="en-US" sz="1400" dirty="0"/>
            </a:br>
            <a:r>
              <a:rPr lang="en-US" sz="1400" dirty="0"/>
              <a:t>   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DriveTask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ClawTask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wait1Msec(100);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3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of 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Baking a pizza - here are the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Preheat oven to 350 degree-F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Wait for the oven to reach preheat temperature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Put pizza in the oven, set timer for 20 min.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Wait for timer to go off.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Turn off oven, take pizza out and serve.</a:t>
            </a:r>
          </a:p>
          <a:p>
            <a:pPr marL="571500" indent="-514350"/>
            <a:r>
              <a:rPr lang="en-US" dirty="0" smtClean="0"/>
              <a:t>Doing laundry – here are the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Put clothes into washer, put in detergent and softener. Start washer.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Wait for the washer to stop.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Transfer clothes to the dryer and start the dryer.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Wait for the dryer to stop.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Take clothes out of the dryer, fold them and put them away.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6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Life Multitasking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1219200"/>
            <a:ext cx="1828800" cy="213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task </a:t>
            </a:r>
            <a:r>
              <a:rPr lang="en-US" sz="1100" dirty="0"/>
              <a:t>main()</a:t>
            </a:r>
            <a:br>
              <a:rPr lang="en-US" sz="1100" dirty="0"/>
            </a:br>
            <a:r>
              <a:rPr lang="en-US" sz="1100" dirty="0"/>
              <a:t>{</a:t>
            </a:r>
            <a:br>
              <a:rPr lang="en-US" sz="1100" dirty="0"/>
            </a:br>
            <a:r>
              <a:rPr lang="en-US" sz="1100" dirty="0"/>
              <a:t>    while (true)</a:t>
            </a:r>
            <a:br>
              <a:rPr lang="en-US" sz="1100" dirty="0"/>
            </a:br>
            <a:r>
              <a:rPr lang="en-US" sz="1100" dirty="0"/>
              <a:t>    {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dirty="0" err="1" smtClean="0"/>
              <a:t>PizzaTask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 smtClean="0"/>
              <a:t>LaundryTask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    wait1Msec(100);</a:t>
            </a:r>
          </a:p>
          <a:p>
            <a:pPr marL="0" indent="0">
              <a:buNone/>
            </a:pPr>
            <a:r>
              <a:rPr lang="en-US" sz="1100" dirty="0"/>
              <a:t>    }</a:t>
            </a:r>
          </a:p>
          <a:p>
            <a:pPr marL="0" indent="0">
              <a:buNone/>
            </a:pPr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778276" y="1129186"/>
            <a:ext cx="272692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void </a:t>
            </a:r>
            <a:r>
              <a:rPr lang="en-US" sz="1100" dirty="0" err="1"/>
              <a:t>PizzaTask</a:t>
            </a:r>
            <a:r>
              <a:rPr lang="en-US" sz="1100" dirty="0"/>
              <a:t>()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static </a:t>
            </a:r>
            <a:r>
              <a:rPr lang="en-US" sz="1100" dirty="0" err="1"/>
              <a:t>int</a:t>
            </a:r>
            <a:r>
              <a:rPr lang="en-US" sz="1100" dirty="0"/>
              <a:t> step = 0;</a:t>
            </a:r>
          </a:p>
          <a:p>
            <a:r>
              <a:rPr lang="en-US" sz="1100" dirty="0"/>
              <a:t>    switch (step) {</a:t>
            </a:r>
          </a:p>
          <a:p>
            <a:r>
              <a:rPr lang="en-US" sz="1100" dirty="0"/>
              <a:t>        case 0: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Preheat </a:t>
            </a:r>
            <a:r>
              <a:rPr lang="en-US" sz="1100" dirty="0"/>
              <a:t>oven to 350 </a:t>
            </a:r>
            <a:r>
              <a:rPr lang="en-US" sz="1100" dirty="0" err="1"/>
              <a:t>degreeF</a:t>
            </a:r>
            <a:r>
              <a:rPr lang="en-US" sz="1100" dirty="0" smtClean="0"/>
              <a:t>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step++;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</a:t>
            </a:r>
            <a:r>
              <a:rPr lang="en-US" sz="1100" dirty="0"/>
              <a:t>break</a:t>
            </a:r>
            <a:r>
              <a:rPr lang="en-US" sz="1100" dirty="0" smtClean="0"/>
              <a:t>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}</a:t>
            </a:r>
            <a:endParaRPr lang="en-US" sz="1100" dirty="0"/>
          </a:p>
          <a:p>
            <a:r>
              <a:rPr lang="en-US" sz="1100" dirty="0"/>
              <a:t>        case 1: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if </a:t>
            </a:r>
            <a:r>
              <a:rPr lang="en-US" sz="1100" dirty="0"/>
              <a:t>(oven temperature &gt;= 350) step</a:t>
            </a:r>
            <a:r>
              <a:rPr lang="en-US" sz="1100" dirty="0" smtClean="0"/>
              <a:t>++;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break;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}</a:t>
            </a:r>
            <a:endParaRPr lang="en-US" sz="1100" dirty="0"/>
          </a:p>
          <a:p>
            <a:r>
              <a:rPr lang="en-US" sz="1100" dirty="0"/>
              <a:t>        case 2: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Put </a:t>
            </a:r>
            <a:r>
              <a:rPr lang="en-US" sz="1100" dirty="0"/>
              <a:t>pizza in the oven</a:t>
            </a:r>
            <a:r>
              <a:rPr lang="en-US" sz="1100" dirty="0" smtClean="0"/>
              <a:t>;</a:t>
            </a:r>
          </a:p>
          <a:p>
            <a:r>
              <a:rPr lang="en-US" sz="1100" dirty="0" smtClean="0"/>
              <a:t>            set </a:t>
            </a:r>
            <a:r>
              <a:rPr lang="en-US" sz="1100" dirty="0"/>
              <a:t>timer to 20 min</a:t>
            </a:r>
            <a:r>
              <a:rPr lang="en-US" sz="1100" dirty="0" smtClean="0"/>
              <a:t>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</a:t>
            </a:r>
            <a:r>
              <a:rPr lang="en-US" sz="1100" dirty="0"/>
              <a:t>step</a:t>
            </a:r>
            <a:r>
              <a:rPr lang="en-US" sz="1100" dirty="0" smtClean="0"/>
              <a:t>++;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</a:t>
            </a:r>
            <a:r>
              <a:rPr lang="en-US" sz="1100" dirty="0"/>
              <a:t>break</a:t>
            </a:r>
            <a:r>
              <a:rPr lang="en-US" sz="1100" dirty="0" smtClean="0"/>
              <a:t>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}</a:t>
            </a:r>
            <a:endParaRPr lang="en-US" sz="1100" dirty="0"/>
          </a:p>
          <a:p>
            <a:r>
              <a:rPr lang="en-US" sz="1100" dirty="0"/>
              <a:t>        case 3: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if </a:t>
            </a:r>
            <a:r>
              <a:rPr lang="en-US" sz="1100" dirty="0"/>
              <a:t>(timer &gt;= 20 min) step</a:t>
            </a:r>
            <a:r>
              <a:rPr lang="en-US" sz="1100" dirty="0" smtClean="0"/>
              <a:t>++;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break;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}</a:t>
            </a:r>
            <a:endParaRPr lang="en-US" sz="1100" dirty="0"/>
          </a:p>
          <a:p>
            <a:r>
              <a:rPr lang="en-US" sz="1100" dirty="0"/>
              <a:t>        case 4: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Take </a:t>
            </a:r>
            <a:r>
              <a:rPr lang="en-US" sz="1100" dirty="0"/>
              <a:t>pizza out of the oven and serve</a:t>
            </a:r>
            <a:r>
              <a:rPr lang="en-US" sz="1100" dirty="0" smtClean="0"/>
              <a:t>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</a:t>
            </a:r>
            <a:r>
              <a:rPr lang="en-US" sz="1100" dirty="0"/>
              <a:t>step</a:t>
            </a:r>
            <a:r>
              <a:rPr lang="en-US" sz="1100" dirty="0" smtClean="0"/>
              <a:t>++;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</a:t>
            </a:r>
            <a:r>
              <a:rPr lang="en-US" sz="1100" dirty="0"/>
              <a:t>break</a:t>
            </a:r>
            <a:r>
              <a:rPr lang="en-US" sz="1100" dirty="0" smtClean="0"/>
              <a:t>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}</a:t>
            </a:r>
            <a:endParaRPr lang="en-US" sz="1100" dirty="0"/>
          </a:p>
          <a:p>
            <a:r>
              <a:rPr lang="en-US" sz="1100" dirty="0"/>
              <a:t>        default: break;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9816" y="1094882"/>
            <a:ext cx="29718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void </a:t>
            </a:r>
            <a:r>
              <a:rPr lang="en-US" sz="1100" dirty="0" err="1" smtClean="0"/>
              <a:t>LaundryTask</a:t>
            </a:r>
            <a:r>
              <a:rPr lang="en-US" sz="1100" dirty="0"/>
              <a:t>()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static </a:t>
            </a:r>
            <a:r>
              <a:rPr lang="en-US" sz="1100" dirty="0" err="1"/>
              <a:t>int</a:t>
            </a:r>
            <a:r>
              <a:rPr lang="en-US" sz="1100" dirty="0"/>
              <a:t> step = 0;</a:t>
            </a:r>
          </a:p>
          <a:p>
            <a:r>
              <a:rPr lang="en-US" sz="1100" dirty="0"/>
              <a:t>    switch (step) {</a:t>
            </a:r>
          </a:p>
          <a:p>
            <a:r>
              <a:rPr lang="en-US" sz="1100" dirty="0"/>
              <a:t>        case 0: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Put clothes in washer;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Put in detergent and softener;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Start washer;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step++;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</a:t>
            </a:r>
            <a:r>
              <a:rPr lang="en-US" sz="1100" dirty="0"/>
              <a:t>break</a:t>
            </a:r>
            <a:r>
              <a:rPr lang="en-US" sz="1100" dirty="0" smtClean="0"/>
              <a:t>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}</a:t>
            </a:r>
            <a:endParaRPr lang="en-US" sz="1100" dirty="0"/>
          </a:p>
          <a:p>
            <a:r>
              <a:rPr lang="en-US" sz="1100" dirty="0"/>
              <a:t>        case 1: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if (washer stopped) </a:t>
            </a:r>
            <a:r>
              <a:rPr lang="en-US" sz="1100" dirty="0"/>
              <a:t>step</a:t>
            </a:r>
            <a:r>
              <a:rPr lang="en-US" sz="1100" dirty="0" smtClean="0"/>
              <a:t>++;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break;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}</a:t>
            </a:r>
            <a:endParaRPr lang="en-US" sz="1100" dirty="0"/>
          </a:p>
          <a:p>
            <a:r>
              <a:rPr lang="en-US" sz="1100" dirty="0"/>
              <a:t>        case 2: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Transfer clothes to the dryer;</a:t>
            </a:r>
          </a:p>
          <a:p>
            <a:r>
              <a:rPr lang="en-US" sz="1100" dirty="0" smtClean="0"/>
              <a:t>            Start dryer;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</a:t>
            </a:r>
            <a:r>
              <a:rPr lang="en-US" sz="1100" dirty="0"/>
              <a:t>step</a:t>
            </a:r>
            <a:r>
              <a:rPr lang="en-US" sz="1100" dirty="0" smtClean="0"/>
              <a:t>++;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</a:t>
            </a:r>
            <a:r>
              <a:rPr lang="en-US" sz="1100" dirty="0"/>
              <a:t>break</a:t>
            </a:r>
            <a:r>
              <a:rPr lang="en-US" sz="1100" dirty="0" smtClean="0"/>
              <a:t>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}</a:t>
            </a:r>
            <a:endParaRPr lang="en-US" sz="1100" dirty="0"/>
          </a:p>
          <a:p>
            <a:r>
              <a:rPr lang="en-US" sz="1100" dirty="0"/>
              <a:t>        case 3: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if (dryer stopped) </a:t>
            </a:r>
            <a:r>
              <a:rPr lang="en-US" sz="1100" dirty="0"/>
              <a:t>step</a:t>
            </a:r>
            <a:r>
              <a:rPr lang="en-US" sz="1100" dirty="0" smtClean="0"/>
              <a:t>++;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break;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}</a:t>
            </a:r>
            <a:endParaRPr lang="en-US" sz="1100" dirty="0"/>
          </a:p>
          <a:p>
            <a:r>
              <a:rPr lang="en-US" sz="1100" dirty="0"/>
              <a:t>        case 4: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Take clothes out, fold them and put away;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</a:t>
            </a:r>
            <a:r>
              <a:rPr lang="en-US" sz="1100" dirty="0"/>
              <a:t>step</a:t>
            </a:r>
            <a:r>
              <a:rPr lang="en-US" sz="1100" dirty="0" smtClean="0"/>
              <a:t>++;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</a:t>
            </a:r>
            <a:r>
              <a:rPr lang="en-US" sz="1100" dirty="0"/>
              <a:t>break</a:t>
            </a:r>
            <a:r>
              <a:rPr lang="en-US" sz="1100" dirty="0" smtClean="0"/>
              <a:t>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}</a:t>
            </a:r>
            <a:endParaRPr lang="en-US" sz="1100" dirty="0"/>
          </a:p>
          <a:p>
            <a:r>
              <a:rPr lang="en-US" sz="1100" dirty="0"/>
              <a:t>        default: break;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4339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2520</Words>
  <Application>Microsoft Office PowerPoint</Application>
  <PresentationFormat>On-screen Show (4:3)</PresentationFormat>
  <Paragraphs>340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FTC Library</vt:lpstr>
      <vt:lpstr>Agenda</vt:lpstr>
      <vt:lpstr>Typical RobotC Program</vt:lpstr>
      <vt:lpstr>Problems with Typical RobotC Program</vt:lpstr>
      <vt:lpstr>Typical Program Example</vt:lpstr>
      <vt:lpstr>Improving Typical Program</vt:lpstr>
      <vt:lpstr>Introducing the Task Concept</vt:lpstr>
      <vt:lpstr>Real Life Example of Multitasking</vt:lpstr>
      <vt:lpstr>Real Life Multitasking Example (cont)</vt:lpstr>
      <vt:lpstr>Introducing the FTC Library Main Task Template</vt:lpstr>
      <vt:lpstr>Using the FTC Library Main Template</vt:lpstr>
      <vt:lpstr>FTC Library Modules</vt:lpstr>
      <vt:lpstr>Input Modules</vt:lpstr>
      <vt:lpstr>Output Modules:</vt:lpstr>
      <vt:lpstr>Miscellaneous Modules:</vt:lpstr>
      <vt:lpstr>Module: Touch.h</vt:lpstr>
      <vt:lpstr>Module: Gyro.h</vt:lpstr>
      <vt:lpstr>Module: Accel.h</vt:lpstr>
      <vt:lpstr>Module: Analog.h</vt:lpstr>
      <vt:lpstr>Module: Sensor.h</vt:lpstr>
      <vt:lpstr>Module: IRSeeker.h</vt:lpstr>
      <vt:lpstr>Module: Radar</vt:lpstr>
      <vt:lpstr>Module: JoyBtn.h</vt:lpstr>
      <vt:lpstr>Module: NxtBtn.h</vt:lpstr>
      <vt:lpstr>Module: Servo.h</vt:lpstr>
      <vt:lpstr>Module: Drive.h</vt:lpstr>
      <vt:lpstr>Module: PIDCtrl.h</vt:lpstr>
      <vt:lpstr>Module: PIDDrive.h</vt:lpstr>
      <vt:lpstr>Module: PIDMotor.h</vt:lpstr>
      <vt:lpstr>Module: LnFollow.h</vt:lpstr>
      <vt:lpstr>Module: WallFollow.h</vt:lpstr>
      <vt:lpstr>Module: SM.h</vt:lpstr>
      <vt:lpstr>Module: Timer.h</vt:lpstr>
      <vt:lpstr>Module: Batt.h</vt:lpstr>
      <vt:lpstr>Module: Menu.h</vt:lpstr>
      <vt:lpstr>Resources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Library</dc:title>
  <dc:creator>Michael Tsang</dc:creator>
  <cp:lastModifiedBy>Michael Tsang</cp:lastModifiedBy>
  <cp:revision>42</cp:revision>
  <dcterms:created xsi:type="dcterms:W3CDTF">2012-08-15T21:08:57Z</dcterms:created>
  <dcterms:modified xsi:type="dcterms:W3CDTF">2012-10-04T17:35:40Z</dcterms:modified>
</cp:coreProperties>
</file>