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17"/>
  </p:notesMasterIdLst>
  <p:sldIdLst>
    <p:sldId id="256" r:id="rId2"/>
    <p:sldId id="260" r:id="rId3"/>
    <p:sldId id="257" r:id="rId4"/>
    <p:sldId id="261" r:id="rId5"/>
    <p:sldId id="258" r:id="rId6"/>
    <p:sldId id="271" r:id="rId7"/>
    <p:sldId id="263" r:id="rId8"/>
    <p:sldId id="273" r:id="rId9"/>
    <p:sldId id="274" r:id="rId10"/>
    <p:sldId id="282" r:id="rId11"/>
    <p:sldId id="281" r:id="rId12"/>
    <p:sldId id="266" r:id="rId13"/>
    <p:sldId id="279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7"/>
    <p:restoredTop sz="84464"/>
  </p:normalViewPr>
  <p:slideViewPr>
    <p:cSldViewPr snapToGrid="0" snapToObjects="1">
      <p:cViewPr>
        <p:scale>
          <a:sx n="78" d="100"/>
          <a:sy n="78" d="100"/>
        </p:scale>
        <p:origin x="1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C039D-166F-3044-84C7-E01C96355F2B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9CB6F-C677-1F4E-969D-F8FD882BD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/>
              <a:t>Goal</a:t>
            </a:r>
            <a:r>
              <a:rPr lang="en-US" dirty="0" smtClean="0"/>
              <a:t>: using the</a:t>
            </a:r>
            <a:r>
              <a:rPr lang="en-US" baseline="0" dirty="0" smtClean="0"/>
              <a:t> UCI dataset on the features of the cells taken from biopsy I wanted to predict if the cancer cells </a:t>
            </a:r>
            <a:r>
              <a:rPr lang="en-US" sz="1200" dirty="0" smtClean="0"/>
              <a:t>are </a:t>
            </a:r>
            <a:r>
              <a:rPr lang="en-US" sz="1200" i="1" dirty="0" smtClean="0"/>
              <a:t>benign</a:t>
            </a:r>
            <a:r>
              <a:rPr lang="en-US" sz="1200" dirty="0" smtClean="0"/>
              <a:t> or </a:t>
            </a:r>
            <a:r>
              <a:rPr lang="en-US" sz="1200" i="1" dirty="0" smtClean="0"/>
              <a:t>malignant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CB6F-C677-1F4E-969D-F8FD882BD2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University of Wisconsin Hospitals, Madison from Dr. William H. </a:t>
            </a:r>
            <a:r>
              <a:rPr lang="en-US" dirty="0" err="1" smtClean="0"/>
              <a:t>Wolberg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CB6F-C677-1F4E-969D-F8FD882BD2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7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CB6F-C677-1F4E-969D-F8FD882BD2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Benign: 458 (65.5%) Malignant: 241 (34.5%)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CB6F-C677-1F4E-969D-F8FD882BD2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Benign: 458 (65.5%) Malignant: 241 (34.5%)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CB6F-C677-1F4E-969D-F8FD882BD2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7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correlation </a:t>
            </a:r>
            <a:r>
              <a:rPr lang="en-US" dirty="0" smtClean="0">
                <a:sym typeface="Wingdings"/>
              </a:rPr>
              <a:t>between</a:t>
            </a:r>
            <a:r>
              <a:rPr lang="en-US" baseline="0" dirty="0" smtClean="0">
                <a:sym typeface="Wingdings"/>
              </a:rPr>
              <a:t> the variables --&gt; 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CB6F-C677-1F4E-969D-F8FD882BD2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3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#learning curve plot, to see if the model has too high </a:t>
            </a:r>
            <a:r>
              <a:rPr lang="en-US" dirty="0" err="1" smtClean="0"/>
              <a:t>variange</a:t>
            </a:r>
            <a:r>
              <a:rPr lang="en-US" dirty="0" smtClean="0"/>
              <a:t> or high bias, and if collecting more data would help improve the model </a:t>
            </a:r>
          </a:p>
          <a:p>
            <a:r>
              <a:rPr lang="en-US" dirty="0" smtClean="0"/>
              <a:t>it shows the model is slightly overfitting, (gap at the beginning between training and validation accuracy)</a:t>
            </a:r>
          </a:p>
          <a:p>
            <a:r>
              <a:rPr lang="en-US" dirty="0" smtClean="0"/>
              <a:t>PCA = principal</a:t>
            </a:r>
            <a:r>
              <a:rPr lang="en-US" baseline="0" dirty="0" smtClean="0"/>
              <a:t> component analysis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dirty="0" smtClean="0"/>
              <a:t>PCA aims to find the directions of maximum variance in high-dimensional data and projects it onto a new subspace with equal or fewer dimensions that the original one.  </a:t>
            </a:r>
            <a:r>
              <a:rPr lang="en-US" dirty="0" smtClean="0">
                <a:sym typeface="Wingdings"/>
              </a:rPr>
              <a:t> puts</a:t>
            </a:r>
            <a:r>
              <a:rPr lang="en-US" baseline="0" dirty="0" smtClean="0">
                <a:sym typeface="Wingdings"/>
              </a:rPr>
              <a:t> everything on the same scale so that there are less dimensions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CB6F-C677-1F4E-969D-F8FD882BD2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CB6F-C677-1F4E-969D-F8FD882BD2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57D975-39A3-9745-BBE5-DB3EADA98810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B8936B-21E7-C247-AC9A-6BC9280ABC1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30341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975-39A3-9745-BBE5-DB3EADA98810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936B-21E7-C247-AC9A-6BC9280A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4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975-39A3-9745-BBE5-DB3EADA98810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936B-21E7-C247-AC9A-6BC9280A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5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975-39A3-9745-BBE5-DB3EADA98810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936B-21E7-C247-AC9A-6BC9280A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57D975-39A3-9745-BBE5-DB3EADA98810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B8936B-21E7-C247-AC9A-6BC9280ABC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01661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975-39A3-9745-BBE5-DB3EADA98810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936B-21E7-C247-AC9A-6BC9280A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975-39A3-9745-BBE5-DB3EADA98810}" type="datetimeFigureOut">
              <a:rPr lang="en-US" smtClean="0"/>
              <a:t>8/9/16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936B-21E7-C247-AC9A-6BC9280A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975-39A3-9745-BBE5-DB3EADA98810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936B-21E7-C247-AC9A-6BC9280A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975-39A3-9745-BBE5-DB3EADA98810}" type="datetimeFigureOut">
              <a:rPr lang="en-US" smtClean="0"/>
              <a:t>8/9/16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936B-21E7-C247-AC9A-6BC9280A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8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57D975-39A3-9745-BBE5-DB3EADA98810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B8936B-21E7-C247-AC9A-6BC9280ABC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756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57D975-39A3-9745-BBE5-DB3EADA98810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B8936B-21E7-C247-AC9A-6BC9280ABC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347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57D975-39A3-9745-BBE5-DB3EADA98810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8B8936B-21E7-C247-AC9A-6BC9280ABC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59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Diagnosing Breast Cancer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Breast Cancer Wisconsin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– Overfitting?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4267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2171700"/>
            <a:ext cx="4203700" cy="273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1180" y="4928632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PCA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26929" y="4914900"/>
            <a:ext cx="108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6500" y="1486382"/>
            <a:ext cx="402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the Logistic Regression Model: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06500" y="3005986"/>
            <a:ext cx="359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classifier for </a:t>
            </a:r>
            <a:r>
              <a:rPr lang="en-US" smtClean="0"/>
              <a:t>predictions: 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1358899" y="4799330"/>
            <a:ext cx="244090" cy="2439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68977" y="4833034"/>
            <a:ext cx="108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Benign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1358899" y="6472211"/>
            <a:ext cx="205122" cy="274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02989" y="6457890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Malignant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889418"/>
            <a:ext cx="10009411" cy="908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370095"/>
            <a:ext cx="9753600" cy="1409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233228"/>
            <a:ext cx="9804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6500" y="1486382"/>
            <a:ext cx="288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the KNN Classifier: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6497" y="1816838"/>
            <a:ext cx="10516577" cy="1183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7" y="3445701"/>
            <a:ext cx="10516577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7" y="5138712"/>
            <a:ext cx="10516577" cy="1333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06497" y="3124644"/>
            <a:ext cx="353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classifier for predictions: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1358899" y="4799330"/>
            <a:ext cx="244090" cy="2439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68977" y="4833034"/>
            <a:ext cx="108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Benign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1358899" y="6472211"/>
            <a:ext cx="205122" cy="274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02989" y="6457890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Malignant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6500" y="1486382"/>
            <a:ext cx="35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the Decision Tree Model: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06497" y="3016504"/>
            <a:ext cx="353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classifier for predictions: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1371600" y="4629860"/>
            <a:ext cx="244090" cy="2439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93645" y="4736575"/>
            <a:ext cx="108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Benign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1493645" y="6457890"/>
            <a:ext cx="205122" cy="274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02989" y="6457890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Malignant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3375959"/>
            <a:ext cx="9728200" cy="120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5187890"/>
            <a:ext cx="9779000" cy="12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7" y="1855714"/>
            <a:ext cx="10210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63969"/>
            <a:ext cx="9601200" cy="3581400"/>
          </a:xfrm>
        </p:spPr>
        <p:txBody>
          <a:bodyPr/>
          <a:lstStyle/>
          <a:p>
            <a:r>
              <a:rPr lang="en-US" dirty="0" smtClean="0"/>
              <a:t>After PCA was applied to all of the conditions, highest accuracy score with Logistic Regression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27873"/>
              </p:ext>
            </p:extLst>
          </p:nvPr>
        </p:nvGraphicFramePr>
        <p:xfrm>
          <a:off x="1249483" y="2770646"/>
          <a:ext cx="9986109" cy="329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703"/>
                <a:gridCol w="3328703"/>
                <a:gridCol w="3328703"/>
              </a:tblGrid>
              <a:tr h="264425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Logistic Regression</a:t>
                      </a:r>
                      <a:endParaRPr lang="en-US" dirty="0"/>
                    </a:p>
                  </a:txBody>
                  <a:tcPr/>
                </a:tc>
              </a:tr>
              <a:tr h="46274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dead 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&amp; scales moderately well w/ large # of features</a:t>
                      </a:r>
                      <a:endParaRPr lang="en-US" dirty="0"/>
                    </a:p>
                  </a:txBody>
                  <a:tcPr/>
                </a:tc>
              </a:tr>
              <a:tr h="26442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lazy learner —&gt; very fast to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categorical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simple to apply and interpret </a:t>
                      </a:r>
                      <a:endParaRPr lang="en-US" dirty="0"/>
                    </a:p>
                  </a:txBody>
                  <a:tcPr/>
                </a:tc>
              </a:tr>
              <a:tr h="46274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nonlinear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tendency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baseline="0" dirty="0" err="1" smtClean="0"/>
                        <a:t>overfit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yields log likely function - &gt; % likelihood of a given outcome</a:t>
                      </a:r>
                      <a:endParaRPr lang="en-US" dirty="0"/>
                    </a:p>
                  </a:txBody>
                  <a:tcPr/>
                </a:tc>
              </a:tr>
              <a:tr h="3711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can be slow to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doesn’t handle complexity </a:t>
                      </a:r>
                      <a:endParaRPr lang="en-US" dirty="0"/>
                    </a:p>
                  </a:txBody>
                  <a:tcPr/>
                </a:tc>
              </a:tr>
              <a:tr h="46274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doesn’t handle large feature space 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3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77786"/>
            <a:ext cx="9601200" cy="39896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AUC score and F1 Score </a:t>
            </a:r>
          </a:p>
          <a:p>
            <a: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B/c the target class is </a:t>
            </a:r>
            <a:r>
              <a:rPr lang="en-US" sz="2000" dirty="0" smtClean="0"/>
              <a:t>unbalanced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UCI also has two other data sets (prognostic and diagnostic)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Involves different features focused on the cell nuclei and info on follow up patients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More recent data sets – to see if this data is outdated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B/c the data set is from 1992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Additional features? Have biopsy methods changed? </a:t>
            </a:r>
            <a:r>
              <a:rPr lang="en-US" sz="2400" smtClean="0"/>
              <a:t>Genetic factors?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22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Breast Cancer – Background Info</a:t>
            </a:r>
          </a:p>
          <a:p>
            <a:r>
              <a:rPr lang="en-US" dirty="0" smtClean="0"/>
              <a:t>Data Set overview</a:t>
            </a:r>
          </a:p>
          <a:p>
            <a:r>
              <a:rPr lang="en-US" dirty="0" smtClean="0"/>
              <a:t>Exploratory Analysis </a:t>
            </a:r>
          </a:p>
          <a:p>
            <a:r>
              <a:rPr lang="en-US" dirty="0" smtClean="0"/>
              <a:t>Overfitting?</a:t>
            </a:r>
          </a:p>
          <a:p>
            <a:r>
              <a:rPr lang="en-US" dirty="0" smtClean="0"/>
              <a:t>The different models</a:t>
            </a:r>
          </a:p>
          <a:p>
            <a:pPr lvl="1"/>
            <a:r>
              <a:rPr lang="en-US" dirty="0"/>
              <a:t>Logistic </a:t>
            </a:r>
            <a:r>
              <a:rPr lang="en-US" dirty="0" smtClean="0"/>
              <a:t>Regression</a:t>
            </a:r>
            <a:endParaRPr lang="en-US" dirty="0" smtClean="0"/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Decision Tree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Next Steps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Information – Breast Cancer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291137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/>
              <a:t>Abnormal cell growth </a:t>
            </a:r>
            <a:r>
              <a:rPr lang="en-US" sz="2200" dirty="0" smtClean="0">
                <a:sym typeface="Wingdings"/>
              </a:rPr>
              <a:t> tumor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/>
              <a:t>Malignant cancer cells form in breast tissue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 smtClean="0"/>
              <a:t>1 in 8 women </a:t>
            </a:r>
            <a:r>
              <a:rPr lang="en-US" sz="2200" dirty="0" smtClean="0"/>
              <a:t>in the US will be diagnosed with breast cancer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/>
              <a:t>Each year </a:t>
            </a:r>
            <a:r>
              <a:rPr lang="is-IS" sz="2200" dirty="0" smtClean="0"/>
              <a:t>246,660 women in the US will receive the diagnosis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s-IS" sz="2200" dirty="0" smtClean="0"/>
              <a:t>40,000 women will die from breast cancer each year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/>
              <a:t>Detection 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Mammogram (X-ray to look at the breast tissue)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Breast biopsy – removing cells from the abnormal growth of tissues to see if it malignant</a:t>
            </a:r>
            <a:r>
              <a:rPr lang="en-US" dirty="0" smtClean="0">
                <a:sym typeface="Wingdings"/>
              </a:rPr>
              <a:t> </a:t>
            </a:r>
            <a:r>
              <a:rPr lang="en-US" i="0" dirty="0"/>
              <a:t> fine needle aspirate (FNA) of a breast mass</a:t>
            </a:r>
            <a:endParaRPr lang="en-US" dirty="0" smtClean="0"/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923" l="5000" r="9333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07915" y="2171700"/>
            <a:ext cx="3784085" cy="30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&amp; Significance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Goal</a:t>
            </a:r>
            <a:r>
              <a:rPr lang="en-US" dirty="0" smtClean="0"/>
              <a:t>: </a:t>
            </a:r>
            <a:r>
              <a:rPr lang="en-US" sz="2400" dirty="0" smtClean="0"/>
              <a:t>predicting if the abnormal breast tissue cells from the biopsy are </a:t>
            </a:r>
            <a:r>
              <a:rPr lang="en-US" sz="2400" i="1" dirty="0" smtClean="0"/>
              <a:t>benign</a:t>
            </a:r>
            <a:r>
              <a:rPr lang="en-US" sz="2400" dirty="0" smtClean="0"/>
              <a:t> or </a:t>
            </a:r>
            <a:r>
              <a:rPr lang="en-US" sz="2400" i="1" dirty="0" smtClean="0"/>
              <a:t>malignant </a:t>
            </a:r>
            <a:r>
              <a:rPr lang="en-US" sz="2400" dirty="0" smtClean="0"/>
              <a:t>cancer cells</a:t>
            </a:r>
            <a:r>
              <a:rPr lang="en-US" sz="2400" i="1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Why?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/>
              <a:t>Improving the accuracy and efficiency of the diagnosis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/>
              <a:t>Through understanding the process and the features that indicate if the tumor is benign or malignant could help in treatment research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9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3" y="3091750"/>
            <a:ext cx="11401097" cy="2278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9873" y="1745672"/>
            <a:ext cx="10848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= r'/Users/</a:t>
            </a:r>
            <a:r>
              <a:rPr lang="en-US" dirty="0" err="1" smtClean="0"/>
              <a:t>Carlina</a:t>
            </a:r>
            <a:r>
              <a:rPr lang="en-US" dirty="0" smtClean="0"/>
              <a:t>/Documents/</a:t>
            </a:r>
            <a:r>
              <a:rPr lang="en-US" dirty="0" err="1" smtClean="0"/>
              <a:t>DataScience</a:t>
            </a:r>
            <a:r>
              <a:rPr lang="en-US" dirty="0" smtClean="0"/>
              <a:t>/DAT-NYC-37-master/DAT-NYC-37/projects/final-projects/Dataset/breast-cancer-</a:t>
            </a:r>
            <a:r>
              <a:rPr lang="en-US" dirty="0" err="1" smtClean="0"/>
              <a:t>wisconsin.csv'df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(Location)</a:t>
            </a:r>
          </a:p>
          <a:p>
            <a:endParaRPr lang="en-US" dirty="0" smtClean="0"/>
          </a:p>
          <a:p>
            <a:r>
              <a:rPr lang="en-US" dirty="0" err="1" smtClean="0"/>
              <a:t>df.head</a:t>
            </a:r>
            <a:r>
              <a:rPr lang="en-US" dirty="0" smtClean="0"/>
              <a:t>(5)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9873" y="5607949"/>
            <a:ext cx="1009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mtClean="0"/>
              <a:t>Number of Instances: 699 (as of 15 July 1992)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Sample code number: id number </a:t>
            </a:r>
            <a:br>
              <a:rPr lang="en-US" sz="2400" dirty="0"/>
            </a:br>
            <a:r>
              <a:rPr lang="en-US" sz="2400" dirty="0"/>
              <a:t>2. Clump Thickness: 1 - 10 </a:t>
            </a:r>
            <a:br>
              <a:rPr lang="en-US" sz="2400" dirty="0"/>
            </a:br>
            <a:r>
              <a:rPr lang="en-US" sz="2400" dirty="0"/>
              <a:t>3. Uniformity of Cell Size: 1 - 10 </a:t>
            </a:r>
            <a:br>
              <a:rPr lang="en-US" sz="2400" dirty="0"/>
            </a:br>
            <a:r>
              <a:rPr lang="en-US" sz="2400" dirty="0"/>
              <a:t>4. Uniformity of Cell Shape: 1 - 10 </a:t>
            </a:r>
            <a:br>
              <a:rPr lang="en-US" sz="2400" dirty="0"/>
            </a:br>
            <a:r>
              <a:rPr lang="en-US" sz="2400" dirty="0"/>
              <a:t>5. Marginal Adhesion: 1 - 10 </a:t>
            </a:r>
            <a:br>
              <a:rPr lang="en-US" sz="2400" dirty="0"/>
            </a:br>
            <a:r>
              <a:rPr lang="en-US" sz="2400" dirty="0"/>
              <a:t>6. Single Epithelial Cell Size: 1 - 10 </a:t>
            </a:r>
            <a:br>
              <a:rPr lang="en-US" sz="2400" dirty="0"/>
            </a:br>
            <a:r>
              <a:rPr lang="en-US" sz="2400" dirty="0"/>
              <a:t>7. Bare Nuclei: 1 - 10 </a:t>
            </a:r>
            <a:br>
              <a:rPr lang="en-US" sz="2400" dirty="0"/>
            </a:br>
            <a:r>
              <a:rPr lang="en-US" sz="2400" dirty="0"/>
              <a:t>8. Bland Chromatin: 1 - 10 </a:t>
            </a:r>
            <a:br>
              <a:rPr lang="en-US" sz="2400" dirty="0"/>
            </a:br>
            <a:r>
              <a:rPr lang="en-US" sz="2400" dirty="0"/>
              <a:t>9. Normal Nucleoli: 1 - 10 </a:t>
            </a:r>
            <a:br>
              <a:rPr lang="en-US" sz="2400" dirty="0"/>
            </a:br>
            <a:r>
              <a:rPr lang="en-US" sz="2400" dirty="0"/>
              <a:t>10. Mitoses: 1 - 10 </a:t>
            </a:r>
            <a:br>
              <a:rPr lang="en-US" sz="2400" dirty="0"/>
            </a:br>
            <a:r>
              <a:rPr lang="en-US" sz="2400" b="1" dirty="0">
                <a:solidFill>
                  <a:srgbClr val="FF0000"/>
                </a:solidFill>
              </a:rPr>
              <a:t>11. Class: (2 for benign, 4 for malignant)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10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50" y="1681433"/>
            <a:ext cx="8003300" cy="471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641" y="1571591"/>
            <a:ext cx="8333117" cy="492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91" y="1541644"/>
            <a:ext cx="7633059" cy="502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1398</TotalTime>
  <Words>599</Words>
  <Application>Microsoft Macintosh PowerPoint</Application>
  <PresentationFormat>Widescreen</PresentationFormat>
  <Paragraphs>99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Franklin Gothic Book</vt:lpstr>
      <vt:lpstr>Wingdings</vt:lpstr>
      <vt:lpstr>Arial</vt:lpstr>
      <vt:lpstr>Crop</vt:lpstr>
      <vt:lpstr>Diagnosing Breast Cancer</vt:lpstr>
      <vt:lpstr>Outline</vt:lpstr>
      <vt:lpstr>Background Information – Breast Cancer </vt:lpstr>
      <vt:lpstr>Problem Statement &amp; Significance  </vt:lpstr>
      <vt:lpstr>The Data Set </vt:lpstr>
      <vt:lpstr>Data Set Variables</vt:lpstr>
      <vt:lpstr>Exploratory Analysis </vt:lpstr>
      <vt:lpstr>Exploratory Analysis </vt:lpstr>
      <vt:lpstr>Exploratory Analysis </vt:lpstr>
      <vt:lpstr>Logistic Regression – Overfitting?</vt:lpstr>
      <vt:lpstr>Logistic Regression</vt:lpstr>
      <vt:lpstr>KNN</vt:lpstr>
      <vt:lpstr>Decision Trees</vt:lpstr>
      <vt:lpstr>Conclusion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Diagnosing Breast Cancer</dc:title>
  <dc:creator>C C</dc:creator>
  <cp:lastModifiedBy>C C</cp:lastModifiedBy>
  <cp:revision>33</cp:revision>
  <dcterms:created xsi:type="dcterms:W3CDTF">2016-08-09T22:30:41Z</dcterms:created>
  <dcterms:modified xsi:type="dcterms:W3CDTF">2016-08-10T21:49:07Z</dcterms:modified>
</cp:coreProperties>
</file>