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mislam/craigslist-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rIns="91425" tIns="91425">
            <a:noAutofit/>
          </a:bodyPr>
          <a:lstStyle/>
          <a:p>
            <a:pPr lvl="0">
              <a:spcBef>
                <a:spcPts val="0"/>
              </a:spcBef>
              <a:buNone/>
            </a:pPr>
            <a:r>
              <a:rPr lang="en"/>
              <a:t>Final Project</a:t>
            </a:r>
          </a:p>
        </p:txBody>
      </p:sp>
      <p:sp>
        <p:nvSpPr>
          <p:cNvPr id="73" name="Shape 73"/>
          <p:cNvSpPr txBox="1"/>
          <p:nvPr>
            <p:ph idx="1" type="subTitle"/>
          </p:nvPr>
        </p:nvSpPr>
        <p:spPr>
          <a:xfrm>
            <a:off x="2390266" y="3238450"/>
            <a:ext cx="6331500" cy="1241700"/>
          </a:xfrm>
          <a:prstGeom prst="rect">
            <a:avLst/>
          </a:prstGeom>
        </p:spPr>
        <p:txBody>
          <a:bodyPr anchorCtr="0" anchor="b" bIns="91425" lIns="91425" rIns="91425" tIns="91425">
            <a:noAutofit/>
          </a:bodyPr>
          <a:lstStyle/>
          <a:p>
            <a:pPr lvl="0">
              <a:spcBef>
                <a:spcPts val="0"/>
              </a:spcBef>
              <a:buNone/>
            </a:pPr>
            <a:r>
              <a:rPr lang="en"/>
              <a:t>Part 1: Lightning Talk</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Upgrade/downgrade and stock prices</a:t>
            </a:r>
          </a:p>
        </p:txBody>
      </p:sp>
      <p:sp>
        <p:nvSpPr>
          <p:cNvPr id="79" name="Shape 79"/>
          <p:cNvSpPr txBox="1"/>
          <p:nvPr>
            <p:ph idx="1" type="body"/>
          </p:nvPr>
        </p:nvSpPr>
        <p:spPr>
          <a:xfrm>
            <a:off x="2410112" y="1595775"/>
            <a:ext cx="6321600" cy="3002399"/>
          </a:xfrm>
          <a:prstGeom prst="rect">
            <a:avLst/>
          </a:prstGeom>
        </p:spPr>
        <p:txBody>
          <a:bodyPr anchorCtr="0" anchor="t" bIns="91425" lIns="91425" rIns="91425" tIns="91425">
            <a:noAutofit/>
          </a:bodyPr>
          <a:lstStyle/>
          <a:p>
            <a:pPr indent="-304800" lvl="0" marL="45720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The Problem</a:t>
            </a:r>
            <a:r>
              <a:rPr lang="en" sz="1200">
                <a:solidFill>
                  <a:srgbClr val="333333"/>
                </a:solidFill>
                <a:highlight>
                  <a:srgbClr val="FFFFFF"/>
                </a:highlight>
                <a:latin typeface="Arial"/>
                <a:ea typeface="Arial"/>
                <a:cs typeface="Arial"/>
                <a:sym typeface="Arial"/>
              </a:rPr>
              <a:t>: Would upgrade/downgrade of a company affect its stock prices? </a:t>
            </a:r>
          </a:p>
          <a:p>
            <a:pPr indent="-304800" lvl="0" marL="45720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Data</a:t>
            </a:r>
            <a:r>
              <a:rPr lang="en" sz="1200">
                <a:solidFill>
                  <a:srgbClr val="333333"/>
                </a:solidFill>
                <a:highlight>
                  <a:srgbClr val="FFFFFF"/>
                </a:highlight>
                <a:latin typeface="Arial"/>
                <a:ea typeface="Arial"/>
                <a:cs typeface="Arial"/>
                <a:sym typeface="Arial"/>
              </a:rPr>
              <a:t>: Ratings change data from ratings agency. Calendar year 2010-2015. North American companies. </a:t>
            </a:r>
          </a:p>
          <a:p>
            <a:pPr indent="-304800" lvl="0" marL="45720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Hypotheses</a:t>
            </a:r>
            <a:r>
              <a:rPr lang="en" sz="1200">
                <a:solidFill>
                  <a:srgbClr val="333333"/>
                </a:solidFill>
                <a:highlight>
                  <a:srgbClr val="FFFFFF"/>
                </a:highlight>
                <a:latin typeface="Arial"/>
                <a:ea typeface="Arial"/>
                <a:cs typeface="Arial"/>
                <a:sym typeface="Arial"/>
              </a:rPr>
              <a:t>: ratings downgrade leads to stock price down, ratings upgrade leads to stock price up. </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Used car prices</a:t>
            </a:r>
          </a:p>
        </p:txBody>
      </p:sp>
      <p:sp>
        <p:nvSpPr>
          <p:cNvPr id="85" name="Shape 85"/>
          <p:cNvSpPr txBox="1"/>
          <p:nvPr>
            <p:ph idx="1" type="body"/>
          </p:nvPr>
        </p:nvSpPr>
        <p:spPr>
          <a:xfrm>
            <a:off x="2410112" y="1595775"/>
            <a:ext cx="6321600" cy="3002399"/>
          </a:xfrm>
          <a:prstGeom prst="rect">
            <a:avLst/>
          </a:prstGeom>
        </p:spPr>
        <p:txBody>
          <a:bodyPr anchorCtr="0" anchor="t" bIns="91425" lIns="91425" rIns="91425" tIns="91425">
            <a:noAutofit/>
          </a:bodyPr>
          <a:lstStyle/>
          <a:p>
            <a:pPr indent="-304800" lvl="0" marL="457200" rtl="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The Problem</a:t>
            </a:r>
            <a:r>
              <a:rPr lang="en" sz="1200">
                <a:solidFill>
                  <a:srgbClr val="333333"/>
                </a:solidFill>
                <a:highlight>
                  <a:srgbClr val="FFFFFF"/>
                </a:highlight>
                <a:latin typeface="Arial"/>
                <a:ea typeface="Arial"/>
                <a:cs typeface="Arial"/>
                <a:sym typeface="Arial"/>
              </a:rPr>
              <a:t>: to help used car sellers/buyers to determine a fair market price given year, mileage, standard/auto transmission, color etc. </a:t>
            </a:r>
          </a:p>
          <a:p>
            <a:pPr indent="-304800" lvl="0" marL="457200" rtl="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Data</a:t>
            </a:r>
            <a:r>
              <a:rPr lang="en" sz="1200">
                <a:solidFill>
                  <a:srgbClr val="333333"/>
                </a:solidFill>
                <a:highlight>
                  <a:srgbClr val="FFFFFF"/>
                </a:highlight>
                <a:latin typeface="Arial"/>
                <a:ea typeface="Arial"/>
                <a:cs typeface="Arial"/>
                <a:sym typeface="Arial"/>
              </a:rPr>
              <a:t>: calendar years 2014-2015. New York 5 boroughs. craigslist cars/trucks for sale section. API: </a:t>
            </a:r>
            <a:r>
              <a:rPr lang="en" sz="1200" u="sng">
                <a:solidFill>
                  <a:schemeClr val="hlink"/>
                </a:solidFill>
                <a:highlight>
                  <a:srgbClr val="FFFFFF"/>
                </a:highlight>
                <a:latin typeface="Arial"/>
                <a:ea typeface="Arial"/>
                <a:cs typeface="Arial"/>
                <a:sym typeface="Arial"/>
                <a:hlinkClick r:id="rId3"/>
              </a:rPr>
              <a:t>https://github.com/mislam/craigslist-api</a:t>
            </a:r>
            <a:r>
              <a:rPr lang="en" sz="1200">
                <a:solidFill>
                  <a:srgbClr val="333333"/>
                </a:solidFill>
                <a:highlight>
                  <a:srgbClr val="FFFFFF"/>
                </a:highlight>
                <a:latin typeface="Arial"/>
                <a:ea typeface="Arial"/>
                <a:cs typeface="Arial"/>
                <a:sym typeface="Arial"/>
              </a:rPr>
              <a:t> </a:t>
            </a:r>
          </a:p>
          <a:p>
            <a:pPr indent="-304800" lvl="0" marL="45720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Hypotheses</a:t>
            </a:r>
            <a:r>
              <a:rPr lang="en" sz="1200">
                <a:solidFill>
                  <a:srgbClr val="333333"/>
                </a:solidFill>
                <a:highlight>
                  <a:srgbClr val="FFFFFF"/>
                </a:highlight>
                <a:latin typeface="Arial"/>
                <a:ea typeface="Arial"/>
                <a:cs typeface="Arial"/>
                <a:sym typeface="Arial"/>
              </a:rPr>
              <a:t>: there’s a negative correlation between sales price and year, mileage. Auto will have a higher sales price than standard. Color could be an interesting dummy variable in the regression. </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MTA accidents and delays</a:t>
            </a:r>
          </a:p>
        </p:txBody>
      </p:sp>
      <p:sp>
        <p:nvSpPr>
          <p:cNvPr id="91" name="Shape 91"/>
          <p:cNvSpPr txBox="1"/>
          <p:nvPr>
            <p:ph idx="1" type="body"/>
          </p:nvPr>
        </p:nvSpPr>
        <p:spPr>
          <a:xfrm>
            <a:off x="2410112" y="1595775"/>
            <a:ext cx="6321600" cy="3002399"/>
          </a:xfrm>
          <a:prstGeom prst="rect">
            <a:avLst/>
          </a:prstGeom>
        </p:spPr>
        <p:txBody>
          <a:bodyPr anchorCtr="0" anchor="t" bIns="91425" lIns="91425" rIns="91425" tIns="91425">
            <a:noAutofit/>
          </a:bodyPr>
          <a:lstStyle/>
          <a:p>
            <a:pPr indent="-304800" lvl="0" marL="457200" rtl="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The Problem</a:t>
            </a:r>
            <a:r>
              <a:rPr lang="en" sz="1200">
                <a:solidFill>
                  <a:srgbClr val="333333"/>
                </a:solidFill>
                <a:highlight>
                  <a:srgbClr val="FFFFFF"/>
                </a:highlight>
                <a:latin typeface="Arial"/>
                <a:ea typeface="Arial"/>
                <a:cs typeface="Arial"/>
                <a:sym typeface="Arial"/>
              </a:rPr>
              <a:t>: accidents and delays of MTA subways lines. How do MTA accidents and delays correlate to holidays, working days, weather situation, including temperature, humidity. It matter to whoever take MTA subways. To predict MTA train delay during holiday, and severe weather. </a:t>
            </a:r>
          </a:p>
          <a:p>
            <a:pPr indent="-304800" lvl="0" marL="457200" rtl="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Data</a:t>
            </a:r>
            <a:r>
              <a:rPr lang="en" sz="1200">
                <a:solidFill>
                  <a:srgbClr val="333333"/>
                </a:solidFill>
                <a:highlight>
                  <a:srgbClr val="FFFFFF"/>
                </a:highlight>
                <a:latin typeface="Arial"/>
                <a:ea typeface="Arial"/>
                <a:cs typeface="Arial"/>
                <a:sym typeface="Arial"/>
              </a:rPr>
              <a:t>: 2015 calendar year: weather information. MTA delays (only subway lines).  </a:t>
            </a:r>
          </a:p>
          <a:p>
            <a:pPr indent="-304800" lvl="0" marL="457200" rtl="0">
              <a:lnSpc>
                <a:spcPct val="160000"/>
              </a:lnSpc>
              <a:spcBef>
                <a:spcPts val="0"/>
              </a:spcBef>
              <a:spcAft>
                <a:spcPts val="0"/>
              </a:spcAft>
              <a:buClr>
                <a:srgbClr val="333333"/>
              </a:buClr>
              <a:buSzPct val="100000"/>
              <a:buFont typeface="Arial"/>
            </a:pPr>
            <a:r>
              <a:rPr i="1" lang="en" sz="1200">
                <a:solidFill>
                  <a:srgbClr val="333333"/>
                </a:solidFill>
                <a:highlight>
                  <a:srgbClr val="FFFFFF"/>
                </a:highlight>
                <a:latin typeface="Arial"/>
                <a:ea typeface="Arial"/>
                <a:cs typeface="Arial"/>
                <a:sym typeface="Arial"/>
              </a:rPr>
              <a:t>Hypotheses</a:t>
            </a:r>
            <a:r>
              <a:rPr lang="en" sz="1200">
                <a:solidFill>
                  <a:srgbClr val="333333"/>
                </a:solidFill>
                <a:highlight>
                  <a:srgbClr val="FFFFFF"/>
                </a:highlight>
                <a:latin typeface="Arial"/>
                <a:ea typeface="Arial"/>
                <a:cs typeface="Arial"/>
                <a:sym typeface="Arial"/>
              </a:rPr>
              <a:t>: there is a negative correlation between holidays and MTA accidents and delays; a positive correlation between temperature, humidity, working days and MTA accidents and delays.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