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.fntdata"/><Relationship Id="rId10" Type="http://schemas.openxmlformats.org/officeDocument/2006/relationships/slide" Target="slides/slide6.xml"/><Relationship Id="rId21" Type="http://schemas.openxmlformats.org/officeDocument/2006/relationships/font" Target="fonts/Roboto-regular.fntdata"/><Relationship Id="rId13" Type="http://schemas.openxmlformats.org/officeDocument/2006/relationships/slide" Target="slides/slide9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8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localhost:8888/notebooks/final_project_data/Final%20Project%20-%20Assignment%20%234.ipynb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ta.cityofnewyork.us/Education/Graduation-Outcomes-School-Level-Classes-of-2005-2/6jad-5sav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Predicting NYC High School Graduation Rates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By Gloria Kwan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305375" y="4456425"/>
            <a:ext cx="31203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Link to Code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Exploratory Analysis</a:t>
            </a:r>
          </a:p>
        </p:txBody>
      </p:sp>
      <p:pic>
        <p:nvPicPr>
          <p:cNvPr descr="Screen Shot 2016-08-07 at 3.05.26 PM.png"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4820"/>
            <a:ext cx="9143999" cy="3228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Train/test data</a:t>
            </a:r>
          </a:p>
        </p:txBody>
      </p:sp>
      <p:pic>
        <p:nvPicPr>
          <p:cNvPr descr="Screen Shot 2016-08-10 at 2.16.19 PM.png" id="131" name="Shape 131"/>
          <p:cNvPicPr preferRelativeResize="0"/>
          <p:nvPr/>
        </p:nvPicPr>
        <p:blipFill rotWithShape="1">
          <a:blip r:embed="rId3">
            <a:alphaModFix/>
          </a:blip>
          <a:srcRect b="0" l="2066" r="0" t="9690"/>
          <a:stretch/>
        </p:blipFill>
        <p:spPr>
          <a:xfrm>
            <a:off x="124050" y="1813750"/>
            <a:ext cx="8798324" cy="15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Linear Regression</a:t>
            </a:r>
          </a:p>
        </p:txBody>
      </p:sp>
      <p:pic>
        <p:nvPicPr>
          <p:cNvPr descr="Screen Shot 2016-08-10 at 2.17.05 PM.pn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903" y="1552575"/>
            <a:ext cx="6399025" cy="25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Challenges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lot more data points for the Hispanic and Black groups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Low r-squared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Wanted a bigger dataset that included other impacting factors (gender, school district, socioeconomic data)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Future Ideas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Using the average of total_grads_pct for each group instead of dropping the rows with N/A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Combine another dataset with gender, school district and socioeconomic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What factors impact a student’s chances of graduating high school in NYC?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School district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Ethnicity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Gender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Socioeconomic status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Dataset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From NYC Open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have NYC high school graduation outcomes for the classes of 2005-2011 that include: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School name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Cohort year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Cohort category (ie. 4 year, 5 year, etc)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Ethnicity information  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Total graduate percent of cohort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Hypothesis: 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Your ethnicity has an impact of your high school graduation rate. Being a student of color decreases your chances of graduating high school, particularly African Americans and Hispanics.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Cleaning the data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250" y="1346674"/>
            <a:ext cx="8877900" cy="251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Selecting the columns I wanted in my dataset (Demographic, Total Grads Pct of cohort)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Renaming the columns to all lower case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Removing all the rows with N/A values (all rows with ‘s’)</a:t>
            </a:r>
          </a:p>
        </p:txBody>
      </p:sp>
      <p:pic>
        <p:nvPicPr>
          <p:cNvPr descr="Screen Shot 2016-08-07 at 2.53.16 PM.pn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825" y="2721925"/>
            <a:ext cx="6489025" cy="23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Cleaning the data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 startAt="4"/>
            </a:pPr>
            <a:r>
              <a:rPr lang="en"/>
              <a:t>Removing the % sign from total_grads_pct and converting it to a numeric value</a:t>
            </a:r>
          </a:p>
          <a:p>
            <a:pPr indent="-228600" lvl="0" marL="457200" rtl="0">
              <a:spcBef>
                <a:spcPts val="0"/>
              </a:spcBef>
              <a:buAutoNum type="arabicPeriod" startAt="4"/>
            </a:pPr>
            <a:r>
              <a:rPr lang="en"/>
              <a:t>Converting demographic groups into dummy variables</a:t>
            </a:r>
          </a:p>
          <a:p>
            <a:pPr indent="-228600" lvl="0" marL="457200" rtl="0">
              <a:spcBef>
                <a:spcPts val="0"/>
              </a:spcBef>
              <a:buAutoNum type="arabicPeriod" startAt="4"/>
            </a:pPr>
            <a:r>
              <a:rPr lang="en"/>
              <a:t>Ended up with 14, 250 rows</a:t>
            </a:r>
          </a:p>
        </p:txBody>
      </p:sp>
      <p:pic>
        <p:nvPicPr>
          <p:cNvPr descr="Screen Shot 2016-08-07 at 2.55.59 PM.png"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287" y="2735775"/>
            <a:ext cx="374332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Clean Dataset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87900" y="1489824"/>
            <a:ext cx="3648600" cy="24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N = 14,250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Asian: 1633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White: 1609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Black: 5547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Hispanic: 5461</a:t>
            </a:r>
          </a:p>
        </p:txBody>
      </p:sp>
      <p:sp>
        <p:nvSpPr>
          <p:cNvPr id="104" name="Shape 104"/>
          <p:cNvSpPr/>
          <p:nvPr/>
        </p:nvSpPr>
        <p:spPr>
          <a:xfrm rot="1490643">
            <a:off x="3941118" y="1489799"/>
            <a:ext cx="3521213" cy="2624231"/>
          </a:xfrm>
          <a:prstGeom prst="irregularSeal2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4351425" y="2494612"/>
            <a:ext cx="2319000" cy="8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</a:rPr>
              <a:t>A lot more data on the Black and Hispanic group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Comparing Average Graduation Rates 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216150" y="13753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All groups: 68%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Asian: 81%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Black: 65%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Hispanic: 63%</a:t>
            </a:r>
          </a:p>
          <a:p>
            <a:pPr indent="-317500" lvl="0" marL="457200">
              <a:spcBef>
                <a:spcPts val="0"/>
              </a:spcBef>
              <a:buSzPct val="100000"/>
            </a:pPr>
            <a:r>
              <a:rPr lang="en" sz="1400"/>
              <a:t>White: 78%</a:t>
            </a:r>
          </a:p>
        </p:txBody>
      </p:sp>
      <p:pic>
        <p:nvPicPr>
          <p:cNvPr descr="Screen Shot 2016-08-07 at 3.03.31 PM.png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87" y="2790298"/>
            <a:ext cx="8092174" cy="212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Exploratory Analysis</a:t>
            </a:r>
          </a:p>
        </p:txBody>
      </p:sp>
      <p:pic>
        <p:nvPicPr>
          <p:cNvPr descr="Screen Shot 2016-08-07 at 2.57.46 PM.png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87" y="1682050"/>
            <a:ext cx="4562475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08-07 at 3.04.22 PM.png" id="119" name="Shape 119"/>
          <p:cNvPicPr preferRelativeResize="0"/>
          <p:nvPr/>
        </p:nvPicPr>
        <p:blipFill rotWithShape="1">
          <a:blip r:embed="rId4">
            <a:alphaModFix/>
          </a:blip>
          <a:srcRect b="0" l="0" r="10281" t="0"/>
          <a:stretch/>
        </p:blipFill>
        <p:spPr>
          <a:xfrm>
            <a:off x="4819573" y="1472374"/>
            <a:ext cx="409327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