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2"/>
  </p:notesMasterIdLst>
  <p:sldIdLst>
    <p:sldId id="256" r:id="rId5"/>
    <p:sldId id="257" r:id="rId6"/>
    <p:sldId id="258" r:id="rId7"/>
    <p:sldId id="265" r:id="rId8"/>
    <p:sldId id="259" r:id="rId9"/>
    <p:sldId id="267" r:id="rId10"/>
    <p:sldId id="269" r:id="rId11"/>
    <p:sldId id="270" r:id="rId12"/>
    <p:sldId id="263" r:id="rId13"/>
    <p:sldId id="264" r:id="rId14"/>
    <p:sldId id="260" r:id="rId15"/>
    <p:sldId id="266" r:id="rId16"/>
    <p:sldId id="268" r:id="rId17"/>
    <p:sldId id="272" r:id="rId18"/>
    <p:sldId id="261" r:id="rId19"/>
    <p:sldId id="262"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86B7D-03D3-479C-AD50-65607014F169}" v="2" dt="2023-01-02T19:34:15.823"/>
    <p1510:client id="{25DB43DE-A304-45F9-9C62-8B5C550CA90F}" v="7680" dt="2023-01-03T00:36:28.948"/>
    <p1510:client id="{354182AD-E37F-4CBF-B445-04C911E779A4}" v="891" dt="2023-01-03T00:29:49.787"/>
    <p1510:client id="{E1463B5F-846D-464D-8A67-FD4151581477}" v="31" dt="2023-01-03T10:52:27.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8DDCDF-A661-482C-BFA6-3EA2835D8A5A}" type="datetimeFigureOut">
              <a:rPr lang="pt-PT" smtClean="0"/>
              <a:t>04/01/2023</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92B97-B9EE-40D2-AE5F-34C73F751DF7}" type="slidenum">
              <a:rPr lang="pt-PT" smtClean="0"/>
              <a:t>‹nº›</a:t>
            </a:fld>
            <a:endParaRPr lang="pt-PT"/>
          </a:p>
        </p:txBody>
      </p:sp>
    </p:spTree>
    <p:extLst>
      <p:ext uri="{BB962C8B-B14F-4D97-AF65-F5344CB8AC3E}">
        <p14:creationId xmlns:p14="http://schemas.microsoft.com/office/powerpoint/2010/main" val="1426719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noProof="0"/>
              <a:t>O nosso tópico era o </a:t>
            </a:r>
            <a:r>
              <a:rPr lang="pt-PT"/>
              <a:t>C: </a:t>
            </a:r>
            <a:r>
              <a:rPr lang="pt-PT" err="1"/>
              <a:t>Activity</a:t>
            </a:r>
            <a:r>
              <a:rPr lang="pt-PT"/>
              <a:t> </a:t>
            </a:r>
            <a:r>
              <a:rPr lang="pt-PT" err="1"/>
              <a:t>recognition</a:t>
            </a:r>
            <a:r>
              <a:rPr lang="pt-PT"/>
              <a:t>, baseado no </a:t>
            </a:r>
            <a:r>
              <a:rPr lang="pt-PT" err="1"/>
              <a:t>paper</a:t>
            </a:r>
            <a:r>
              <a:rPr lang="pt-PT"/>
              <a:t> “</a:t>
            </a:r>
            <a:r>
              <a:rPr lang="en-GB"/>
              <a:t>A Public Domain Dataset for </a:t>
            </a:r>
            <a:r>
              <a:rPr lang="en-GB" u="sng"/>
              <a:t>Real-Life</a:t>
            </a:r>
            <a:r>
              <a:rPr lang="en-GB"/>
              <a:t> Human Activity Recognition Using Smartphone Sensors</a:t>
            </a:r>
            <a:r>
              <a:rPr lang="pt-PT"/>
              <a:t>”</a:t>
            </a:r>
          </a:p>
          <a:p>
            <a:endParaRPr lang="pt-PT"/>
          </a:p>
        </p:txBody>
      </p:sp>
      <p:sp>
        <p:nvSpPr>
          <p:cNvPr id="4" name="Marcador de Posição do Número do Diapositivo 3"/>
          <p:cNvSpPr>
            <a:spLocks noGrp="1"/>
          </p:cNvSpPr>
          <p:nvPr>
            <p:ph type="sldNum" sz="quarter" idx="5"/>
          </p:nvPr>
        </p:nvSpPr>
        <p:spPr/>
        <p:txBody>
          <a:bodyPr/>
          <a:lstStyle/>
          <a:p>
            <a:fld id="{18992B97-B9EE-40D2-AE5F-34C73F751DF7}" type="slidenum">
              <a:rPr lang="pt-PT" smtClean="0"/>
              <a:t>1</a:t>
            </a:fld>
            <a:endParaRPr lang="pt-PT"/>
          </a:p>
        </p:txBody>
      </p:sp>
    </p:spTree>
    <p:extLst>
      <p:ext uri="{BB962C8B-B14F-4D97-AF65-F5344CB8AC3E}">
        <p14:creationId xmlns:p14="http://schemas.microsoft.com/office/powerpoint/2010/main" val="3242881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a:cs typeface="Calibri"/>
              </a:rPr>
              <a:t>Para o nosso plano de estudo experimental, decidimos usar modelos SVM como no </a:t>
            </a:r>
            <a:r>
              <a:rPr lang="pt-PT" err="1">
                <a:cs typeface="Calibri"/>
              </a:rPr>
              <a:t>paper</a:t>
            </a:r>
            <a:r>
              <a:rPr lang="pt-PT">
                <a:cs typeface="Calibri"/>
              </a:rPr>
              <a:t> e ajustámos os </a:t>
            </a:r>
            <a:r>
              <a:rPr lang="pt-PT" err="1">
                <a:cs typeface="Calibri"/>
              </a:rPr>
              <a:t>hiperparametros</a:t>
            </a:r>
            <a:r>
              <a:rPr lang="pt-PT">
                <a:cs typeface="Calibri"/>
              </a:rPr>
              <a:t> C e </a:t>
            </a:r>
            <a:r>
              <a:rPr lang="pt-PT" err="1">
                <a:cs typeface="Calibri"/>
              </a:rPr>
              <a:t>Kernel</a:t>
            </a:r>
            <a:r>
              <a:rPr lang="pt-PT">
                <a:cs typeface="Calibri"/>
              </a:rPr>
              <a:t>. Por forma a explorar outros modelos, utilizámos o </a:t>
            </a:r>
            <a:r>
              <a:rPr lang="pt-PT" err="1">
                <a:cs typeface="Calibri"/>
              </a:rPr>
              <a:t>decision</a:t>
            </a:r>
            <a:r>
              <a:rPr lang="pt-PT">
                <a:cs typeface="Calibri"/>
              </a:rPr>
              <a:t> </a:t>
            </a:r>
            <a:r>
              <a:rPr lang="pt-PT" err="1">
                <a:cs typeface="Calibri"/>
              </a:rPr>
              <a:t>tree</a:t>
            </a:r>
            <a:r>
              <a:rPr lang="pt-PT">
                <a:cs typeface="Calibri"/>
              </a:rPr>
              <a:t> e </a:t>
            </a:r>
            <a:r>
              <a:rPr lang="pt-PT" err="1">
                <a:cs typeface="Calibri"/>
              </a:rPr>
              <a:t>random</a:t>
            </a:r>
            <a:r>
              <a:rPr lang="pt-PT">
                <a:cs typeface="Calibri"/>
              </a:rPr>
              <a:t> </a:t>
            </a:r>
            <a:r>
              <a:rPr lang="pt-PT" err="1">
                <a:cs typeface="Calibri"/>
              </a:rPr>
              <a:t>forest</a:t>
            </a:r>
            <a:r>
              <a:rPr lang="pt-PT">
                <a:cs typeface="Calibri"/>
              </a:rPr>
              <a:t>, ajustando a profundidade máxima e o critério para a </a:t>
            </a:r>
            <a:r>
              <a:rPr lang="pt-PT" err="1">
                <a:cs typeface="Calibri"/>
              </a:rPr>
              <a:t>decision</a:t>
            </a:r>
            <a:r>
              <a:rPr lang="pt-PT">
                <a:cs typeface="Calibri"/>
              </a:rPr>
              <a:t> </a:t>
            </a:r>
            <a:r>
              <a:rPr lang="pt-PT" err="1">
                <a:cs typeface="Calibri"/>
              </a:rPr>
              <a:t>tree</a:t>
            </a:r>
            <a:r>
              <a:rPr lang="pt-PT">
                <a:cs typeface="Calibri"/>
              </a:rPr>
              <a:t> e a profundidade máxima e número de árvores para </a:t>
            </a:r>
            <a:r>
              <a:rPr lang="pt-PT" err="1">
                <a:cs typeface="Calibri"/>
              </a:rPr>
              <a:t>random</a:t>
            </a:r>
            <a:r>
              <a:rPr lang="pt-PT">
                <a:cs typeface="Calibri"/>
              </a:rPr>
              <a:t> </a:t>
            </a:r>
            <a:r>
              <a:rPr lang="pt-PT" err="1">
                <a:cs typeface="Calibri"/>
              </a:rPr>
              <a:t>forest</a:t>
            </a:r>
            <a:r>
              <a:rPr lang="pt-PT">
                <a:cs typeface="Calibri"/>
              </a:rPr>
              <a:t>. De maneira a obter os melhores </a:t>
            </a:r>
            <a:r>
              <a:rPr lang="pt-PT" err="1">
                <a:cs typeface="Calibri"/>
              </a:rPr>
              <a:t>hiperparametros</a:t>
            </a:r>
            <a:r>
              <a:rPr lang="pt-PT">
                <a:cs typeface="Calibri"/>
              </a:rPr>
              <a:t>, </a:t>
            </a:r>
            <a:r>
              <a:rPr lang="pt-PT" err="1">
                <a:cs typeface="Calibri"/>
              </a:rPr>
              <a:t>utilizá-mos</a:t>
            </a:r>
            <a:r>
              <a:rPr lang="pt-PT">
                <a:cs typeface="Calibri"/>
              </a:rPr>
              <a:t> valores que seriam candidatos a serem os melhores com base em </a:t>
            </a:r>
            <a:r>
              <a:rPr lang="pt-PT" err="1">
                <a:cs typeface="Calibri"/>
              </a:rPr>
              <a:t>notebooks</a:t>
            </a:r>
            <a:r>
              <a:rPr lang="pt-PT">
                <a:cs typeface="Calibri"/>
              </a:rPr>
              <a:t> e </a:t>
            </a:r>
            <a:r>
              <a:rPr lang="pt-PT" err="1">
                <a:cs typeface="Calibri"/>
              </a:rPr>
              <a:t>paper</a:t>
            </a:r>
            <a:r>
              <a:rPr lang="pt-PT">
                <a:cs typeface="Calibri"/>
              </a:rPr>
              <a:t>, e </a:t>
            </a:r>
            <a:r>
              <a:rPr lang="pt-PT" err="1">
                <a:cs typeface="Calibri"/>
              </a:rPr>
              <a:t>determiná-mos</a:t>
            </a:r>
            <a:r>
              <a:rPr lang="pt-PT">
                <a:cs typeface="Calibri"/>
              </a:rPr>
              <a:t> a melhor configuração de parâmetros com base no f1-score de cada. Tendo as melhores configurações de cada modelo, fizemos uma comparação entre modelos.</a:t>
            </a:r>
            <a:endParaRPr lang="pt-PT"/>
          </a:p>
        </p:txBody>
      </p:sp>
      <p:sp>
        <p:nvSpPr>
          <p:cNvPr id="4" name="Marcador de Posição do Número do Diapositivo 3"/>
          <p:cNvSpPr>
            <a:spLocks noGrp="1"/>
          </p:cNvSpPr>
          <p:nvPr>
            <p:ph type="sldNum" sz="quarter" idx="5"/>
          </p:nvPr>
        </p:nvSpPr>
        <p:spPr/>
        <p:txBody>
          <a:bodyPr/>
          <a:lstStyle/>
          <a:p>
            <a:fld id="{18992B97-B9EE-40D2-AE5F-34C73F751DF7}" type="slidenum">
              <a:rPr lang="pt-PT" smtClean="0"/>
              <a:t>14</a:t>
            </a:fld>
            <a:endParaRPr lang="pt-PT"/>
          </a:p>
        </p:txBody>
      </p:sp>
    </p:spTree>
    <p:extLst>
      <p:ext uri="{BB962C8B-B14F-4D97-AF65-F5344CB8AC3E}">
        <p14:creationId xmlns:p14="http://schemas.microsoft.com/office/powerpoint/2010/main" val="1168000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noProof="0"/>
              <a:t>Escolhemos este pois hoje em dia toda a gente carrega consigo um monte de sensores, seja o telemóvel, ou um smartwatch, que esta continuamente a registar e analisar dados de movimento e posição. </a:t>
            </a:r>
            <a:endParaRPr lang="en-GB" noProof="0"/>
          </a:p>
          <a:p>
            <a:br>
              <a:rPr lang="pt-PT" noProof="0"/>
            </a:br>
            <a:r>
              <a:rPr lang="pt-PT" noProof="0"/>
              <a:t>Achamos ser um desa</a:t>
            </a:r>
            <a:r>
              <a:rPr lang="en-GB" noProof="0"/>
              <a:t>f</a:t>
            </a:r>
            <a:r>
              <a:rPr lang="pt-PT" noProof="0"/>
              <a:t>io interessante pois é um problema que hoje em dia varias empresas enfrentam, estimar atividades, e até calorias utilizadas nessas atividades. </a:t>
            </a:r>
            <a:endParaRPr lang="en-GB" noProof="0"/>
          </a:p>
          <a:p>
            <a:endParaRPr lang="en-GB" noProof="0"/>
          </a:p>
          <a:p>
            <a:r>
              <a:rPr lang="pt-PT" noProof="0"/>
              <a:t>Ainda tem que ser o utilizador a especificar em maior parte dos casos qual a atividade exata que está a efetuar, no entanto num futuro próximo, a evolução dos algoritmos de analise de dados deverão conseguir detetar e distinguir entre  centenas de atividades só com base no acelerómetro, giroscópio, GPS e magnetómetro.</a:t>
            </a:r>
          </a:p>
        </p:txBody>
      </p:sp>
      <p:sp>
        <p:nvSpPr>
          <p:cNvPr id="4" name="Marcador de Posição do Número do Diapositivo 3"/>
          <p:cNvSpPr>
            <a:spLocks noGrp="1"/>
          </p:cNvSpPr>
          <p:nvPr>
            <p:ph type="sldNum" sz="quarter" idx="5"/>
          </p:nvPr>
        </p:nvSpPr>
        <p:spPr/>
        <p:txBody>
          <a:bodyPr/>
          <a:lstStyle/>
          <a:p>
            <a:fld id="{18992B97-B9EE-40D2-AE5F-34C73F751DF7}" type="slidenum">
              <a:rPr lang="pt-PT" smtClean="0"/>
              <a:t>2</a:t>
            </a:fld>
            <a:endParaRPr lang="pt-PT"/>
          </a:p>
        </p:txBody>
      </p:sp>
    </p:spTree>
    <p:extLst>
      <p:ext uri="{BB962C8B-B14F-4D97-AF65-F5344CB8AC3E}">
        <p14:creationId xmlns:p14="http://schemas.microsoft.com/office/powerpoint/2010/main" val="1771061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noProof="0"/>
              <a:t>Este paper tinha como objetivo identificar atividades com base em dados adquiridos por sensores de telemóvel. Hoje em dia todos os smartphones tem consigo sensores de elevado desempenho e precisão, sendo ideal para esta tarefa.</a:t>
            </a:r>
            <a:br>
              <a:rPr lang="pt-PT" noProof="0"/>
            </a:br>
            <a:br>
              <a:rPr lang="pt-PT" noProof="0"/>
            </a:br>
            <a:r>
              <a:rPr lang="pt-PT" noProof="0"/>
              <a:t>Esta analise tem dois desafios principais. A dimensão</a:t>
            </a:r>
            <a:r>
              <a:rPr lang="en-GB" noProof="0"/>
              <a:t>, </a:t>
            </a:r>
            <a:r>
              <a:rPr lang="pt-PT" noProof="0"/>
              <a:t>quantidade de dados e a sua dependência temporal, e uma </a:t>
            </a:r>
            <a:r>
              <a:rPr lang="en-GB" noProof="0"/>
              <a:t>falta</a:t>
            </a:r>
            <a:r>
              <a:rPr lang="pt-PT" noProof="0"/>
              <a:t> de mapeamento entre os dados e o comportamento do utilizador.</a:t>
            </a:r>
          </a:p>
          <a:p>
            <a:endParaRPr lang="pt-PT" noProof="0"/>
          </a:p>
          <a:p>
            <a:r>
              <a:rPr lang="pt-PT" noProof="0"/>
              <a:t>A maior parte dos estudos neste ramo recorre a prender os dispositivos a uma parte do corpo, no entanto isto faz com que os dados sejam altamente dependentes da localização do dispositivo. Este estudo combate isso, encorajando os seus utilizadores a usarem o dispositivo naturalmente, obtendo assim um dataset mais realístico.</a:t>
            </a:r>
          </a:p>
        </p:txBody>
      </p:sp>
      <p:sp>
        <p:nvSpPr>
          <p:cNvPr id="4" name="Marcador de Posição do Número do Diapositivo 3"/>
          <p:cNvSpPr>
            <a:spLocks noGrp="1"/>
          </p:cNvSpPr>
          <p:nvPr>
            <p:ph type="sldNum" sz="quarter" idx="5"/>
          </p:nvPr>
        </p:nvSpPr>
        <p:spPr/>
        <p:txBody>
          <a:bodyPr/>
          <a:lstStyle/>
          <a:p>
            <a:fld id="{18992B97-B9EE-40D2-AE5F-34C73F751DF7}" type="slidenum">
              <a:rPr lang="pt-PT" smtClean="0"/>
              <a:t>4</a:t>
            </a:fld>
            <a:endParaRPr lang="pt-PT"/>
          </a:p>
        </p:txBody>
      </p:sp>
    </p:spTree>
    <p:extLst>
      <p:ext uri="{BB962C8B-B14F-4D97-AF65-F5344CB8AC3E}">
        <p14:creationId xmlns:p14="http://schemas.microsoft.com/office/powerpoint/2010/main" val="5001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noProof="0"/>
              <a:t>Os dados para este estudo foram obtidos recorrendo a uma app feita pelos autores do estudo. Adquiriram primeiro dados durante um mês, e depois novamente durante uma semana para colmatar algumas falhas no primeiro conjunto.</a:t>
            </a:r>
          </a:p>
          <a:p>
            <a:endParaRPr lang="pt-PT" noProof="0"/>
          </a:p>
          <a:p>
            <a:r>
              <a:rPr lang="pt-PT" noProof="0"/>
              <a:t>Apenas foram consideradas 4 atividades: Inativo, Ativo, Andar e conduzir.</a:t>
            </a:r>
          </a:p>
          <a:p>
            <a:r>
              <a:rPr lang="pt-PT" noProof="0"/>
              <a:t>Os dados provieram apenas de 4 sensores: Acelerómetro, Giroscópio, magnetómetro e GPS.</a:t>
            </a:r>
          </a:p>
          <a:p>
            <a:r>
              <a:rPr lang="pt-PT" noProof="0"/>
              <a:t>Aos dados provenientes do acelerómetro foram-lhes retirados os valores da gravidade obtidos no primeiro ponto de cada amostra, de forma a obter uma aceleração linear independente da orientação do dispositivo.</a:t>
            </a:r>
          </a:p>
          <a:p>
            <a:endParaRPr lang="pt-PT" noProof="0"/>
          </a:p>
          <a:p>
            <a:r>
              <a:rPr lang="pt-PT" noProof="0"/>
              <a:t>Os dados do acelerómetro e magnetómetro passam por um filtro passa-baixo de forma a remover o ruido, e os dados do giroscópio passa por um filtro passa-alto de forma a remover a deriva</a:t>
            </a:r>
            <a:r>
              <a:rPr lang="en-GB" noProof="0"/>
              <a:t> do </a:t>
            </a:r>
            <a:r>
              <a:rPr lang="en-GB" noProof="0" err="1"/>
              <a:t>giroscópio</a:t>
            </a:r>
            <a:r>
              <a:rPr lang="en-GB" noProof="0"/>
              <a:t>.</a:t>
            </a:r>
          </a:p>
          <a:p>
            <a:endParaRPr lang="pt-PT" noProof="0"/>
          </a:p>
          <a:p>
            <a:r>
              <a:rPr lang="pt-PT" noProof="0"/>
              <a:t>Um problema deste conjunto de dados é o facto de cada sensor ter um tempo de aquisição diferente, e inconstante.</a:t>
            </a:r>
          </a:p>
        </p:txBody>
      </p:sp>
      <p:sp>
        <p:nvSpPr>
          <p:cNvPr id="4" name="Marcador de Posição do Número do Diapositivo 3"/>
          <p:cNvSpPr>
            <a:spLocks noGrp="1"/>
          </p:cNvSpPr>
          <p:nvPr>
            <p:ph type="sldNum" sz="quarter" idx="5"/>
          </p:nvPr>
        </p:nvSpPr>
        <p:spPr/>
        <p:txBody>
          <a:bodyPr/>
          <a:lstStyle/>
          <a:p>
            <a:fld id="{18992B97-B9EE-40D2-AE5F-34C73F751DF7}" type="slidenum">
              <a:rPr lang="pt-PT" smtClean="0"/>
              <a:t>6</a:t>
            </a:fld>
            <a:endParaRPr lang="pt-PT"/>
          </a:p>
        </p:txBody>
      </p:sp>
    </p:spTree>
    <p:extLst>
      <p:ext uri="{BB962C8B-B14F-4D97-AF65-F5344CB8AC3E}">
        <p14:creationId xmlns:p14="http://schemas.microsoft.com/office/powerpoint/2010/main" val="20288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noProof="0"/>
              <a:t>Pode-se ver nestes gráficos a inconsistência das frequências de aquisição, não só entre sensores mas entre atividades também (visto os dispositivos aumentarem o tempo de aquisição caso notem atividade)</a:t>
            </a:r>
          </a:p>
        </p:txBody>
      </p:sp>
      <p:sp>
        <p:nvSpPr>
          <p:cNvPr id="4" name="Marcador de Posição do Número do Diapositivo 3"/>
          <p:cNvSpPr>
            <a:spLocks noGrp="1"/>
          </p:cNvSpPr>
          <p:nvPr>
            <p:ph type="sldNum" sz="quarter" idx="5"/>
          </p:nvPr>
        </p:nvSpPr>
        <p:spPr/>
        <p:txBody>
          <a:bodyPr/>
          <a:lstStyle/>
          <a:p>
            <a:fld id="{18992B97-B9EE-40D2-AE5F-34C73F751DF7}" type="slidenum">
              <a:rPr lang="pt-PT" smtClean="0"/>
              <a:t>7</a:t>
            </a:fld>
            <a:endParaRPr lang="pt-PT"/>
          </a:p>
        </p:txBody>
      </p:sp>
    </p:spTree>
    <p:extLst>
      <p:ext uri="{BB962C8B-B14F-4D97-AF65-F5344CB8AC3E}">
        <p14:creationId xmlns:p14="http://schemas.microsoft.com/office/powerpoint/2010/main" val="1655200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noProof="0"/>
              <a:t>A preparação de dados começou com a escolha de uma janela movel de 20s, com sobreposição de 19. Este valor foi escolhido pois é um valor usado bastante em outros estudos.</a:t>
            </a:r>
          </a:p>
          <a:p>
            <a:endParaRPr lang="pt-PT" noProof="0"/>
          </a:p>
          <a:p>
            <a:r>
              <a:rPr lang="pt-PT" noProof="0"/>
              <a:t>Foi eliminado os seguintes dados:</a:t>
            </a:r>
          </a:p>
          <a:p>
            <a:r>
              <a:rPr lang="pt-PT" noProof="0"/>
              <a:t>Mudanças na posição do GPS maiores que um certo limite</a:t>
            </a:r>
          </a:p>
          <a:p>
            <a:r>
              <a:rPr lang="pt-PT" noProof="0"/>
              <a:t>Dados com tempos errados</a:t>
            </a:r>
          </a:p>
          <a:p>
            <a:r>
              <a:rPr lang="pt-PT" noProof="0"/>
              <a:t>Primeiros e últimos 5 segundos de cada gravação</a:t>
            </a:r>
          </a:p>
          <a:p>
            <a:endParaRPr lang="pt-PT" noProof="0"/>
          </a:p>
          <a:p>
            <a:r>
              <a:rPr lang="pt-PT" noProof="0"/>
              <a:t>A media, variância, mediana, desvio absoluto, máximo, mínimo e alcance interquartil foi calculado e alimentado ao modelo de forma a calcular os resultados.</a:t>
            </a:r>
          </a:p>
        </p:txBody>
      </p:sp>
      <p:sp>
        <p:nvSpPr>
          <p:cNvPr id="4" name="Marcador de Posição do Número do Diapositivo 3"/>
          <p:cNvSpPr>
            <a:spLocks noGrp="1"/>
          </p:cNvSpPr>
          <p:nvPr>
            <p:ph type="sldNum" sz="quarter" idx="5"/>
          </p:nvPr>
        </p:nvSpPr>
        <p:spPr/>
        <p:txBody>
          <a:bodyPr/>
          <a:lstStyle/>
          <a:p>
            <a:fld id="{18992B97-B9EE-40D2-AE5F-34C73F751DF7}" type="slidenum">
              <a:rPr lang="pt-PT" smtClean="0"/>
              <a:t>8</a:t>
            </a:fld>
            <a:endParaRPr lang="pt-PT"/>
          </a:p>
        </p:txBody>
      </p:sp>
    </p:spTree>
    <p:extLst>
      <p:ext uri="{BB962C8B-B14F-4D97-AF65-F5344CB8AC3E}">
        <p14:creationId xmlns:p14="http://schemas.microsoft.com/office/powerpoint/2010/main" val="907742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b="0" i="0">
                <a:solidFill>
                  <a:srgbClr val="B9BBBE"/>
                </a:solidFill>
                <a:effectLst/>
                <a:latin typeface="Consolas" panose="020B0609020204030204" pitchFamily="49" charset="0"/>
              </a:rPr>
              <a:t>Passando para a visão geral dos modelos usados, foram escolhidos modelos do tipo </a:t>
            </a:r>
            <a:r>
              <a:rPr lang="pt-PT" b="0" i="0" err="1">
                <a:solidFill>
                  <a:srgbClr val="B9BBBE"/>
                </a:solidFill>
                <a:effectLst/>
                <a:latin typeface="Consolas" panose="020B0609020204030204" pitchFamily="49" charset="0"/>
              </a:rPr>
              <a:t>SVM,capazes</a:t>
            </a:r>
            <a:r>
              <a:rPr lang="pt-PT" b="0" i="0">
                <a:solidFill>
                  <a:srgbClr val="B9BBBE"/>
                </a:solidFill>
                <a:effectLst/>
                <a:latin typeface="Consolas" panose="020B0609020204030204" pitchFamily="49" charset="0"/>
              </a:rPr>
              <a:t> de procurar o </a:t>
            </a:r>
            <a:r>
              <a:rPr lang="pt-PT" b="0" i="0" err="1">
                <a:solidFill>
                  <a:srgbClr val="B9BBBE"/>
                </a:solidFill>
                <a:effectLst/>
                <a:latin typeface="Consolas" panose="020B0609020204030204" pitchFamily="49" charset="0"/>
              </a:rPr>
              <a:t>hiperplano</a:t>
            </a:r>
            <a:r>
              <a:rPr lang="pt-PT" b="0" i="0">
                <a:solidFill>
                  <a:srgbClr val="B9BBBE"/>
                </a:solidFill>
                <a:effectLst/>
                <a:latin typeface="Consolas" panose="020B0609020204030204" pitchFamily="49" charset="0"/>
              </a:rPr>
              <a:t> que maximiza a margem entre duas classes, para isso eles utilizam uma função de </a:t>
            </a:r>
            <a:r>
              <a:rPr lang="pt-PT" b="0" i="0" err="1">
                <a:solidFill>
                  <a:srgbClr val="B9BBBE"/>
                </a:solidFill>
                <a:effectLst/>
                <a:latin typeface="Consolas" panose="020B0609020204030204" pitchFamily="49" charset="0"/>
              </a:rPr>
              <a:t>kernel</a:t>
            </a:r>
            <a:r>
              <a:rPr lang="pt-PT" b="0" i="0">
                <a:solidFill>
                  <a:srgbClr val="B9BBBE"/>
                </a:solidFill>
                <a:effectLst/>
                <a:latin typeface="Consolas" panose="020B0609020204030204" pitchFamily="49" charset="0"/>
              </a:rPr>
              <a:t>. Foram escolhidos três tipos de funções de </a:t>
            </a:r>
            <a:r>
              <a:rPr lang="pt-PT" b="0" i="0" err="1">
                <a:solidFill>
                  <a:srgbClr val="B9BBBE"/>
                </a:solidFill>
                <a:effectLst/>
                <a:latin typeface="Consolas" panose="020B0609020204030204" pitchFamily="49" charset="0"/>
              </a:rPr>
              <a:t>kernel</a:t>
            </a:r>
            <a:r>
              <a:rPr lang="pt-PT" b="0" i="0">
                <a:solidFill>
                  <a:srgbClr val="B9BBBE"/>
                </a:solidFill>
                <a:effectLst/>
                <a:latin typeface="Consolas" panose="020B0609020204030204" pitchFamily="49" charset="0"/>
              </a:rPr>
              <a:t>, linear, polinomial e RBF. O </a:t>
            </a:r>
            <a:r>
              <a:rPr lang="pt-PT" b="0" i="0" err="1">
                <a:solidFill>
                  <a:srgbClr val="B9BBBE"/>
                </a:solidFill>
                <a:effectLst/>
                <a:latin typeface="Consolas" panose="020B0609020204030204" pitchFamily="49" charset="0"/>
              </a:rPr>
              <a:t>kernel</a:t>
            </a:r>
            <a:r>
              <a:rPr lang="pt-PT" b="0" i="0">
                <a:solidFill>
                  <a:srgbClr val="B9BBBE"/>
                </a:solidFill>
                <a:effectLst/>
                <a:latin typeface="Consolas" panose="020B0609020204030204" pitchFamily="49" charset="0"/>
              </a:rPr>
              <a:t> linear calcula o produto escalar dos dados de entrada, o </a:t>
            </a:r>
            <a:r>
              <a:rPr lang="pt-PT" b="0" i="0" err="1">
                <a:solidFill>
                  <a:srgbClr val="B9BBBE"/>
                </a:solidFill>
                <a:effectLst/>
                <a:latin typeface="Consolas" panose="020B0609020204030204" pitchFamily="49" charset="0"/>
              </a:rPr>
              <a:t>kernel</a:t>
            </a:r>
            <a:r>
              <a:rPr lang="pt-PT" b="0" i="0">
                <a:solidFill>
                  <a:srgbClr val="B9BBBE"/>
                </a:solidFill>
                <a:effectLst/>
                <a:latin typeface="Consolas" panose="020B0609020204030204" pitchFamily="49" charset="0"/>
              </a:rPr>
              <a:t> polinomial calcula esse mesmo produto e adiciona um coeficiente à potência do grau, e o </a:t>
            </a:r>
            <a:r>
              <a:rPr lang="pt-PT" b="0" i="0" err="1">
                <a:solidFill>
                  <a:srgbClr val="B9BBBE"/>
                </a:solidFill>
                <a:effectLst/>
                <a:latin typeface="Consolas" panose="020B0609020204030204" pitchFamily="49" charset="0"/>
              </a:rPr>
              <a:t>kernel</a:t>
            </a:r>
            <a:r>
              <a:rPr lang="pt-PT" b="0" i="0">
                <a:solidFill>
                  <a:srgbClr val="B9BBBE"/>
                </a:solidFill>
                <a:effectLst/>
                <a:latin typeface="Consolas" panose="020B0609020204030204" pitchFamily="49" charset="0"/>
              </a:rPr>
              <a:t> RBF mede a distância entre um ponto no espaço de entrada e o de origem. </a:t>
            </a:r>
            <a:br>
              <a:rPr lang="pt-PT"/>
            </a:br>
            <a:endParaRPr lang="pt-PT"/>
          </a:p>
        </p:txBody>
      </p:sp>
      <p:sp>
        <p:nvSpPr>
          <p:cNvPr id="4" name="Marcador de Posição do Número do Diapositivo 3"/>
          <p:cNvSpPr>
            <a:spLocks noGrp="1"/>
          </p:cNvSpPr>
          <p:nvPr>
            <p:ph type="sldNum" sz="quarter" idx="5"/>
          </p:nvPr>
        </p:nvSpPr>
        <p:spPr/>
        <p:txBody>
          <a:bodyPr/>
          <a:lstStyle/>
          <a:p>
            <a:fld id="{18992B97-B9EE-40D2-AE5F-34C73F751DF7}" type="slidenum">
              <a:rPr lang="pt-PT" smtClean="0"/>
              <a:t>11</a:t>
            </a:fld>
            <a:endParaRPr lang="pt-PT"/>
          </a:p>
        </p:txBody>
      </p:sp>
    </p:spTree>
    <p:extLst>
      <p:ext uri="{BB962C8B-B14F-4D97-AF65-F5344CB8AC3E}">
        <p14:creationId xmlns:p14="http://schemas.microsoft.com/office/powerpoint/2010/main" val="3946825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b="0" i="0">
                <a:solidFill>
                  <a:srgbClr val="B9BBBE"/>
                </a:solidFill>
                <a:effectLst/>
                <a:latin typeface="Consolas" panose="020B0609020204030204" pitchFamily="49" charset="0"/>
              </a:rPr>
              <a:t>Os modelos SVM possuem alguns </a:t>
            </a:r>
            <a:r>
              <a:rPr lang="pt-PT" b="0" i="0" err="1">
                <a:solidFill>
                  <a:srgbClr val="B9BBBE"/>
                </a:solidFill>
                <a:effectLst/>
                <a:latin typeface="Consolas" panose="020B0609020204030204" pitchFamily="49" charset="0"/>
              </a:rPr>
              <a:t>hiperparâmetros</a:t>
            </a:r>
            <a:r>
              <a:rPr lang="pt-PT" b="0" i="0">
                <a:solidFill>
                  <a:srgbClr val="B9BBBE"/>
                </a:solidFill>
                <a:effectLst/>
                <a:latin typeface="Consolas" panose="020B0609020204030204" pitchFamily="49" charset="0"/>
              </a:rPr>
              <a:t> que podem ser ajustados para melhorar o seu desempenho. Neste experimentos foram ajustados os </a:t>
            </a:r>
            <a:r>
              <a:rPr lang="pt-PT" b="0" i="0" err="1">
                <a:solidFill>
                  <a:srgbClr val="B9BBBE"/>
                </a:solidFill>
                <a:effectLst/>
                <a:latin typeface="Consolas" panose="020B0609020204030204" pitchFamily="49" charset="0"/>
              </a:rPr>
              <a:t>hyperparametros</a:t>
            </a:r>
            <a:r>
              <a:rPr lang="pt-PT" b="0" i="0">
                <a:solidFill>
                  <a:srgbClr val="B9BBBE"/>
                </a:solidFill>
                <a:effectLst/>
                <a:latin typeface="Consolas" panose="020B0609020204030204" pitchFamily="49" charset="0"/>
              </a:rPr>
              <a:t> C, </a:t>
            </a:r>
            <a:r>
              <a:rPr lang="pt-PT" b="0" i="0" err="1">
                <a:solidFill>
                  <a:srgbClr val="B9BBBE"/>
                </a:solidFill>
                <a:effectLst/>
                <a:latin typeface="Consolas" panose="020B0609020204030204" pitchFamily="49" charset="0"/>
              </a:rPr>
              <a:t>Kernel</a:t>
            </a:r>
            <a:r>
              <a:rPr lang="pt-PT" b="0" i="0">
                <a:solidFill>
                  <a:srgbClr val="B9BBBE"/>
                </a:solidFill>
                <a:effectLst/>
                <a:latin typeface="Consolas" panose="020B0609020204030204" pitchFamily="49" charset="0"/>
              </a:rPr>
              <a:t>, </a:t>
            </a:r>
            <a:r>
              <a:rPr lang="pt-PT" b="0" i="0" err="1">
                <a:solidFill>
                  <a:srgbClr val="B9BBBE"/>
                </a:solidFill>
                <a:effectLst/>
                <a:latin typeface="Consolas" panose="020B0609020204030204" pitchFamily="49" charset="0"/>
              </a:rPr>
              <a:t>gamma</a:t>
            </a:r>
            <a:r>
              <a:rPr lang="pt-PT" b="0" i="0">
                <a:solidFill>
                  <a:srgbClr val="B9BBBE"/>
                </a:solidFill>
                <a:effectLst/>
                <a:latin typeface="Consolas" panose="020B0609020204030204" pitchFamily="49" charset="0"/>
              </a:rPr>
              <a:t> e grau. O </a:t>
            </a:r>
            <a:r>
              <a:rPr lang="pt-PT" b="0" i="0" err="1">
                <a:solidFill>
                  <a:srgbClr val="B9BBBE"/>
                </a:solidFill>
                <a:effectLst/>
                <a:latin typeface="Consolas" panose="020B0609020204030204" pitchFamily="49" charset="0"/>
              </a:rPr>
              <a:t>hyperparametro</a:t>
            </a:r>
            <a:r>
              <a:rPr lang="pt-PT" b="0" i="0">
                <a:solidFill>
                  <a:srgbClr val="B9BBBE"/>
                </a:solidFill>
                <a:effectLst/>
                <a:latin typeface="Consolas" panose="020B0609020204030204" pitchFamily="49" charset="0"/>
              </a:rPr>
              <a:t> C é responsável por controlar o </a:t>
            </a:r>
            <a:r>
              <a:rPr lang="pt-PT" b="0" i="0" err="1">
                <a:solidFill>
                  <a:srgbClr val="B9BBBE"/>
                </a:solidFill>
                <a:effectLst/>
                <a:latin typeface="Consolas" panose="020B0609020204030204" pitchFamily="49" charset="0"/>
              </a:rPr>
              <a:t>trade-off</a:t>
            </a:r>
            <a:r>
              <a:rPr lang="pt-PT" b="0" i="0">
                <a:solidFill>
                  <a:srgbClr val="B9BBBE"/>
                </a:solidFill>
                <a:effectLst/>
                <a:latin typeface="Consolas" panose="020B0609020204030204" pitchFamily="49" charset="0"/>
              </a:rPr>
              <a:t> entre a margem e o erro de classificação incorreta. A função de </a:t>
            </a:r>
            <a:r>
              <a:rPr lang="pt-PT" b="0" i="0" err="1">
                <a:solidFill>
                  <a:srgbClr val="B9BBBE"/>
                </a:solidFill>
                <a:effectLst/>
                <a:latin typeface="Consolas" panose="020B0609020204030204" pitchFamily="49" charset="0"/>
              </a:rPr>
              <a:t>kernel</a:t>
            </a:r>
            <a:r>
              <a:rPr lang="pt-PT" b="0" i="0">
                <a:solidFill>
                  <a:srgbClr val="B9BBBE"/>
                </a:solidFill>
                <a:effectLst/>
                <a:latin typeface="Consolas" panose="020B0609020204030204" pitchFamily="49" charset="0"/>
              </a:rPr>
              <a:t> transforma os dados de entrada em um espaço de dimensão </a:t>
            </a:r>
            <a:r>
              <a:rPr lang="pt-PT" b="0" i="0" err="1">
                <a:solidFill>
                  <a:srgbClr val="B9BBBE"/>
                </a:solidFill>
                <a:effectLst/>
                <a:latin typeface="Consolas" panose="020B0609020204030204" pitchFamily="49" charset="0"/>
              </a:rPr>
              <a:t>maior,onde</a:t>
            </a:r>
            <a:r>
              <a:rPr lang="pt-PT" b="0" i="0">
                <a:solidFill>
                  <a:srgbClr val="B9BBBE"/>
                </a:solidFill>
                <a:effectLst/>
                <a:latin typeface="Consolas" panose="020B0609020204030204" pitchFamily="49" charset="0"/>
              </a:rPr>
              <a:t> é possível encontrar um </a:t>
            </a:r>
            <a:r>
              <a:rPr lang="pt-PT" b="0" i="0" err="1">
                <a:solidFill>
                  <a:srgbClr val="B9BBBE"/>
                </a:solidFill>
                <a:effectLst/>
                <a:latin typeface="Consolas" panose="020B0609020204030204" pitchFamily="49" charset="0"/>
              </a:rPr>
              <a:t>hiperplano</a:t>
            </a:r>
            <a:r>
              <a:rPr lang="pt-PT" b="0" i="0">
                <a:solidFill>
                  <a:srgbClr val="B9BBBE"/>
                </a:solidFill>
                <a:effectLst/>
                <a:latin typeface="Consolas" panose="020B0609020204030204" pitchFamily="49" charset="0"/>
              </a:rPr>
              <a:t> que possa separar os pontos de dados em diferentes classes. O parâmetro </a:t>
            </a:r>
            <a:r>
              <a:rPr lang="pt-PT" b="0" i="0" err="1">
                <a:solidFill>
                  <a:srgbClr val="B9BBBE"/>
                </a:solidFill>
                <a:effectLst/>
                <a:latin typeface="Consolas" panose="020B0609020204030204" pitchFamily="49" charset="0"/>
              </a:rPr>
              <a:t>gamma</a:t>
            </a:r>
            <a:r>
              <a:rPr lang="pt-PT" b="0" i="0">
                <a:solidFill>
                  <a:srgbClr val="B9BBBE"/>
                </a:solidFill>
                <a:effectLst/>
                <a:latin typeface="Consolas" panose="020B0609020204030204" pitchFamily="49" charset="0"/>
              </a:rPr>
              <a:t> afeta diretamente a curva do </a:t>
            </a:r>
            <a:r>
              <a:rPr lang="pt-PT" b="0" i="0" err="1">
                <a:solidFill>
                  <a:srgbClr val="B9BBBE"/>
                </a:solidFill>
                <a:effectLst/>
                <a:latin typeface="Consolas" panose="020B0609020204030204" pitchFamily="49" charset="0"/>
              </a:rPr>
              <a:t>hiperplano</a:t>
            </a:r>
            <a:r>
              <a:rPr lang="pt-PT" b="0" i="0">
                <a:solidFill>
                  <a:srgbClr val="B9BBBE"/>
                </a:solidFill>
                <a:effectLst/>
                <a:latin typeface="Consolas" panose="020B0609020204030204" pitchFamily="49" charset="0"/>
              </a:rPr>
              <a:t>, tornando-a mais suave ou mais acentuada, dependendo dos padrões que são introduzidos no modelo. O parâmetro grau controla o grau da função polinomial utilizada para transformar os dados. Valores apropriados para estes </a:t>
            </a:r>
            <a:r>
              <a:rPr lang="pt-PT" b="0" i="0" err="1">
                <a:solidFill>
                  <a:srgbClr val="B9BBBE"/>
                </a:solidFill>
                <a:effectLst/>
                <a:latin typeface="Consolas" panose="020B0609020204030204" pitchFamily="49" charset="0"/>
              </a:rPr>
              <a:t>hiperparâmetros</a:t>
            </a:r>
            <a:r>
              <a:rPr lang="pt-PT" b="0" i="0">
                <a:solidFill>
                  <a:srgbClr val="B9BBBE"/>
                </a:solidFill>
                <a:effectLst/>
                <a:latin typeface="Consolas" panose="020B0609020204030204" pitchFamily="49" charset="0"/>
              </a:rPr>
              <a:t> podem ajudar a melhorar o desempenho do modelo SVM, mas também podem levar a </a:t>
            </a:r>
            <a:r>
              <a:rPr lang="pt-PT" b="0" i="0" err="1">
                <a:solidFill>
                  <a:srgbClr val="B9BBBE"/>
                </a:solidFill>
                <a:effectLst/>
                <a:latin typeface="Consolas" panose="020B0609020204030204" pitchFamily="49" charset="0"/>
              </a:rPr>
              <a:t>overfitting</a:t>
            </a:r>
            <a:r>
              <a:rPr lang="pt-PT" b="0" i="0">
                <a:solidFill>
                  <a:srgbClr val="B9BBBE"/>
                </a:solidFill>
                <a:effectLst/>
                <a:latin typeface="Consolas" panose="020B0609020204030204" pitchFamily="49" charset="0"/>
              </a:rPr>
              <a:t> se não forem escolhidos com cuidado. </a:t>
            </a:r>
            <a:br>
              <a:rPr lang="pt-PT"/>
            </a:br>
            <a:endParaRPr lang="pt-PT"/>
          </a:p>
        </p:txBody>
      </p:sp>
      <p:sp>
        <p:nvSpPr>
          <p:cNvPr id="4" name="Marcador de Posição do Número do Diapositivo 3"/>
          <p:cNvSpPr>
            <a:spLocks noGrp="1"/>
          </p:cNvSpPr>
          <p:nvPr>
            <p:ph type="sldNum" sz="quarter" idx="5"/>
          </p:nvPr>
        </p:nvSpPr>
        <p:spPr/>
        <p:txBody>
          <a:bodyPr/>
          <a:lstStyle/>
          <a:p>
            <a:fld id="{18992B97-B9EE-40D2-AE5F-34C73F751DF7}" type="slidenum">
              <a:rPr lang="pt-PT" smtClean="0"/>
              <a:t>12</a:t>
            </a:fld>
            <a:endParaRPr lang="pt-PT"/>
          </a:p>
        </p:txBody>
      </p:sp>
    </p:spTree>
    <p:extLst>
      <p:ext uri="{BB962C8B-B14F-4D97-AF65-F5344CB8AC3E}">
        <p14:creationId xmlns:p14="http://schemas.microsoft.com/office/powerpoint/2010/main" val="3171632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b="0" i="0">
                <a:solidFill>
                  <a:srgbClr val="B9BBBE"/>
                </a:solidFill>
                <a:effectLst/>
                <a:latin typeface="Consolas" panose="020B0609020204030204" pitchFamily="49" charset="0"/>
              </a:rPr>
              <a:t>Por forma a escolher os </a:t>
            </a:r>
            <a:r>
              <a:rPr lang="pt-PT" b="0" i="0" err="1">
                <a:solidFill>
                  <a:srgbClr val="B9BBBE"/>
                </a:solidFill>
                <a:effectLst/>
                <a:latin typeface="Consolas" panose="020B0609020204030204" pitchFamily="49" charset="0"/>
              </a:rPr>
              <a:t>hiperparametros</a:t>
            </a:r>
            <a:r>
              <a:rPr lang="pt-PT" b="0" i="0">
                <a:solidFill>
                  <a:srgbClr val="B9BBBE"/>
                </a:solidFill>
                <a:effectLst/>
                <a:latin typeface="Consolas" panose="020B0609020204030204" pitchFamily="49" charset="0"/>
              </a:rPr>
              <a:t> para obter a melhor configuração, foi usada uma cross-</a:t>
            </a:r>
            <a:r>
              <a:rPr lang="pt-PT" b="0" i="0" err="1">
                <a:solidFill>
                  <a:srgbClr val="B9BBBE"/>
                </a:solidFill>
                <a:effectLst/>
                <a:latin typeface="Consolas" panose="020B0609020204030204" pitchFamily="49" charset="0"/>
              </a:rPr>
              <a:t>validation</a:t>
            </a:r>
            <a:r>
              <a:rPr lang="pt-PT" b="0" i="0">
                <a:solidFill>
                  <a:srgbClr val="B9BBBE"/>
                </a:solidFill>
                <a:effectLst/>
                <a:latin typeface="Consolas" panose="020B0609020204030204" pitchFamily="49" charset="0"/>
              </a:rPr>
              <a:t> estratificada de 10 vezes, para obter 10 conjuntos com aproximadamente o mesmo número de padrões de cada classe. É utilizado também o f1-score como métrica de avaliação, pois é menos influenciado pelos desequilíbrios de classe e mais ligado à classificação correta de cada padrão. </a:t>
            </a:r>
          </a:p>
          <a:p>
            <a:r>
              <a:rPr lang="pt-PT" b="0" i="0">
                <a:solidFill>
                  <a:srgbClr val="B9BBBE"/>
                </a:solidFill>
                <a:effectLst/>
                <a:latin typeface="Consolas" panose="020B0609020204030204" pitchFamily="49" charset="0"/>
              </a:rPr>
              <a:t>Assim, é usado </a:t>
            </a:r>
            <a:r>
              <a:rPr lang="pt-PT" b="0" i="0" err="1">
                <a:solidFill>
                  <a:srgbClr val="B9BBBE"/>
                </a:solidFill>
                <a:effectLst/>
                <a:latin typeface="Consolas" panose="020B0609020204030204" pitchFamily="49" charset="0"/>
              </a:rPr>
              <a:t>grid</a:t>
            </a:r>
            <a:r>
              <a:rPr lang="pt-PT" b="0" i="0">
                <a:solidFill>
                  <a:srgbClr val="B9BBBE"/>
                </a:solidFill>
                <a:effectLst/>
                <a:latin typeface="Consolas" panose="020B0609020204030204" pitchFamily="49" charset="0"/>
              </a:rPr>
              <a:t> </a:t>
            </a:r>
            <a:r>
              <a:rPr lang="pt-PT" b="0" i="0" err="1">
                <a:solidFill>
                  <a:srgbClr val="B9BBBE"/>
                </a:solidFill>
                <a:effectLst/>
                <a:latin typeface="Consolas" panose="020B0609020204030204" pitchFamily="49" charset="0"/>
              </a:rPr>
              <a:t>search</a:t>
            </a:r>
            <a:r>
              <a:rPr lang="pt-PT" b="0" i="0">
                <a:solidFill>
                  <a:srgbClr val="B9BBBE"/>
                </a:solidFill>
                <a:effectLst/>
                <a:latin typeface="Consolas" panose="020B0609020204030204" pitchFamily="49" charset="0"/>
              </a:rPr>
              <a:t> para ajustar os </a:t>
            </a:r>
            <a:r>
              <a:rPr lang="pt-PT" b="0" i="0" err="1">
                <a:solidFill>
                  <a:srgbClr val="B9BBBE"/>
                </a:solidFill>
                <a:effectLst/>
                <a:latin typeface="Consolas" panose="020B0609020204030204" pitchFamily="49" charset="0"/>
              </a:rPr>
              <a:t>hiperparâmetros</a:t>
            </a:r>
            <a:r>
              <a:rPr lang="pt-PT" b="0" i="0">
                <a:solidFill>
                  <a:srgbClr val="B9BBBE"/>
                </a:solidFill>
                <a:effectLst/>
                <a:latin typeface="Consolas" panose="020B0609020204030204" pitchFamily="49" charset="0"/>
              </a:rPr>
              <a:t> do SVM, experimentando diferentes combinações e avaliando as mesmas. De seguida, é escolhida a melhor combinação para cada conjunto, e o modelo resultante é testado. </a:t>
            </a:r>
            <a:br>
              <a:rPr lang="pt-PT"/>
            </a:br>
            <a:endParaRPr lang="pt-PT"/>
          </a:p>
        </p:txBody>
      </p:sp>
      <p:sp>
        <p:nvSpPr>
          <p:cNvPr id="4" name="Marcador de Posição do Número do Diapositivo 3"/>
          <p:cNvSpPr>
            <a:spLocks noGrp="1"/>
          </p:cNvSpPr>
          <p:nvPr>
            <p:ph type="sldNum" sz="quarter" idx="5"/>
          </p:nvPr>
        </p:nvSpPr>
        <p:spPr/>
        <p:txBody>
          <a:bodyPr/>
          <a:lstStyle/>
          <a:p>
            <a:fld id="{18992B97-B9EE-40D2-AE5F-34C73F751DF7}" type="slidenum">
              <a:rPr lang="pt-PT" smtClean="0"/>
              <a:t>13</a:t>
            </a:fld>
            <a:endParaRPr lang="pt-PT"/>
          </a:p>
        </p:txBody>
      </p:sp>
    </p:spTree>
    <p:extLst>
      <p:ext uri="{BB962C8B-B14F-4D97-AF65-F5344CB8AC3E}">
        <p14:creationId xmlns:p14="http://schemas.microsoft.com/office/powerpoint/2010/main" val="3461222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a:t>Clique para editar o estilo de título do Modelo Global</a:t>
            </a:r>
            <a:endParaRPr lang="en-US"/>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a:p>
        </p:txBody>
      </p:sp>
      <p:sp>
        <p:nvSpPr>
          <p:cNvPr id="4" name="Date Placeholder 3"/>
          <p:cNvSpPr>
            <a:spLocks noGrp="1"/>
          </p:cNvSpPr>
          <p:nvPr>
            <p:ph type="dt" sz="half" idx="10"/>
          </p:nvPr>
        </p:nvSpPr>
        <p:spPr>
          <a:xfrm>
            <a:off x="7077511" y="5410201"/>
            <a:ext cx="2743200" cy="365125"/>
          </a:xfrm>
        </p:spPr>
        <p:txBody>
          <a:bodyPr/>
          <a:lstStyle/>
          <a:p>
            <a:fld id="{B9F89E46-FBEF-412D-9E87-3F831714F463}" type="datetimeFigureOut">
              <a:rPr lang="en-GB" smtClean="0"/>
              <a:t>04/01/2023</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A40DCF01-C86D-45FC-AC64-B59A0A138FCD}" type="slidenum">
              <a:rPr lang="en-GB" smtClean="0"/>
              <a:t>‹nº›</a:t>
            </a:fld>
            <a:endParaRPr lang="en-GB"/>
          </a:p>
        </p:txBody>
      </p:sp>
    </p:spTree>
    <p:extLst>
      <p:ext uri="{BB962C8B-B14F-4D97-AF65-F5344CB8AC3E}">
        <p14:creationId xmlns:p14="http://schemas.microsoft.com/office/powerpoint/2010/main" val="846983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a:t>Clique para editar o estilo de título do Modelo Global</a:t>
            </a:r>
            <a:endParaRPr lang="en-US"/>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a:t>Clique no ícone para adicionar uma imagem</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B9F89E46-FBEF-412D-9E87-3F831714F463}" type="datetimeFigureOut">
              <a:rPr lang="en-GB" smtClean="0"/>
              <a:t>04/01/2023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0DCF01-C86D-45FC-AC64-B59A0A138FCD}" type="slidenum">
              <a:rPr lang="en-GB" smtClean="0"/>
              <a:t>‹nº›</a:t>
            </a:fld>
            <a:endParaRPr lang="en-GB"/>
          </a:p>
        </p:txBody>
      </p:sp>
    </p:spTree>
    <p:extLst>
      <p:ext uri="{BB962C8B-B14F-4D97-AF65-F5344CB8AC3E}">
        <p14:creationId xmlns:p14="http://schemas.microsoft.com/office/powerpoint/2010/main" val="3362672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a:t>Clique para editar o estilo de título do Modelo Global</a:t>
            </a:r>
            <a:endParaRPr lang="en-US"/>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B9F89E46-FBEF-412D-9E87-3F831714F463}" type="datetimeFigureOut">
              <a:rPr lang="en-GB" smtClean="0"/>
              <a:t>04/01/2023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0DCF01-C86D-45FC-AC64-B59A0A138FCD}" type="slidenum">
              <a:rPr lang="en-GB" smtClean="0"/>
              <a:t>‹nº›</a:t>
            </a:fld>
            <a:endParaRPr lang="en-GB"/>
          </a:p>
        </p:txBody>
      </p:sp>
    </p:spTree>
    <p:extLst>
      <p:ext uri="{BB962C8B-B14F-4D97-AF65-F5344CB8AC3E}">
        <p14:creationId xmlns:p14="http://schemas.microsoft.com/office/powerpoint/2010/main" val="752570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a:t>Clique para editar o estilo de título do Modelo Global</a:t>
            </a:r>
            <a:endParaRPr lang="en-US"/>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B9F89E46-FBEF-412D-9E87-3F831714F463}" type="datetimeFigureOut">
              <a:rPr lang="en-GB" smtClean="0"/>
              <a:t>04/01/2023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0DCF01-C86D-45FC-AC64-B59A0A138FCD}" type="slidenum">
              <a:rPr lang="en-GB" smtClean="0"/>
              <a:t>‹nº›</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478013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a:t>Clique para editar o estilo de título do Modelo Global</a:t>
            </a:r>
            <a:endParaRPr lang="en-US"/>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B9F89E46-FBEF-412D-9E87-3F831714F463}" type="datetimeFigureOut">
              <a:rPr lang="en-GB" smtClean="0"/>
              <a:t>04/01/2023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0DCF01-C86D-45FC-AC64-B59A0A138FCD}" type="slidenum">
              <a:rPr lang="en-GB" smtClean="0"/>
              <a:t>‹nº›</a:t>
            </a:fld>
            <a:endParaRPr lang="en-GB"/>
          </a:p>
        </p:txBody>
      </p:sp>
    </p:spTree>
    <p:extLst>
      <p:ext uri="{BB962C8B-B14F-4D97-AF65-F5344CB8AC3E}">
        <p14:creationId xmlns:p14="http://schemas.microsoft.com/office/powerpoint/2010/main" val="2678232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a:t>Clique para editar o estilo de título do Modelo Global</a:t>
            </a:r>
            <a:endParaRPr lang="en-US"/>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B9F89E46-FBEF-412D-9E87-3F831714F463}" type="datetimeFigureOut">
              <a:rPr lang="en-GB" smtClean="0"/>
              <a:t>04/01/2023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0DCF01-C86D-45FC-AC64-B59A0A138FCD}" type="slidenum">
              <a:rPr lang="en-GB" smtClean="0"/>
              <a:t>‹nº›</a:t>
            </a:fld>
            <a:endParaRPr lang="en-GB"/>
          </a:p>
        </p:txBody>
      </p:sp>
    </p:spTree>
    <p:extLst>
      <p:ext uri="{BB962C8B-B14F-4D97-AF65-F5344CB8AC3E}">
        <p14:creationId xmlns:p14="http://schemas.microsoft.com/office/powerpoint/2010/main" val="103282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a:t>Clique para editar o estilo de título do Modelo Global</a:t>
            </a:r>
            <a:endParaRPr lang="en-US"/>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B9F89E46-FBEF-412D-9E87-3F831714F463}" type="datetimeFigureOut">
              <a:rPr lang="en-GB" smtClean="0"/>
              <a:t>04/01/2023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0DCF01-C86D-45FC-AC64-B59A0A138FCD}" type="slidenum">
              <a:rPr lang="en-GB" smtClean="0"/>
              <a:t>‹nº›</a:t>
            </a:fld>
            <a:endParaRPr lang="en-GB"/>
          </a:p>
        </p:txBody>
      </p:sp>
    </p:spTree>
    <p:extLst>
      <p:ext uri="{BB962C8B-B14F-4D97-AF65-F5344CB8AC3E}">
        <p14:creationId xmlns:p14="http://schemas.microsoft.com/office/powerpoint/2010/main" val="2912863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B9F89E46-FBEF-412D-9E87-3F831714F463}" type="datetimeFigureOut">
              <a:rPr lang="en-GB" smtClean="0"/>
              <a:t>04/01/2023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DCF01-C86D-45FC-AC64-B59A0A138FCD}" type="slidenum">
              <a:rPr lang="en-GB" smtClean="0"/>
              <a:t>‹nº›</a:t>
            </a:fld>
            <a:endParaRPr lang="en-GB"/>
          </a:p>
        </p:txBody>
      </p:sp>
    </p:spTree>
    <p:extLst>
      <p:ext uri="{BB962C8B-B14F-4D97-AF65-F5344CB8AC3E}">
        <p14:creationId xmlns:p14="http://schemas.microsoft.com/office/powerpoint/2010/main" val="4066066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B9F89E46-FBEF-412D-9E87-3F831714F463}" type="datetimeFigureOut">
              <a:rPr lang="en-GB" smtClean="0"/>
              <a:t>04/01/2023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DCF01-C86D-45FC-AC64-B59A0A138FCD}" type="slidenum">
              <a:rPr lang="en-GB" smtClean="0"/>
              <a:t>‹nº›</a:t>
            </a:fld>
            <a:endParaRPr lang="en-GB"/>
          </a:p>
        </p:txBody>
      </p:sp>
    </p:spTree>
    <p:extLst>
      <p:ext uri="{BB962C8B-B14F-4D97-AF65-F5344CB8AC3E}">
        <p14:creationId xmlns:p14="http://schemas.microsoft.com/office/powerpoint/2010/main" val="980562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B9F89E46-FBEF-412D-9E87-3F831714F463}" type="datetimeFigureOut">
              <a:rPr lang="en-GB" smtClean="0"/>
              <a:t>04/01/2023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DCF01-C86D-45FC-AC64-B59A0A138FCD}" type="slidenum">
              <a:rPr lang="en-GB" smtClean="0"/>
              <a:t>‹nº›</a:t>
            </a:fld>
            <a:endParaRPr lang="en-GB"/>
          </a:p>
        </p:txBody>
      </p:sp>
    </p:spTree>
    <p:extLst>
      <p:ext uri="{BB962C8B-B14F-4D97-AF65-F5344CB8AC3E}">
        <p14:creationId xmlns:p14="http://schemas.microsoft.com/office/powerpoint/2010/main" val="248615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a:t>Clique para editar o estilo de título do Modelo Global</a:t>
            </a:r>
            <a:endParaRPr lang="en-US"/>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B9F89E46-FBEF-412D-9E87-3F831714F463}" type="datetimeFigureOut">
              <a:rPr lang="en-GB" smtClean="0"/>
              <a:t>04/01/2023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DCF01-C86D-45FC-AC64-B59A0A138FCD}" type="slidenum">
              <a:rPr lang="en-GB" smtClean="0"/>
              <a:t>‹nº›</a:t>
            </a:fld>
            <a:endParaRPr lang="en-GB"/>
          </a:p>
        </p:txBody>
      </p:sp>
    </p:spTree>
    <p:extLst>
      <p:ext uri="{BB962C8B-B14F-4D97-AF65-F5344CB8AC3E}">
        <p14:creationId xmlns:p14="http://schemas.microsoft.com/office/powerpoint/2010/main" val="1246279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Content Placeholder 2"/>
          <p:cNvSpPr>
            <a:spLocks noGrp="1"/>
          </p:cNvSpPr>
          <p:nvPr>
            <p:ph sz="half" idx="1"/>
          </p:nvPr>
        </p:nvSpPr>
        <p:spPr>
          <a:xfrm>
            <a:off x="1141410" y="2249486"/>
            <a:ext cx="4878389" cy="354171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Content Placeholder 3"/>
          <p:cNvSpPr>
            <a:spLocks noGrp="1"/>
          </p:cNvSpPr>
          <p:nvPr>
            <p:ph sz="half" idx="2"/>
          </p:nvPr>
        </p:nvSpPr>
        <p:spPr>
          <a:xfrm>
            <a:off x="6172200" y="2249486"/>
            <a:ext cx="4875211" cy="354171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Date Placeholder 4"/>
          <p:cNvSpPr>
            <a:spLocks noGrp="1"/>
          </p:cNvSpPr>
          <p:nvPr>
            <p:ph type="dt" sz="half" idx="10"/>
          </p:nvPr>
        </p:nvSpPr>
        <p:spPr/>
        <p:txBody>
          <a:bodyPr/>
          <a:lstStyle/>
          <a:p>
            <a:fld id="{B9F89E46-FBEF-412D-9E87-3F831714F463}" type="datetimeFigureOut">
              <a:rPr lang="en-GB" smtClean="0"/>
              <a:t>04/01/2023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0DCF01-C86D-45FC-AC64-B59A0A138FCD}" type="slidenum">
              <a:rPr lang="en-GB" smtClean="0"/>
              <a:t>‹nº›</a:t>
            </a:fld>
            <a:endParaRPr lang="en-GB"/>
          </a:p>
        </p:txBody>
      </p:sp>
    </p:spTree>
    <p:extLst>
      <p:ext uri="{BB962C8B-B14F-4D97-AF65-F5344CB8AC3E}">
        <p14:creationId xmlns:p14="http://schemas.microsoft.com/office/powerpoint/2010/main" val="229974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a:t>Clique para editar o estilo de título do Modelo Global</a:t>
            </a:r>
            <a:endParaRPr lang="en-US"/>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141410" y="3073397"/>
            <a:ext cx="4878391" cy="2717801"/>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172200" y="3073397"/>
            <a:ext cx="4875210" cy="2717801"/>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B9F89E46-FBEF-412D-9E87-3F831714F463}" type="datetimeFigureOut">
              <a:rPr lang="en-GB" smtClean="0"/>
              <a:t>04/01/2023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0DCF01-C86D-45FC-AC64-B59A0A138FCD}" type="slidenum">
              <a:rPr lang="en-GB" smtClean="0"/>
              <a:t>‹nº›</a:t>
            </a:fld>
            <a:endParaRPr lang="en-GB"/>
          </a:p>
        </p:txBody>
      </p:sp>
    </p:spTree>
    <p:extLst>
      <p:ext uri="{BB962C8B-B14F-4D97-AF65-F5344CB8AC3E}">
        <p14:creationId xmlns:p14="http://schemas.microsoft.com/office/powerpoint/2010/main" val="406557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Date Placeholder 2"/>
          <p:cNvSpPr>
            <a:spLocks noGrp="1"/>
          </p:cNvSpPr>
          <p:nvPr>
            <p:ph type="dt" sz="half" idx="10"/>
          </p:nvPr>
        </p:nvSpPr>
        <p:spPr/>
        <p:txBody>
          <a:bodyPr/>
          <a:lstStyle/>
          <a:p>
            <a:fld id="{B9F89E46-FBEF-412D-9E87-3F831714F463}" type="datetimeFigureOut">
              <a:rPr lang="en-GB" smtClean="0"/>
              <a:t>04/01/2023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0DCF01-C86D-45FC-AC64-B59A0A138FCD}" type="slidenum">
              <a:rPr lang="en-GB" smtClean="0"/>
              <a:t>‹nº›</a:t>
            </a:fld>
            <a:endParaRPr lang="en-GB"/>
          </a:p>
        </p:txBody>
      </p:sp>
    </p:spTree>
    <p:extLst>
      <p:ext uri="{BB962C8B-B14F-4D97-AF65-F5344CB8AC3E}">
        <p14:creationId xmlns:p14="http://schemas.microsoft.com/office/powerpoint/2010/main" val="1619068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89E46-FBEF-412D-9E87-3F831714F463}" type="datetimeFigureOut">
              <a:rPr lang="en-GB" smtClean="0"/>
              <a:t>04/01/2023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0DCF01-C86D-45FC-AC64-B59A0A138FCD}" type="slidenum">
              <a:rPr lang="en-GB" smtClean="0"/>
              <a:t>‹nº›</a:t>
            </a:fld>
            <a:endParaRPr lang="en-GB"/>
          </a:p>
        </p:txBody>
      </p:sp>
    </p:spTree>
    <p:extLst>
      <p:ext uri="{BB962C8B-B14F-4D97-AF65-F5344CB8AC3E}">
        <p14:creationId xmlns:p14="http://schemas.microsoft.com/office/powerpoint/2010/main" val="87686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a:t>Clique para editar o estilo de título do Modelo Global</a:t>
            </a:r>
            <a:endParaRPr lang="en-US"/>
          </a:p>
        </p:txBody>
      </p:sp>
      <p:sp>
        <p:nvSpPr>
          <p:cNvPr id="3" name="Content Placeholder 2"/>
          <p:cNvSpPr>
            <a:spLocks noGrp="1"/>
          </p:cNvSpPr>
          <p:nvPr>
            <p:ph idx="1"/>
          </p:nvPr>
        </p:nvSpPr>
        <p:spPr>
          <a:xfrm>
            <a:off x="5156200" y="592666"/>
            <a:ext cx="5891209" cy="5198534"/>
          </a:xfrm>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B9F89E46-FBEF-412D-9E87-3F831714F463}" type="datetimeFigureOut">
              <a:rPr lang="en-GB" smtClean="0"/>
              <a:t>04/01/2023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0DCF01-C86D-45FC-AC64-B59A0A138FCD}" type="slidenum">
              <a:rPr lang="en-GB" smtClean="0"/>
              <a:t>‹nº›</a:t>
            </a:fld>
            <a:endParaRPr lang="en-GB"/>
          </a:p>
        </p:txBody>
      </p:sp>
    </p:spTree>
    <p:extLst>
      <p:ext uri="{BB962C8B-B14F-4D97-AF65-F5344CB8AC3E}">
        <p14:creationId xmlns:p14="http://schemas.microsoft.com/office/powerpoint/2010/main" val="240986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a:t>Clique para editar o estilo de título do Modelo Global</a:t>
            </a:r>
            <a:endParaRPr lang="en-US"/>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B9F89E46-FBEF-412D-9E87-3F831714F463}" type="datetimeFigureOut">
              <a:rPr lang="en-GB" smtClean="0"/>
              <a:t>04/01/2023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0DCF01-C86D-45FC-AC64-B59A0A138FCD}" type="slidenum">
              <a:rPr lang="en-GB" smtClean="0"/>
              <a:t>‹nº›</a:t>
            </a:fld>
            <a:endParaRPr lang="en-GB"/>
          </a:p>
        </p:txBody>
      </p:sp>
    </p:spTree>
    <p:extLst>
      <p:ext uri="{BB962C8B-B14F-4D97-AF65-F5344CB8AC3E}">
        <p14:creationId xmlns:p14="http://schemas.microsoft.com/office/powerpoint/2010/main" val="303736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F89E46-FBEF-412D-9E87-3F831714F463}" type="datetimeFigureOut">
              <a:rPr lang="en-GB" smtClean="0"/>
              <a:t>04/01/2023</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0DCF01-C86D-45FC-AC64-B59A0A138FCD}" type="slidenum">
              <a:rPr lang="en-GB" smtClean="0"/>
              <a:t>‹nº›</a:t>
            </a:fld>
            <a:endParaRPr lang="en-GB"/>
          </a:p>
        </p:txBody>
      </p:sp>
    </p:spTree>
    <p:extLst>
      <p:ext uri="{BB962C8B-B14F-4D97-AF65-F5344CB8AC3E}">
        <p14:creationId xmlns:p14="http://schemas.microsoft.com/office/powerpoint/2010/main" val="24388363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bd.udc.es/research/real-life-HAR-dataset/data_cleaned_adapted_features_splits.zi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bd.udc.es/research/real-life-HAR-dataset/scripts.zi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0D90-3E2A-6A73-C82B-4AF0641C2F21}"/>
              </a:ext>
            </a:extLst>
          </p:cNvPr>
          <p:cNvSpPr>
            <a:spLocks noGrp="1"/>
          </p:cNvSpPr>
          <p:nvPr>
            <p:ph type="ctrTitle"/>
          </p:nvPr>
        </p:nvSpPr>
        <p:spPr/>
        <p:txBody>
          <a:bodyPr>
            <a:normAutofit fontScale="90000"/>
          </a:bodyPr>
          <a:lstStyle/>
          <a:p>
            <a:r>
              <a:rPr lang="en-GB"/>
              <a:t>A Public Domain Dataset for </a:t>
            </a:r>
            <a:r>
              <a:rPr lang="en-GB" u="sng"/>
              <a:t>Real-Life</a:t>
            </a:r>
            <a:r>
              <a:rPr lang="en-GB"/>
              <a:t> Human Activity Recognition Using Smartphone Sensors</a:t>
            </a:r>
          </a:p>
        </p:txBody>
      </p:sp>
      <p:sp>
        <p:nvSpPr>
          <p:cNvPr id="3" name="Subtitle 2">
            <a:extLst>
              <a:ext uri="{FF2B5EF4-FFF2-40B4-BE49-F238E27FC236}">
                <a16:creationId xmlns:a16="http://schemas.microsoft.com/office/drawing/2014/main" id="{D3F49798-45C6-C7C9-D624-611016FACBB6}"/>
              </a:ext>
            </a:extLst>
          </p:cNvPr>
          <p:cNvSpPr>
            <a:spLocks noGrp="1"/>
          </p:cNvSpPr>
          <p:nvPr>
            <p:ph type="subTitle" idx="1"/>
          </p:nvPr>
        </p:nvSpPr>
        <p:spPr>
          <a:xfrm>
            <a:off x="7407212" y="4614092"/>
            <a:ext cx="4604275" cy="1655762"/>
          </a:xfrm>
        </p:spPr>
        <p:txBody>
          <a:bodyPr>
            <a:normAutofit fontScale="92500" lnSpcReduction="20000"/>
          </a:bodyPr>
          <a:lstStyle/>
          <a:p>
            <a:r>
              <a:rPr lang="en-GB" err="1">
                <a:solidFill>
                  <a:schemeClr val="tx1"/>
                </a:solidFill>
              </a:rPr>
              <a:t>Universidade</a:t>
            </a:r>
            <a:r>
              <a:rPr lang="en-GB">
                <a:solidFill>
                  <a:schemeClr val="tx1"/>
                </a:solidFill>
              </a:rPr>
              <a:t> de Aveiro</a:t>
            </a:r>
          </a:p>
          <a:p>
            <a:r>
              <a:rPr lang="en-GB">
                <a:solidFill>
                  <a:schemeClr val="tx1"/>
                </a:solidFill>
              </a:rPr>
              <a:t>Grupo D:</a:t>
            </a:r>
          </a:p>
          <a:p>
            <a:r>
              <a:rPr lang="en-GB">
                <a:solidFill>
                  <a:schemeClr val="tx1"/>
                </a:solidFill>
              </a:rPr>
              <a:t>	</a:t>
            </a:r>
            <a:r>
              <a:rPr lang="en-GB" err="1">
                <a:solidFill>
                  <a:schemeClr val="tx1"/>
                </a:solidFill>
              </a:rPr>
              <a:t>Fábio</a:t>
            </a:r>
            <a:r>
              <a:rPr lang="en-GB">
                <a:solidFill>
                  <a:schemeClr val="tx1"/>
                </a:solidFill>
              </a:rPr>
              <a:t> Ferreira, NMEC: </a:t>
            </a:r>
            <a:r>
              <a:rPr lang="pt-PT">
                <a:solidFill>
                  <a:schemeClr val="tx1"/>
                </a:solidFill>
              </a:rPr>
              <a:t>89270</a:t>
            </a:r>
          </a:p>
          <a:p>
            <a:r>
              <a:rPr lang="pt-PT">
                <a:solidFill>
                  <a:schemeClr val="tx1"/>
                </a:solidFill>
              </a:rPr>
              <a:t>	Tiago Coelho, NMEC: 98385</a:t>
            </a:r>
            <a:endParaRPr lang="en-GB">
              <a:solidFill>
                <a:schemeClr val="tx1"/>
              </a:solidFill>
            </a:endParaRPr>
          </a:p>
        </p:txBody>
      </p:sp>
    </p:spTree>
    <p:extLst>
      <p:ext uri="{BB962C8B-B14F-4D97-AF65-F5344CB8AC3E}">
        <p14:creationId xmlns:p14="http://schemas.microsoft.com/office/powerpoint/2010/main" val="4235615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F3B16-F576-915D-642A-5DF7555A74BE}"/>
              </a:ext>
            </a:extLst>
          </p:cNvPr>
          <p:cNvSpPr>
            <a:spLocks noGrp="1"/>
          </p:cNvSpPr>
          <p:nvPr>
            <p:ph type="title"/>
          </p:nvPr>
        </p:nvSpPr>
        <p:spPr/>
        <p:txBody>
          <a:bodyPr/>
          <a:lstStyle/>
          <a:p>
            <a:r>
              <a:rPr lang="en-US"/>
              <a:t>In Past Literature</a:t>
            </a:r>
            <a:endParaRPr lang="pt-PT"/>
          </a:p>
        </p:txBody>
      </p:sp>
      <p:sp>
        <p:nvSpPr>
          <p:cNvPr id="3" name="Marcador de Posição de Conteúdo 2">
            <a:extLst>
              <a:ext uri="{FF2B5EF4-FFF2-40B4-BE49-F238E27FC236}">
                <a16:creationId xmlns:a16="http://schemas.microsoft.com/office/drawing/2014/main" id="{0BCB8E1E-587A-140B-13CF-E56CA649A1F1}"/>
              </a:ext>
            </a:extLst>
          </p:cNvPr>
          <p:cNvSpPr>
            <a:spLocks noGrp="1"/>
          </p:cNvSpPr>
          <p:nvPr>
            <p:ph idx="1"/>
          </p:nvPr>
        </p:nvSpPr>
        <p:spPr/>
        <p:txBody>
          <a:bodyPr>
            <a:normAutofit fontScale="92500"/>
          </a:bodyPr>
          <a:lstStyle/>
          <a:p>
            <a:r>
              <a:rPr lang="en-US"/>
              <a:t>Many different models were used (CNN, Random Forest, PCA, KNN, SVM,  </a:t>
            </a:r>
            <a:r>
              <a:rPr lang="en-US" err="1"/>
              <a:t>etc</a:t>
            </a:r>
            <a:r>
              <a:rPr lang="en-US"/>
              <a:t>).</a:t>
            </a:r>
          </a:p>
          <a:p>
            <a:r>
              <a:rPr lang="en-US"/>
              <a:t>Most only give good results with constant device orientation and positioning (</a:t>
            </a:r>
            <a:r>
              <a:rPr lang="en-US" err="1"/>
              <a:t>f.e</a:t>
            </a:r>
            <a:r>
              <a:rPr lang="en-US"/>
              <a:t>. always right, up-side, screen facing inwards)</a:t>
            </a:r>
          </a:p>
          <a:p>
            <a:r>
              <a:rPr lang="en-US"/>
              <a:t>According to a study, SVM and CNN are the most feasible ,models as they give the best </a:t>
            </a:r>
            <a:r>
              <a:rPr lang="en-US" u="sng"/>
              <a:t>results</a:t>
            </a:r>
            <a:r>
              <a:rPr lang="en-US"/>
              <a:t>, in general.</a:t>
            </a:r>
          </a:p>
          <a:p>
            <a:r>
              <a:rPr lang="en-US"/>
              <a:t>SVM in conjunction with deep learning techniques (DBN) gave the best results overall.</a:t>
            </a:r>
          </a:p>
          <a:p>
            <a:r>
              <a:rPr lang="en-US"/>
              <a:t>Deep Learning seems to be the future of this kind of data analysis</a:t>
            </a:r>
          </a:p>
        </p:txBody>
      </p:sp>
    </p:spTree>
    <p:extLst>
      <p:ext uri="{BB962C8B-B14F-4D97-AF65-F5344CB8AC3E}">
        <p14:creationId xmlns:p14="http://schemas.microsoft.com/office/powerpoint/2010/main" val="503190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C986-5CC7-DF85-E397-6C7D63174EFB}"/>
              </a:ext>
            </a:extLst>
          </p:cNvPr>
          <p:cNvSpPr>
            <a:spLocks noGrp="1"/>
          </p:cNvSpPr>
          <p:nvPr>
            <p:ph type="title"/>
          </p:nvPr>
        </p:nvSpPr>
        <p:spPr>
          <a:xfrm>
            <a:off x="838200" y="361065"/>
            <a:ext cx="9905998" cy="1478570"/>
          </a:xfrm>
        </p:spPr>
        <p:txBody>
          <a:bodyPr/>
          <a:lstStyle/>
          <a:p>
            <a:r>
              <a:rPr lang="en-GB"/>
              <a:t>Models Overview</a:t>
            </a:r>
          </a:p>
        </p:txBody>
      </p:sp>
      <p:sp>
        <p:nvSpPr>
          <p:cNvPr id="3" name="Content Placeholder 2">
            <a:extLst>
              <a:ext uri="{FF2B5EF4-FFF2-40B4-BE49-F238E27FC236}">
                <a16:creationId xmlns:a16="http://schemas.microsoft.com/office/drawing/2014/main" id="{3CB9356A-C878-9507-830B-87F238D34E48}"/>
              </a:ext>
            </a:extLst>
          </p:cNvPr>
          <p:cNvSpPr>
            <a:spLocks noGrp="1"/>
          </p:cNvSpPr>
          <p:nvPr>
            <p:ph idx="1"/>
          </p:nvPr>
        </p:nvSpPr>
        <p:spPr>
          <a:xfrm>
            <a:off x="838200" y="1550417"/>
            <a:ext cx="10515600" cy="4539664"/>
          </a:xfrm>
        </p:spPr>
        <p:txBody>
          <a:bodyPr vert="horz" lIns="91440" tIns="45720" rIns="91440" bIns="45720" rtlCol="0" anchor="t">
            <a:normAutofit fontScale="77500" lnSpcReduction="20000"/>
          </a:bodyPr>
          <a:lstStyle/>
          <a:p>
            <a:r>
              <a:rPr lang="en-GB" sz="3300" b="1">
                <a:cs typeface="Calibri"/>
              </a:rPr>
              <a:t>SVM</a:t>
            </a:r>
          </a:p>
          <a:p>
            <a:pPr marL="0" indent="0">
              <a:buNone/>
            </a:pPr>
            <a:r>
              <a:rPr lang="en-US" sz="2400">
                <a:cs typeface="Calibri"/>
              </a:rPr>
              <a:t>Is a supervised machine learning model that uses classification algorithms for two-group classification problems. SVM looks for the hyperplane that maximizes the margins between the two classes. </a:t>
            </a:r>
            <a:endParaRPr lang="en-GB" sz="2400">
              <a:cs typeface="Calibri"/>
            </a:endParaRPr>
          </a:p>
          <a:p>
            <a:pPr lvl="1"/>
            <a:r>
              <a:rPr lang="en-GB" b="1">
                <a:cs typeface="Calibri"/>
              </a:rPr>
              <a:t>Linear</a:t>
            </a:r>
          </a:p>
          <a:p>
            <a:pPr lvl="2"/>
            <a:r>
              <a:rPr lang="en-US" sz="2100">
                <a:cs typeface="Calibri"/>
              </a:rPr>
              <a:t>Computes the dot product of the input data.</a:t>
            </a:r>
          </a:p>
          <a:p>
            <a:pPr lvl="2"/>
            <a:r>
              <a:rPr lang="en-US" sz="2100"/>
              <a:t>The linear was selected to have a basis for comparison.</a:t>
            </a:r>
            <a:endParaRPr lang="en-GB" sz="2100">
              <a:cs typeface="Calibri"/>
            </a:endParaRPr>
          </a:p>
          <a:p>
            <a:pPr lvl="2"/>
            <a:endParaRPr lang="en-GB" b="1">
              <a:cs typeface="Calibri"/>
            </a:endParaRPr>
          </a:p>
          <a:p>
            <a:pPr lvl="1"/>
            <a:r>
              <a:rPr lang="en-GB" b="1">
                <a:cs typeface="Calibri"/>
              </a:rPr>
              <a:t>Polynomial</a:t>
            </a:r>
          </a:p>
          <a:p>
            <a:pPr lvl="2"/>
            <a:r>
              <a:rPr lang="en-US" sz="2100">
                <a:cs typeface="Calibri"/>
              </a:rPr>
              <a:t>Computes the dot product of the input data and adds a coefficient to the power of the degree. </a:t>
            </a:r>
          </a:p>
          <a:p>
            <a:pPr lvl="2"/>
            <a:r>
              <a:rPr lang="en-US"/>
              <a:t>T</a:t>
            </a:r>
            <a:r>
              <a:rPr lang="en-US" sz="2000"/>
              <a:t>he polynomial was selected to have a basis for comparison.</a:t>
            </a:r>
            <a:endParaRPr lang="en-GB" sz="2100">
              <a:cs typeface="Calibri"/>
            </a:endParaRPr>
          </a:p>
          <a:p>
            <a:pPr lvl="1"/>
            <a:r>
              <a:rPr lang="en-GB" b="1">
                <a:cs typeface="Calibri"/>
              </a:rPr>
              <a:t>RBF</a:t>
            </a:r>
          </a:p>
          <a:p>
            <a:pPr lvl="2"/>
            <a:r>
              <a:rPr lang="en-US" sz="2100"/>
              <a:t>Measures the distance between a point in the input space and the origin. It is defined as the Euclidean distance between the point and the origin, raised to a power. </a:t>
            </a:r>
          </a:p>
          <a:p>
            <a:pPr lvl="2"/>
            <a:r>
              <a:rPr lang="en-US" sz="2000"/>
              <a:t>RBF kernel is one of the most used ones in the literature.</a:t>
            </a:r>
            <a:endParaRPr lang="en-US" sz="2400"/>
          </a:p>
          <a:p>
            <a:pPr marL="914400" lvl="2" indent="0">
              <a:buNone/>
            </a:pPr>
            <a:endParaRPr lang="en-GB"/>
          </a:p>
        </p:txBody>
      </p:sp>
    </p:spTree>
    <p:extLst>
      <p:ext uri="{BB962C8B-B14F-4D97-AF65-F5344CB8AC3E}">
        <p14:creationId xmlns:p14="http://schemas.microsoft.com/office/powerpoint/2010/main" val="311619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5E622-5458-3201-F5AF-8D7E0B812A79}"/>
              </a:ext>
            </a:extLst>
          </p:cNvPr>
          <p:cNvSpPr>
            <a:spLocks noGrp="1"/>
          </p:cNvSpPr>
          <p:nvPr>
            <p:ph type="title"/>
          </p:nvPr>
        </p:nvSpPr>
        <p:spPr/>
        <p:txBody>
          <a:bodyPr/>
          <a:lstStyle/>
          <a:p>
            <a:r>
              <a:rPr lang="en-GB" sz="4400"/>
              <a:t>Hyperparameters tuned</a:t>
            </a:r>
            <a:endParaRPr lang="en-US"/>
          </a:p>
        </p:txBody>
      </p:sp>
      <p:sp>
        <p:nvSpPr>
          <p:cNvPr id="3" name="Marcador de Posição de Conteúdo 2">
            <a:extLst>
              <a:ext uri="{FF2B5EF4-FFF2-40B4-BE49-F238E27FC236}">
                <a16:creationId xmlns:a16="http://schemas.microsoft.com/office/drawing/2014/main" id="{8D08AA87-629E-7FE8-DF10-AA08EFE421CC}"/>
              </a:ext>
            </a:extLst>
          </p:cNvPr>
          <p:cNvSpPr>
            <a:spLocks noGrp="1"/>
          </p:cNvSpPr>
          <p:nvPr>
            <p:ph idx="1"/>
          </p:nvPr>
        </p:nvSpPr>
        <p:spPr/>
        <p:txBody>
          <a:bodyPr>
            <a:normAutofit/>
          </a:bodyPr>
          <a:lstStyle/>
          <a:p>
            <a:r>
              <a:rPr lang="en-GB" sz="2400"/>
              <a:t>Hyperparameters tuned to improve the performance:</a:t>
            </a:r>
          </a:p>
          <a:p>
            <a:pPr marL="742950" lvl="1" indent="-285750">
              <a:buFont typeface="Arial" panose="020B0604020202020204" pitchFamily="34" charset="0"/>
              <a:buChar char="•"/>
            </a:pPr>
            <a:r>
              <a:rPr lang="en-US" sz="2000" b="1"/>
              <a:t>C</a:t>
            </a:r>
            <a:r>
              <a:rPr lang="en-US" sz="2000"/>
              <a:t>: Controls the trade-off between the margin and the misclassification error. </a:t>
            </a:r>
          </a:p>
          <a:p>
            <a:pPr marL="742950" lvl="1" indent="-285750">
              <a:buFont typeface="Arial" panose="020B0604020202020204" pitchFamily="34" charset="0"/>
              <a:buChar char="•"/>
            </a:pPr>
            <a:r>
              <a:rPr lang="en-US" sz="2000" b="1"/>
              <a:t>Kernel</a:t>
            </a:r>
            <a:r>
              <a:rPr lang="en-US" sz="2000"/>
              <a:t>: Function that transforms the input data into a higher-dimensional space, where it becomes possible to find a hyperplane that can separate the data points into different classes.</a:t>
            </a:r>
          </a:p>
          <a:p>
            <a:pPr marL="742950" lvl="1" indent="-285750">
              <a:buFont typeface="Arial" panose="020B0604020202020204" pitchFamily="34" charset="0"/>
              <a:buChar char="•"/>
            </a:pPr>
            <a:r>
              <a:rPr lang="en-US" sz="2000" b="1"/>
              <a:t>Gamma</a:t>
            </a:r>
            <a:r>
              <a:rPr lang="en-US" sz="2000"/>
              <a:t>: Directly affects the curve of the hyperplane, making it softer or more accentuated, depending on the patterns that are introduced into the model.</a:t>
            </a:r>
          </a:p>
          <a:p>
            <a:pPr marL="742950" lvl="1" indent="-285750">
              <a:buFont typeface="Arial" panose="020B0604020202020204" pitchFamily="34" charset="0"/>
              <a:buChar char="•"/>
            </a:pPr>
            <a:r>
              <a:rPr lang="en-US" sz="2000" b="1"/>
              <a:t>Degree</a:t>
            </a:r>
            <a:r>
              <a:rPr lang="en-US" sz="2000"/>
              <a:t>: It controls the degree of the polynomial function used to transform the data.</a:t>
            </a:r>
          </a:p>
          <a:p>
            <a:endParaRPr lang="en-US"/>
          </a:p>
        </p:txBody>
      </p:sp>
    </p:spTree>
    <p:extLst>
      <p:ext uri="{BB962C8B-B14F-4D97-AF65-F5344CB8AC3E}">
        <p14:creationId xmlns:p14="http://schemas.microsoft.com/office/powerpoint/2010/main" val="377829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BE070D-AFE5-666B-6380-584E1FE17220}"/>
              </a:ext>
            </a:extLst>
          </p:cNvPr>
          <p:cNvSpPr>
            <a:spLocks noGrp="1"/>
          </p:cNvSpPr>
          <p:nvPr>
            <p:ph type="title"/>
          </p:nvPr>
        </p:nvSpPr>
        <p:spPr/>
        <p:txBody>
          <a:bodyPr/>
          <a:lstStyle/>
          <a:p>
            <a:r>
              <a:rPr lang="en-US"/>
              <a:t>Best configuration and architecture of the network</a:t>
            </a:r>
          </a:p>
        </p:txBody>
      </p:sp>
      <p:sp>
        <p:nvSpPr>
          <p:cNvPr id="3" name="Marcador de Posição de Conteúdo 2">
            <a:extLst>
              <a:ext uri="{FF2B5EF4-FFF2-40B4-BE49-F238E27FC236}">
                <a16:creationId xmlns:a16="http://schemas.microsoft.com/office/drawing/2014/main" id="{4BA35CC7-816D-42F9-CC58-46FBB00ACAB2}"/>
              </a:ext>
            </a:extLst>
          </p:cNvPr>
          <p:cNvSpPr>
            <a:spLocks noGrp="1"/>
          </p:cNvSpPr>
          <p:nvPr>
            <p:ph idx="1"/>
          </p:nvPr>
        </p:nvSpPr>
        <p:spPr/>
        <p:txBody>
          <a:bodyPr>
            <a:normAutofit lnSpcReduction="10000"/>
          </a:bodyPr>
          <a:lstStyle/>
          <a:p>
            <a:r>
              <a:rPr lang="en-US" sz="2000"/>
              <a:t>In this process, a stratified 10-fold cross-validation is used to have 10 sets with presumably the same number of patterns for each class.</a:t>
            </a:r>
          </a:p>
          <a:p>
            <a:r>
              <a:rPr lang="en-US" sz="2000"/>
              <a:t>The f1-score is used as the evaluation metric, since it is less influenced by class imbalances and more closely linked to the correct classification of each pattern.</a:t>
            </a:r>
          </a:p>
          <a:p>
            <a:r>
              <a:rPr lang="en-US" sz="2000"/>
              <a:t>A grid search is used to tune the hyperparameters of the SVM, including the kernel (polynomial, RBF, or linear), the C parameter, the gamma parameter (for the RBF and polynomial kernels), and the degree parameter (for the polynomial kernel).</a:t>
            </a:r>
          </a:p>
          <a:p>
            <a:r>
              <a:rPr lang="en-US" sz="2000"/>
              <a:t>The best combination of hyperparameters is chosen for each fold based on the results of grid search, and the resulting model is tested.</a:t>
            </a:r>
          </a:p>
        </p:txBody>
      </p:sp>
    </p:spTree>
    <p:extLst>
      <p:ext uri="{BB962C8B-B14F-4D97-AF65-F5344CB8AC3E}">
        <p14:creationId xmlns:p14="http://schemas.microsoft.com/office/powerpoint/2010/main" val="292368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BE070D-AFE5-666B-6380-584E1FE17220}"/>
              </a:ext>
            </a:extLst>
          </p:cNvPr>
          <p:cNvSpPr>
            <a:spLocks noGrp="1"/>
          </p:cNvSpPr>
          <p:nvPr>
            <p:ph type="title"/>
          </p:nvPr>
        </p:nvSpPr>
        <p:spPr/>
        <p:txBody>
          <a:bodyPr/>
          <a:lstStyle/>
          <a:p>
            <a:r>
              <a:rPr lang="en-US"/>
              <a:t>Our </a:t>
            </a:r>
            <a:r>
              <a:rPr lang="en-GB"/>
              <a:t>plan  of the experimental study</a:t>
            </a:r>
            <a:r>
              <a:rPr lang="en-US"/>
              <a:t> </a:t>
            </a:r>
          </a:p>
        </p:txBody>
      </p:sp>
      <p:sp>
        <p:nvSpPr>
          <p:cNvPr id="3" name="Marcador de Posição de Conteúdo 2">
            <a:extLst>
              <a:ext uri="{FF2B5EF4-FFF2-40B4-BE49-F238E27FC236}">
                <a16:creationId xmlns:a16="http://schemas.microsoft.com/office/drawing/2014/main" id="{4BA35CC7-816D-42F9-CC58-46FBB00ACAB2}"/>
              </a:ext>
            </a:extLst>
          </p:cNvPr>
          <p:cNvSpPr>
            <a:spLocks noGrp="1"/>
          </p:cNvSpPr>
          <p:nvPr>
            <p:ph idx="1"/>
          </p:nvPr>
        </p:nvSpPr>
        <p:spPr/>
        <p:txBody>
          <a:bodyPr>
            <a:normAutofit/>
          </a:bodyPr>
          <a:lstStyle/>
          <a:p>
            <a:r>
              <a:rPr lang="en-US" sz="2000"/>
              <a:t>Use SVM model and tune C and kernel hyperparameters.</a:t>
            </a:r>
          </a:p>
          <a:p>
            <a:r>
              <a:rPr lang="en-US" sz="2000"/>
              <a:t>Use decision tree and random forest in order to experiment with other models. In the case of the decision tree, we tuned the Maximum depth and criterion hyperparameters and in the case of the random forest, we tuned the maximum depth and number of trees parameters.</a:t>
            </a:r>
          </a:p>
          <a:p>
            <a:r>
              <a:rPr lang="en-US" sz="2000"/>
              <a:t>In order to obtain the values of the hyperparameters, candidate values based on previous notebooks and the paper were used.</a:t>
            </a:r>
          </a:p>
          <a:p>
            <a:pPr marL="0" indent="0">
              <a:buNone/>
            </a:pPr>
            <a:endParaRPr lang="en-US" sz="2000"/>
          </a:p>
        </p:txBody>
      </p:sp>
    </p:spTree>
    <p:extLst>
      <p:ext uri="{BB962C8B-B14F-4D97-AF65-F5344CB8AC3E}">
        <p14:creationId xmlns:p14="http://schemas.microsoft.com/office/powerpoint/2010/main" val="3218947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87499-BCA8-6A01-2241-0D54E3DB6311}"/>
              </a:ext>
            </a:extLst>
          </p:cNvPr>
          <p:cNvSpPr>
            <a:spLocks noGrp="1"/>
          </p:cNvSpPr>
          <p:nvPr>
            <p:ph type="title"/>
          </p:nvPr>
        </p:nvSpPr>
        <p:spPr/>
        <p:txBody>
          <a:bodyPr/>
          <a:lstStyle/>
          <a:p>
            <a:r>
              <a:rPr lang="en-GB"/>
              <a:t>Models Overview</a:t>
            </a:r>
          </a:p>
        </p:txBody>
      </p:sp>
      <p:sp>
        <p:nvSpPr>
          <p:cNvPr id="3" name="Content Placeholder 2">
            <a:extLst>
              <a:ext uri="{FF2B5EF4-FFF2-40B4-BE49-F238E27FC236}">
                <a16:creationId xmlns:a16="http://schemas.microsoft.com/office/drawing/2014/main" id="{BAEFAF91-3678-BEA1-5DE5-133F9BAA2189}"/>
              </a:ext>
            </a:extLst>
          </p:cNvPr>
          <p:cNvSpPr>
            <a:spLocks noGrp="1"/>
          </p:cNvSpPr>
          <p:nvPr>
            <p:ph idx="1"/>
          </p:nvPr>
        </p:nvSpPr>
        <p:spPr>
          <a:xfrm>
            <a:off x="768549" y="2231731"/>
            <a:ext cx="9905999" cy="3541714"/>
          </a:xfrm>
        </p:spPr>
        <p:txBody>
          <a:bodyPr>
            <a:normAutofit/>
          </a:bodyPr>
          <a:lstStyle/>
          <a:p>
            <a:r>
              <a:rPr lang="en-GB" sz="2400"/>
              <a:t>Decision Tree</a:t>
            </a:r>
          </a:p>
          <a:p>
            <a:pPr lvl="1"/>
            <a:r>
              <a:rPr lang="en-US" sz="2000"/>
              <a:t>They are easy to understand and interpret, and they can handle both numerical and categorical data. They are also relatively fast to train and predict, and they can handle large datasets. However, they can be prone to overfitting if the tree is not pruned or if the model is not regularized.</a:t>
            </a:r>
            <a:endParaRPr lang="en-GB" sz="2000"/>
          </a:p>
        </p:txBody>
      </p:sp>
      <p:sp>
        <p:nvSpPr>
          <p:cNvPr id="5" name="CaixaDeTexto 4">
            <a:extLst>
              <a:ext uri="{FF2B5EF4-FFF2-40B4-BE49-F238E27FC236}">
                <a16:creationId xmlns:a16="http://schemas.microsoft.com/office/drawing/2014/main" id="{BAC2594E-CE71-590F-54E3-E6F980DE60CA}"/>
              </a:ext>
            </a:extLst>
          </p:cNvPr>
          <p:cNvSpPr txBox="1"/>
          <p:nvPr/>
        </p:nvSpPr>
        <p:spPr>
          <a:xfrm>
            <a:off x="838199" y="4280575"/>
            <a:ext cx="10515599" cy="1754326"/>
          </a:xfrm>
          <a:prstGeom prst="rect">
            <a:avLst/>
          </a:prstGeom>
          <a:noFill/>
        </p:spPr>
        <p:txBody>
          <a:bodyPr wrap="square">
            <a:spAutoFit/>
          </a:bodyPr>
          <a:lstStyle/>
          <a:p>
            <a:r>
              <a:rPr lang="en-GB"/>
              <a:t>Hyperparameters tuned to improve the performance:</a:t>
            </a:r>
          </a:p>
          <a:p>
            <a:pPr marL="742950" lvl="1" indent="-285750">
              <a:buFont typeface="Arial" panose="020B0604020202020204" pitchFamily="34" charset="0"/>
              <a:buChar char="•"/>
            </a:pPr>
            <a:r>
              <a:rPr lang="en-US"/>
              <a:t>Maximum depth: Controls the complexity of the model. A deeper tree can model more complex relationships between the features and the target variable, but it is also more prone to overfitting.</a:t>
            </a:r>
          </a:p>
          <a:p>
            <a:pPr marL="742950" lvl="1" indent="-285750">
              <a:buFont typeface="Arial" panose="020B0604020202020204" pitchFamily="34" charset="0"/>
              <a:buChar char="•"/>
            </a:pPr>
            <a:r>
              <a:rPr lang="en-US"/>
              <a:t>Criterion: Function used to evaluate the quality of a split in a decision tree. It measures how well the split separates the data points into different classes or groups (Gini or Entropy)</a:t>
            </a:r>
          </a:p>
          <a:p>
            <a:pPr marL="742950" lvl="1" indent="-285750">
              <a:buFont typeface="Arial" panose="020B0604020202020204" pitchFamily="34" charset="0"/>
              <a:buChar char="•"/>
            </a:pPr>
            <a:endParaRPr lang="en-US"/>
          </a:p>
        </p:txBody>
      </p:sp>
    </p:spTree>
    <p:extLst>
      <p:ext uri="{BB962C8B-B14F-4D97-AF65-F5344CB8AC3E}">
        <p14:creationId xmlns:p14="http://schemas.microsoft.com/office/powerpoint/2010/main" val="236875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AAC2-C333-7CB8-6D61-EE7F305D2A70}"/>
              </a:ext>
            </a:extLst>
          </p:cNvPr>
          <p:cNvSpPr>
            <a:spLocks noGrp="1"/>
          </p:cNvSpPr>
          <p:nvPr>
            <p:ph type="title"/>
          </p:nvPr>
        </p:nvSpPr>
        <p:spPr/>
        <p:txBody>
          <a:bodyPr/>
          <a:lstStyle/>
          <a:p>
            <a:r>
              <a:rPr lang="en-GB"/>
              <a:t>Models Overview</a:t>
            </a:r>
          </a:p>
        </p:txBody>
      </p:sp>
      <p:sp>
        <p:nvSpPr>
          <p:cNvPr id="3" name="Content Placeholder 2">
            <a:extLst>
              <a:ext uri="{FF2B5EF4-FFF2-40B4-BE49-F238E27FC236}">
                <a16:creationId xmlns:a16="http://schemas.microsoft.com/office/drawing/2014/main" id="{80DAE0EF-7CDD-27EC-0D9B-FD04B477B743}"/>
              </a:ext>
            </a:extLst>
          </p:cNvPr>
          <p:cNvSpPr>
            <a:spLocks noGrp="1"/>
          </p:cNvSpPr>
          <p:nvPr>
            <p:ph idx="1"/>
          </p:nvPr>
        </p:nvSpPr>
        <p:spPr/>
        <p:txBody>
          <a:bodyPr>
            <a:normAutofit/>
          </a:bodyPr>
          <a:lstStyle/>
          <a:p>
            <a:r>
              <a:rPr lang="en-GB" sz="2400"/>
              <a:t>Random Forest</a:t>
            </a:r>
          </a:p>
          <a:p>
            <a:pPr lvl="1"/>
            <a:r>
              <a:rPr lang="en-US" sz="2000"/>
              <a:t>They are able to model complex relationships between the features and the target variable, and they are resistant to overfitting. They are also relatively fast to train and predict, and they can handle large datasets.</a:t>
            </a:r>
          </a:p>
        </p:txBody>
      </p:sp>
      <p:sp>
        <p:nvSpPr>
          <p:cNvPr id="5" name="CaixaDeTexto 4">
            <a:extLst>
              <a:ext uri="{FF2B5EF4-FFF2-40B4-BE49-F238E27FC236}">
                <a16:creationId xmlns:a16="http://schemas.microsoft.com/office/drawing/2014/main" id="{06F60907-3EBB-6D57-C250-07D9B917B174}"/>
              </a:ext>
            </a:extLst>
          </p:cNvPr>
          <p:cNvSpPr txBox="1"/>
          <p:nvPr/>
        </p:nvSpPr>
        <p:spPr>
          <a:xfrm>
            <a:off x="836611" y="4310731"/>
            <a:ext cx="10515599" cy="1754326"/>
          </a:xfrm>
          <a:prstGeom prst="rect">
            <a:avLst/>
          </a:prstGeom>
          <a:noFill/>
        </p:spPr>
        <p:txBody>
          <a:bodyPr wrap="square">
            <a:spAutoFit/>
          </a:bodyPr>
          <a:lstStyle/>
          <a:p>
            <a:r>
              <a:rPr lang="en-GB"/>
              <a:t>Hyperparameters tuned to improve the performance:</a:t>
            </a:r>
          </a:p>
          <a:p>
            <a:pPr marL="742950" lvl="1" indent="-285750">
              <a:buFont typeface="Arial" panose="020B0604020202020204" pitchFamily="34" charset="0"/>
              <a:buChar char="•"/>
            </a:pPr>
            <a:r>
              <a:rPr lang="en-US"/>
              <a:t>Maximum depth:  Controls the complexity of the individual trees. A deeper tree can model more complex relationships between the features and the target variable, but it is also more prone to overfitting.</a:t>
            </a:r>
          </a:p>
          <a:p>
            <a:pPr marL="742950" lvl="1" indent="-285750">
              <a:buFont typeface="Arial" panose="020B0604020202020204" pitchFamily="34" charset="0"/>
              <a:buChar char="•"/>
            </a:pPr>
            <a:r>
              <a:rPr lang="en-US"/>
              <a:t>Number of trees: Controls the complexity and performance of the model. A larger number of trees will result in a more complex model, but it may also increase the training time and the risk of overfitting.</a:t>
            </a:r>
          </a:p>
        </p:txBody>
      </p:sp>
    </p:spTree>
    <p:extLst>
      <p:ext uri="{BB962C8B-B14F-4D97-AF65-F5344CB8AC3E}">
        <p14:creationId xmlns:p14="http://schemas.microsoft.com/office/powerpoint/2010/main" val="591860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A87C09-E432-63C8-252F-BAA64B9B6F13}"/>
              </a:ext>
            </a:extLst>
          </p:cNvPr>
          <p:cNvSpPr>
            <a:spLocks noGrp="1"/>
          </p:cNvSpPr>
          <p:nvPr>
            <p:ph type="title"/>
          </p:nvPr>
        </p:nvSpPr>
        <p:spPr/>
        <p:txBody>
          <a:bodyPr/>
          <a:lstStyle/>
          <a:p>
            <a:r>
              <a:rPr lang="en-US"/>
              <a:t>Results</a:t>
            </a:r>
          </a:p>
        </p:txBody>
      </p:sp>
      <p:sp>
        <p:nvSpPr>
          <p:cNvPr id="3" name="Marcador de Posição de Conteúdo 2">
            <a:extLst>
              <a:ext uri="{FF2B5EF4-FFF2-40B4-BE49-F238E27FC236}">
                <a16:creationId xmlns:a16="http://schemas.microsoft.com/office/drawing/2014/main" id="{80902F8C-4A99-75E0-D6F0-3DA098E766A6}"/>
              </a:ext>
            </a:extLst>
          </p:cNvPr>
          <p:cNvSpPr>
            <a:spLocks noGrp="1"/>
          </p:cNvSpPr>
          <p:nvPr>
            <p:ph idx="1"/>
          </p:nvPr>
        </p:nvSpPr>
        <p:spPr/>
        <p:txBody>
          <a:bodyPr>
            <a:normAutofit fontScale="92500" lnSpcReduction="10000"/>
          </a:bodyPr>
          <a:lstStyle/>
          <a:p>
            <a:r>
              <a:rPr lang="en-US"/>
              <a:t>The results showed that, in general, the best results were obtained with the RBF kernel, particularly when the gamma parameter was set to 0.01 and the C parameter was set to 10. </a:t>
            </a:r>
          </a:p>
          <a:p>
            <a:r>
              <a:rPr lang="en-US"/>
              <a:t>This combination of hyperparameters resulted in an f1-score of 64.14%. </a:t>
            </a:r>
          </a:p>
          <a:p>
            <a:r>
              <a:rPr lang="en-US"/>
              <a:t>The average confusion matrix for the final models showed an accuracy of 67.22%. </a:t>
            </a:r>
          </a:p>
          <a:p>
            <a:r>
              <a:rPr lang="en-US"/>
              <a:t>The model struggled to correctly classify "active" events, likely due to the combination of inactive and active periods in this action, as well as "walking" and "driving" events, which may be similar in an urban environment. </a:t>
            </a:r>
          </a:p>
        </p:txBody>
      </p:sp>
    </p:spTree>
    <p:extLst>
      <p:ext uri="{BB962C8B-B14F-4D97-AF65-F5344CB8AC3E}">
        <p14:creationId xmlns:p14="http://schemas.microsoft.com/office/powerpoint/2010/main" val="2380007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13C0-217F-B854-1EE8-0D44741480B3}"/>
              </a:ext>
            </a:extLst>
          </p:cNvPr>
          <p:cNvSpPr>
            <a:spLocks noGrp="1"/>
          </p:cNvSpPr>
          <p:nvPr>
            <p:ph type="title"/>
          </p:nvPr>
        </p:nvSpPr>
        <p:spPr/>
        <p:txBody>
          <a:bodyPr/>
          <a:lstStyle/>
          <a:p>
            <a:r>
              <a:rPr lang="en-GB"/>
              <a:t>Motivation</a:t>
            </a:r>
          </a:p>
        </p:txBody>
      </p:sp>
      <p:sp>
        <p:nvSpPr>
          <p:cNvPr id="3" name="Content Placeholder 2">
            <a:extLst>
              <a:ext uri="{FF2B5EF4-FFF2-40B4-BE49-F238E27FC236}">
                <a16:creationId xmlns:a16="http://schemas.microsoft.com/office/drawing/2014/main" id="{08AE85D7-A91B-7776-ECD6-352A58C34055}"/>
              </a:ext>
            </a:extLst>
          </p:cNvPr>
          <p:cNvSpPr>
            <a:spLocks noGrp="1"/>
          </p:cNvSpPr>
          <p:nvPr>
            <p:ph idx="1"/>
          </p:nvPr>
        </p:nvSpPr>
        <p:spPr/>
        <p:txBody>
          <a:bodyPr/>
          <a:lstStyle/>
          <a:p>
            <a:r>
              <a:rPr lang="en-GB"/>
              <a:t>Nowadays everyone has a fitness tracker, be it a watch, a band, a ring, or simply a smartphone in the pocket.</a:t>
            </a:r>
          </a:p>
          <a:p>
            <a:r>
              <a:rPr lang="en-GB"/>
              <a:t>How all of the above mentioned devices detect and identify all the types of movement is a challenge many companies are currently undertaking. </a:t>
            </a:r>
          </a:p>
          <a:p>
            <a:r>
              <a:rPr lang="en-GB"/>
              <a:t>Simple access to accelerometer, gyroscope, GPS and magnetometer is enough to detect many types of physical activity, and even estimate calories used.</a:t>
            </a:r>
          </a:p>
        </p:txBody>
      </p:sp>
    </p:spTree>
    <p:extLst>
      <p:ext uri="{BB962C8B-B14F-4D97-AF65-F5344CB8AC3E}">
        <p14:creationId xmlns:p14="http://schemas.microsoft.com/office/powerpoint/2010/main" val="1438838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6344-E034-43B9-89B2-8A1B0F463136}"/>
              </a:ext>
            </a:extLst>
          </p:cNvPr>
          <p:cNvSpPr>
            <a:spLocks noGrp="1"/>
          </p:cNvSpPr>
          <p:nvPr>
            <p:ph type="title"/>
          </p:nvPr>
        </p:nvSpPr>
        <p:spPr/>
        <p:txBody>
          <a:bodyPr/>
          <a:lstStyle/>
          <a:p>
            <a:r>
              <a:rPr lang="en-GB"/>
              <a:t>Overview</a:t>
            </a:r>
          </a:p>
        </p:txBody>
      </p:sp>
      <p:sp>
        <p:nvSpPr>
          <p:cNvPr id="3" name="Content Placeholder 2">
            <a:extLst>
              <a:ext uri="{FF2B5EF4-FFF2-40B4-BE49-F238E27FC236}">
                <a16:creationId xmlns:a16="http://schemas.microsoft.com/office/drawing/2014/main" id="{49EDC331-758C-519E-3803-3CFA741B2D13}"/>
              </a:ext>
            </a:extLst>
          </p:cNvPr>
          <p:cNvSpPr>
            <a:spLocks noGrp="1"/>
          </p:cNvSpPr>
          <p:nvPr>
            <p:ph idx="1"/>
          </p:nvPr>
        </p:nvSpPr>
        <p:spPr/>
        <p:txBody>
          <a:bodyPr/>
          <a:lstStyle/>
          <a:p>
            <a:r>
              <a:rPr lang="en-GB"/>
              <a:t>Using the values </a:t>
            </a:r>
            <a:r>
              <a:rPr lang="en-GB" u="sng"/>
              <a:t>acquired</a:t>
            </a:r>
            <a:r>
              <a:rPr lang="en-GB"/>
              <a:t> from a smartphone accelerometer, magnetometer, gyroscope and GPS we intend to detect if the user is inactive, active, walking or driving.</a:t>
            </a:r>
          </a:p>
          <a:p>
            <a:r>
              <a:rPr lang="en-GB"/>
              <a:t>They should cover all 4 main types of activity, as a combination of moving from point A to B or not, and being active or not.</a:t>
            </a:r>
          </a:p>
        </p:txBody>
      </p:sp>
    </p:spTree>
    <p:extLst>
      <p:ext uri="{BB962C8B-B14F-4D97-AF65-F5344CB8AC3E}">
        <p14:creationId xmlns:p14="http://schemas.microsoft.com/office/powerpoint/2010/main" val="188345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6344-E034-43B9-89B2-8A1B0F463136}"/>
              </a:ext>
            </a:extLst>
          </p:cNvPr>
          <p:cNvSpPr>
            <a:spLocks noGrp="1"/>
          </p:cNvSpPr>
          <p:nvPr>
            <p:ph type="title"/>
          </p:nvPr>
        </p:nvSpPr>
        <p:spPr/>
        <p:txBody>
          <a:bodyPr/>
          <a:lstStyle/>
          <a:p>
            <a:r>
              <a:rPr lang="en-GB"/>
              <a:t>Overview </a:t>
            </a:r>
          </a:p>
        </p:txBody>
      </p:sp>
      <p:sp>
        <p:nvSpPr>
          <p:cNvPr id="3" name="Content Placeholder 2">
            <a:extLst>
              <a:ext uri="{FF2B5EF4-FFF2-40B4-BE49-F238E27FC236}">
                <a16:creationId xmlns:a16="http://schemas.microsoft.com/office/drawing/2014/main" id="{49EDC331-758C-519E-3803-3CFA741B2D13}"/>
              </a:ext>
            </a:extLst>
          </p:cNvPr>
          <p:cNvSpPr>
            <a:spLocks noGrp="1"/>
          </p:cNvSpPr>
          <p:nvPr>
            <p:ph idx="1"/>
          </p:nvPr>
        </p:nvSpPr>
        <p:spPr/>
        <p:txBody>
          <a:bodyPr>
            <a:normAutofit fontScale="85000" lnSpcReduction="10000"/>
          </a:bodyPr>
          <a:lstStyle/>
          <a:p>
            <a:r>
              <a:rPr lang="en-GB"/>
              <a:t>This paper and model intends to be able to identify actions based on data acquired from smartphone sensors.</a:t>
            </a:r>
          </a:p>
          <a:p>
            <a:r>
              <a:rPr lang="en-GB"/>
              <a:t>The sensors present in this devices have usually a high degree of accuracy and performance, in a small package. </a:t>
            </a:r>
          </a:p>
          <a:p>
            <a:r>
              <a:rPr lang="en-GB"/>
              <a:t>There are two main challenges, The data space, temporality, and quantity the devices produce, and lack of a mapping between device data and subject behaviour. </a:t>
            </a:r>
          </a:p>
          <a:p>
            <a:r>
              <a:rPr lang="en-GB"/>
              <a:t>Most studies use the device stuck at a body part, making the data very dependant on smartphone location. This study makes the subjects use their devices normally, thus providing and using a more realistic dataset.</a:t>
            </a:r>
          </a:p>
        </p:txBody>
      </p:sp>
    </p:spTree>
    <p:extLst>
      <p:ext uri="{BB962C8B-B14F-4D97-AF65-F5344CB8AC3E}">
        <p14:creationId xmlns:p14="http://schemas.microsoft.com/office/powerpoint/2010/main" val="91195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E47D-F900-92DC-B932-BFD616E5D952}"/>
              </a:ext>
            </a:extLst>
          </p:cNvPr>
          <p:cNvSpPr>
            <a:spLocks noGrp="1"/>
          </p:cNvSpPr>
          <p:nvPr>
            <p:ph type="title"/>
          </p:nvPr>
        </p:nvSpPr>
        <p:spPr/>
        <p:txBody>
          <a:bodyPr/>
          <a:lstStyle/>
          <a:p>
            <a:r>
              <a:rPr lang="en-GB"/>
              <a:t>Problem description</a:t>
            </a:r>
          </a:p>
        </p:txBody>
      </p:sp>
      <p:sp>
        <p:nvSpPr>
          <p:cNvPr id="3" name="Content Placeholder 2">
            <a:extLst>
              <a:ext uri="{FF2B5EF4-FFF2-40B4-BE49-F238E27FC236}">
                <a16:creationId xmlns:a16="http://schemas.microsoft.com/office/drawing/2014/main" id="{9FE9B1C7-67D4-A829-8FD9-6F2DF911E396}"/>
              </a:ext>
            </a:extLst>
          </p:cNvPr>
          <p:cNvSpPr>
            <a:spLocks noGrp="1"/>
          </p:cNvSpPr>
          <p:nvPr>
            <p:ph idx="1"/>
          </p:nvPr>
        </p:nvSpPr>
        <p:spPr/>
        <p:txBody>
          <a:bodyPr>
            <a:normAutofit fontScale="92500" lnSpcReduction="10000"/>
          </a:bodyPr>
          <a:lstStyle/>
          <a:p>
            <a:r>
              <a:rPr lang="en-GB"/>
              <a:t>Data acquired from accelerometer, gyroscope, magnetometer and GPS.</a:t>
            </a:r>
          </a:p>
          <a:p>
            <a:r>
              <a:rPr lang="en-GB"/>
              <a:t>The smartphone didn’t have a fixed location, the users could use it however they usually did.</a:t>
            </a:r>
          </a:p>
          <a:p>
            <a:r>
              <a:rPr lang="en-GB"/>
              <a:t>While we only have data from 4 sensors, besides their filtered output they provide extra info, like variance, mean, maximum, thus providing a much bigger data space to take information from.</a:t>
            </a:r>
          </a:p>
          <a:p>
            <a:r>
              <a:rPr lang="en-GB"/>
              <a:t>Dataset available at </a:t>
            </a:r>
            <a:r>
              <a:rPr lang="en-GB">
                <a:hlinkClick r:id="rId2"/>
              </a:rPr>
              <a:t>https://lbd.udc.es/research/real-life-HAR-dataset/data_cleaned_adapted_features_splits.zip</a:t>
            </a:r>
            <a:endParaRPr lang="en-GB"/>
          </a:p>
          <a:p>
            <a:endParaRPr lang="en-GB"/>
          </a:p>
        </p:txBody>
      </p:sp>
    </p:spTree>
    <p:extLst>
      <p:ext uri="{BB962C8B-B14F-4D97-AF65-F5344CB8AC3E}">
        <p14:creationId xmlns:p14="http://schemas.microsoft.com/office/powerpoint/2010/main" val="19527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E47D-F900-92DC-B932-BFD616E5D952}"/>
              </a:ext>
            </a:extLst>
          </p:cNvPr>
          <p:cNvSpPr>
            <a:spLocks noGrp="1"/>
          </p:cNvSpPr>
          <p:nvPr>
            <p:ph type="title"/>
          </p:nvPr>
        </p:nvSpPr>
        <p:spPr/>
        <p:txBody>
          <a:bodyPr/>
          <a:lstStyle/>
          <a:p>
            <a:r>
              <a:rPr lang="en-GB"/>
              <a:t>Problem description / Technical details</a:t>
            </a:r>
          </a:p>
        </p:txBody>
      </p:sp>
      <p:sp>
        <p:nvSpPr>
          <p:cNvPr id="3" name="Content Placeholder 2">
            <a:extLst>
              <a:ext uri="{FF2B5EF4-FFF2-40B4-BE49-F238E27FC236}">
                <a16:creationId xmlns:a16="http://schemas.microsoft.com/office/drawing/2014/main" id="{9FE9B1C7-67D4-A829-8FD9-6F2DF911E396}"/>
              </a:ext>
            </a:extLst>
          </p:cNvPr>
          <p:cNvSpPr>
            <a:spLocks noGrp="1"/>
          </p:cNvSpPr>
          <p:nvPr>
            <p:ph idx="1"/>
          </p:nvPr>
        </p:nvSpPr>
        <p:spPr/>
        <p:txBody>
          <a:bodyPr>
            <a:normAutofit fontScale="85000" lnSpcReduction="10000"/>
          </a:bodyPr>
          <a:lstStyle/>
          <a:p>
            <a:r>
              <a:rPr lang="en-GB"/>
              <a:t>Data acquired using custom app. Acquired over two sets of a month and a week each.</a:t>
            </a:r>
          </a:p>
          <a:p>
            <a:r>
              <a:rPr lang="en-GB"/>
              <a:t>4 activities were considered: Inactive, Active, Walking, Driving</a:t>
            </a:r>
          </a:p>
          <a:p>
            <a:r>
              <a:rPr lang="en-GB"/>
              <a:t>Data acquired comes from 4 sensors: accelerometer, magnetometer, gyroscope and GPS</a:t>
            </a:r>
          </a:p>
          <a:p>
            <a:r>
              <a:rPr lang="en-GB"/>
              <a:t>Data from the accelerometer gets pre-processed into linear acceleration.</a:t>
            </a:r>
          </a:p>
          <a:p>
            <a:r>
              <a:rPr lang="en-GB"/>
              <a:t>Data from accelerometer and magnetometer pass through a low-pass filter to avoid noise, and the gyroscope passes through a high-pass  filter to remove gyro-drift.</a:t>
            </a:r>
          </a:p>
          <a:p>
            <a:r>
              <a:rPr lang="en-GB"/>
              <a:t>Data frequency is inconsistent across sensors</a:t>
            </a:r>
          </a:p>
        </p:txBody>
      </p:sp>
    </p:spTree>
    <p:extLst>
      <p:ext uri="{BB962C8B-B14F-4D97-AF65-F5344CB8AC3E}">
        <p14:creationId xmlns:p14="http://schemas.microsoft.com/office/powerpoint/2010/main" val="210806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E47D-F900-92DC-B932-BFD616E5D952}"/>
              </a:ext>
            </a:extLst>
          </p:cNvPr>
          <p:cNvSpPr>
            <a:spLocks noGrp="1"/>
          </p:cNvSpPr>
          <p:nvPr>
            <p:ph type="title"/>
          </p:nvPr>
        </p:nvSpPr>
        <p:spPr/>
        <p:txBody>
          <a:bodyPr/>
          <a:lstStyle/>
          <a:p>
            <a:r>
              <a:rPr lang="en-GB"/>
              <a:t>Problem description / Technical details</a:t>
            </a:r>
          </a:p>
        </p:txBody>
      </p:sp>
      <p:sp>
        <p:nvSpPr>
          <p:cNvPr id="3" name="Content Placeholder 2">
            <a:extLst>
              <a:ext uri="{FF2B5EF4-FFF2-40B4-BE49-F238E27FC236}">
                <a16:creationId xmlns:a16="http://schemas.microsoft.com/office/drawing/2014/main" id="{9FE9B1C7-67D4-A829-8FD9-6F2DF911E396}"/>
              </a:ext>
            </a:extLst>
          </p:cNvPr>
          <p:cNvSpPr>
            <a:spLocks noGrp="1"/>
          </p:cNvSpPr>
          <p:nvPr>
            <p:ph idx="1"/>
          </p:nvPr>
        </p:nvSpPr>
        <p:spPr/>
        <p:txBody>
          <a:bodyPr>
            <a:normAutofit/>
          </a:bodyPr>
          <a:lstStyle/>
          <a:p>
            <a:r>
              <a:rPr lang="en-GB"/>
              <a:t>Data frequency is inconsistent across sensors</a:t>
            </a:r>
          </a:p>
          <a:p>
            <a:endParaRPr lang="en-GB"/>
          </a:p>
        </p:txBody>
      </p:sp>
      <p:pic>
        <p:nvPicPr>
          <p:cNvPr id="5" name="Imagem 4">
            <a:extLst>
              <a:ext uri="{FF2B5EF4-FFF2-40B4-BE49-F238E27FC236}">
                <a16:creationId xmlns:a16="http://schemas.microsoft.com/office/drawing/2014/main" id="{9F6EA2CB-8D4E-8423-FD4C-3BFD0CB3355E}"/>
              </a:ext>
            </a:extLst>
          </p:cNvPr>
          <p:cNvPicPr>
            <a:picLocks noChangeAspect="1"/>
          </p:cNvPicPr>
          <p:nvPr/>
        </p:nvPicPr>
        <p:blipFill>
          <a:blip r:embed="rId3"/>
          <a:stretch>
            <a:fillRect/>
          </a:stretch>
        </p:blipFill>
        <p:spPr>
          <a:xfrm>
            <a:off x="1056175" y="2193252"/>
            <a:ext cx="6897063" cy="2257740"/>
          </a:xfrm>
          <a:prstGeom prst="rect">
            <a:avLst/>
          </a:prstGeom>
        </p:spPr>
      </p:pic>
      <p:pic>
        <p:nvPicPr>
          <p:cNvPr id="7" name="Imagem 6">
            <a:extLst>
              <a:ext uri="{FF2B5EF4-FFF2-40B4-BE49-F238E27FC236}">
                <a16:creationId xmlns:a16="http://schemas.microsoft.com/office/drawing/2014/main" id="{77C1FD68-DC4D-8DEA-7EFC-1CEBDB803080}"/>
              </a:ext>
            </a:extLst>
          </p:cNvPr>
          <p:cNvPicPr>
            <a:picLocks noChangeAspect="1"/>
          </p:cNvPicPr>
          <p:nvPr/>
        </p:nvPicPr>
        <p:blipFill>
          <a:blip r:embed="rId4"/>
          <a:stretch>
            <a:fillRect/>
          </a:stretch>
        </p:blipFill>
        <p:spPr>
          <a:xfrm>
            <a:off x="838200" y="4450992"/>
            <a:ext cx="8430802" cy="1686160"/>
          </a:xfrm>
          <a:prstGeom prst="rect">
            <a:avLst/>
          </a:prstGeom>
        </p:spPr>
      </p:pic>
    </p:spTree>
    <p:extLst>
      <p:ext uri="{BB962C8B-B14F-4D97-AF65-F5344CB8AC3E}">
        <p14:creationId xmlns:p14="http://schemas.microsoft.com/office/powerpoint/2010/main" val="312791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E47D-F900-92DC-B932-BFD616E5D952}"/>
              </a:ext>
            </a:extLst>
          </p:cNvPr>
          <p:cNvSpPr>
            <a:spLocks noGrp="1"/>
          </p:cNvSpPr>
          <p:nvPr>
            <p:ph type="title"/>
          </p:nvPr>
        </p:nvSpPr>
        <p:spPr/>
        <p:txBody>
          <a:bodyPr/>
          <a:lstStyle/>
          <a:p>
            <a:r>
              <a:rPr lang="en-GB"/>
              <a:t>Data Preparation</a:t>
            </a:r>
          </a:p>
        </p:txBody>
      </p:sp>
      <p:sp>
        <p:nvSpPr>
          <p:cNvPr id="3" name="Content Placeholder 2">
            <a:extLst>
              <a:ext uri="{FF2B5EF4-FFF2-40B4-BE49-F238E27FC236}">
                <a16:creationId xmlns:a16="http://schemas.microsoft.com/office/drawing/2014/main" id="{9FE9B1C7-67D4-A829-8FD9-6F2DF911E396}"/>
              </a:ext>
            </a:extLst>
          </p:cNvPr>
          <p:cNvSpPr>
            <a:spLocks noGrp="1"/>
          </p:cNvSpPr>
          <p:nvPr>
            <p:ph idx="1"/>
          </p:nvPr>
        </p:nvSpPr>
        <p:spPr/>
        <p:txBody>
          <a:bodyPr>
            <a:normAutofit fontScale="92500" lnSpcReduction="20000"/>
          </a:bodyPr>
          <a:lstStyle/>
          <a:p>
            <a:r>
              <a:rPr lang="en-GB"/>
              <a:t>A sliding window of 20s was chosen, with overlap of 19s.</a:t>
            </a:r>
          </a:p>
          <a:p>
            <a:r>
              <a:rPr lang="en-GB"/>
              <a:t>GPS changes higher than a certain threshold are eliminated.</a:t>
            </a:r>
          </a:p>
          <a:p>
            <a:r>
              <a:rPr lang="en-GB"/>
              <a:t>Data with bad timestamps are eliminated.</a:t>
            </a:r>
          </a:p>
          <a:p>
            <a:r>
              <a:rPr lang="en-GB"/>
              <a:t>The first and last five seconds of each recording are eliminated, giving the user time to put and take the phone from the pocket.</a:t>
            </a:r>
          </a:p>
          <a:p>
            <a:r>
              <a:rPr lang="en-GB"/>
              <a:t>Recordings with no GPS data gets deleted.</a:t>
            </a:r>
          </a:p>
          <a:p>
            <a:r>
              <a:rPr lang="en-GB"/>
              <a:t>Mean, variance, median, absolute deviation, maximum, minimum and interquartile range were calculated and fed to the model.</a:t>
            </a:r>
          </a:p>
        </p:txBody>
      </p:sp>
    </p:spTree>
    <p:extLst>
      <p:ext uri="{BB962C8B-B14F-4D97-AF65-F5344CB8AC3E}">
        <p14:creationId xmlns:p14="http://schemas.microsoft.com/office/powerpoint/2010/main" val="4009398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069E2-526A-1FB9-497B-F0BE25BD2518}"/>
              </a:ext>
            </a:extLst>
          </p:cNvPr>
          <p:cNvSpPr>
            <a:spLocks noGrp="1"/>
          </p:cNvSpPr>
          <p:nvPr>
            <p:ph type="title"/>
          </p:nvPr>
        </p:nvSpPr>
        <p:spPr/>
        <p:txBody>
          <a:bodyPr/>
          <a:lstStyle/>
          <a:p>
            <a:r>
              <a:rPr lang="en-US"/>
              <a:t>Technical Problems</a:t>
            </a:r>
            <a:endParaRPr lang="pt-PT"/>
          </a:p>
        </p:txBody>
      </p:sp>
      <p:sp>
        <p:nvSpPr>
          <p:cNvPr id="3" name="Marcador de Posição de Conteúdo 2">
            <a:extLst>
              <a:ext uri="{FF2B5EF4-FFF2-40B4-BE49-F238E27FC236}">
                <a16:creationId xmlns:a16="http://schemas.microsoft.com/office/drawing/2014/main" id="{123D3C55-9BF5-6D37-5D53-A5A29CEA09CE}"/>
              </a:ext>
            </a:extLst>
          </p:cNvPr>
          <p:cNvSpPr>
            <a:spLocks noGrp="1"/>
          </p:cNvSpPr>
          <p:nvPr>
            <p:ph idx="1"/>
          </p:nvPr>
        </p:nvSpPr>
        <p:spPr/>
        <p:txBody>
          <a:bodyPr/>
          <a:lstStyle/>
          <a:p>
            <a:r>
              <a:rPr lang="en-US"/>
              <a:t>The dataset used was already cleaned, and pre-treated, thus it didn’t pose any problem from bad data.</a:t>
            </a:r>
            <a:br>
              <a:rPr lang="en-US"/>
            </a:br>
            <a:r>
              <a:rPr lang="en-US"/>
              <a:t>Scripts for pre-processing available at </a:t>
            </a:r>
            <a:r>
              <a:rPr lang="en-US">
                <a:hlinkClick r:id="rId2"/>
              </a:rPr>
              <a:t>https://lbd.udc.es/research/real-life-HAR-dataset/scripts.zip</a:t>
            </a:r>
            <a:endParaRPr lang="en-US"/>
          </a:p>
          <a:p>
            <a:r>
              <a:rPr lang="en-US"/>
              <a:t>We only used data from users who had all 4 sensors available, as some didn’t have magnetometer or gyroscope,</a:t>
            </a:r>
          </a:p>
          <a:p>
            <a:endParaRPr lang="en-US"/>
          </a:p>
          <a:p>
            <a:endParaRPr lang="en-US"/>
          </a:p>
        </p:txBody>
      </p:sp>
    </p:spTree>
    <p:extLst>
      <p:ext uri="{BB962C8B-B14F-4D97-AF65-F5344CB8AC3E}">
        <p14:creationId xmlns:p14="http://schemas.microsoft.com/office/powerpoint/2010/main" val="2239088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A07A342489374B883FB38B8EF253CC" ma:contentTypeVersion="14" ma:contentTypeDescription="Create a new document." ma:contentTypeScope="" ma:versionID="64168c81f627ebc99b281555f2165fbc">
  <xsd:schema xmlns:xsd="http://www.w3.org/2001/XMLSchema" xmlns:xs="http://www.w3.org/2001/XMLSchema" xmlns:p="http://schemas.microsoft.com/office/2006/metadata/properties" xmlns:ns3="fe37161c-e21a-4842-989a-1ace31e0bfba" xmlns:ns4="6170f040-ba89-4c6e-8258-7f0c90ce3f59" targetNamespace="http://schemas.microsoft.com/office/2006/metadata/properties" ma:root="true" ma:fieldsID="adc3ecd004bae0c32ef2c030baad2e37" ns3:_="" ns4:_="">
    <xsd:import namespace="fe37161c-e21a-4842-989a-1ace31e0bfba"/>
    <xsd:import namespace="6170f040-ba89-4c6e-8258-7f0c90ce3f5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37161c-e21a-4842-989a-1ace31e0bf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70f040-ba89-4c6e-8258-7f0c90ce3f5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EFC521-A393-479E-9755-7BEFC91D847F}">
  <ds:schemaRefs>
    <ds:schemaRef ds:uri="6170f040-ba89-4c6e-8258-7f0c90ce3f59"/>
    <ds:schemaRef ds:uri="fe37161c-e21a-4842-989a-1ace31e0bf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55D38D07-85B8-4597-B9BD-58C2AC75F425}">
  <ds:schemaRefs>
    <ds:schemaRef ds:uri="http://schemas.openxmlformats.org/package/2006/metadata/core-properties"/>
    <ds:schemaRef ds:uri="http://purl.org/dc/elements/1.1/"/>
    <ds:schemaRef ds:uri="fe37161c-e21a-4842-989a-1ace31e0bfba"/>
    <ds:schemaRef ds:uri="http://schemas.microsoft.com/office/infopath/2007/PartnerControls"/>
    <ds:schemaRef ds:uri="6170f040-ba89-4c6e-8258-7f0c90ce3f59"/>
    <ds:schemaRef ds:uri="http://www.w3.org/XML/1998/namespace"/>
    <ds:schemaRef ds:uri="http://schemas.microsoft.com/office/2006/documentManagement/types"/>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497BE430-4E97-4846-8E6C-CCDEA99666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0</TotalTime>
  <Words>2595</Words>
  <Application>Microsoft Office PowerPoint</Application>
  <PresentationFormat>Ecrã Panorâmico</PresentationFormat>
  <Paragraphs>133</Paragraphs>
  <Slides>17</Slides>
  <Notes>10</Notes>
  <HiddenSlides>7</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17</vt:i4>
      </vt:variant>
    </vt:vector>
  </HeadingPairs>
  <TitlesOfParts>
    <vt:vector size="22" baseType="lpstr">
      <vt:lpstr>Arial</vt:lpstr>
      <vt:lpstr>Calibri</vt:lpstr>
      <vt:lpstr>Consolas</vt:lpstr>
      <vt:lpstr>Tw Cen MT</vt:lpstr>
      <vt:lpstr>Circuito</vt:lpstr>
      <vt:lpstr>A Public Domain Dataset for Real-Life Human Activity Recognition Using Smartphone Sensors</vt:lpstr>
      <vt:lpstr>Motivation</vt:lpstr>
      <vt:lpstr>Overview</vt:lpstr>
      <vt:lpstr>Overview </vt:lpstr>
      <vt:lpstr>Problem description</vt:lpstr>
      <vt:lpstr>Problem description / Technical details</vt:lpstr>
      <vt:lpstr>Problem description / Technical details</vt:lpstr>
      <vt:lpstr>Data Preparation</vt:lpstr>
      <vt:lpstr>Technical Problems</vt:lpstr>
      <vt:lpstr>In Past Literature</vt:lpstr>
      <vt:lpstr>Models Overview</vt:lpstr>
      <vt:lpstr>Hyperparameters tuned</vt:lpstr>
      <vt:lpstr>Best configuration and architecture of the network</vt:lpstr>
      <vt:lpstr>Our plan  of the experimental study </vt:lpstr>
      <vt:lpstr>Models Overview</vt:lpstr>
      <vt:lpstr>Models Overview</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Fábio Ferreira</dc:creator>
  <cp:lastModifiedBy>Tiago Coelho</cp:lastModifiedBy>
  <cp:revision>1</cp:revision>
  <dcterms:created xsi:type="dcterms:W3CDTF">2022-12-28T21:48:02Z</dcterms:created>
  <dcterms:modified xsi:type="dcterms:W3CDTF">2023-01-04T11:05:03Z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0x01010071A07A342489374B883FB38B8EF253CC</vt:lpwstr>
  </property>
</Properties>
</file>