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8" r:id="rId4"/>
    <p:sldMasterId id="2147483685" r:id="rId5"/>
    <p:sldMasterId id="2147483711" r:id="rId6"/>
  </p:sldMasterIdLst>
  <p:notesMasterIdLst>
    <p:notesMasterId r:id="rId26"/>
  </p:notesMasterIdLst>
  <p:sldIdLst>
    <p:sldId id="259" r:id="rId7"/>
    <p:sldId id="256" r:id="rId8"/>
    <p:sldId id="269" r:id="rId9"/>
    <p:sldId id="284" r:id="rId10"/>
    <p:sldId id="288" r:id="rId11"/>
    <p:sldId id="307" r:id="rId12"/>
    <p:sldId id="289" r:id="rId13"/>
    <p:sldId id="290" r:id="rId14"/>
    <p:sldId id="278" r:id="rId15"/>
    <p:sldId id="308" r:id="rId16"/>
    <p:sldId id="279" r:id="rId17"/>
    <p:sldId id="311" r:id="rId18"/>
    <p:sldId id="310" r:id="rId19"/>
    <p:sldId id="298" r:id="rId20"/>
    <p:sldId id="283" r:id="rId21"/>
    <p:sldId id="299" r:id="rId22"/>
    <p:sldId id="309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252"/>
    <a:srgbClr val="A9D18E"/>
    <a:srgbClr val="7F7F7F"/>
    <a:srgbClr val="767171"/>
    <a:srgbClr val="FF5050"/>
    <a:srgbClr val="4472C4"/>
    <a:srgbClr val="35D348"/>
    <a:srgbClr val="FFFFFF"/>
    <a:srgbClr val="FFD966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F4BE-084D-4848-A358-F166B67D250E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34DF-6B9A-431B-927C-659AA623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217618"/>
            <a:ext cx="1413388" cy="444095"/>
          </a:xfrm>
          <a:prstGeom prst="rect">
            <a:avLst/>
          </a:prstGeom>
        </p:spPr>
        <p:txBody>
          <a:bodyPr/>
          <a:lstStyle/>
          <a:p>
            <a:fld id="{094D6F4F-5611-4529-B54A-DEFDE51FAFF0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2C8AD2DF-6CB9-4D9B-B156-9ED2C302EF5C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DF15693-BB2E-4969-BE7C-FB199C119CF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262-7E44-41F3-B445-486A8C7BFE1C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2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9A44-065B-4D7B-A773-EBBC455A02FD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9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C89-B7E8-41C5-AC65-EAAC9C0B3525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1D7B-46B2-436D-A23C-7F84DDEF2BA0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ABE0-A240-447F-961A-0854B7849FE6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8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FDC2-FEED-46C9-9927-53D90CA94F7F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8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711F-0961-447B-A8F6-D5FC92CFD55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484329F4-9744-4A03-BF94-1F6EE5712D67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8D26-C2D9-473A-880E-04A06FBD676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1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8EC-67D2-4DED-8394-1C95D0CA8DA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86DC-58A8-4195-A059-BB903D44857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1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1F35B87-2493-4FD4-AAED-F100694AD4E6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8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E137B68-6346-4B69-88AB-5000454BBC1E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A58B2ED-5593-4EC7-B282-3EE426DAF0C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E64BD77-7B2A-4475-A094-AA05D88A586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3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0BDA51C-4B68-4E73-81CF-373DD3FB4DE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8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EFA8602-D649-4F49-9E4C-E470BF3F1E70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6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F49F30C-CFB1-43A5-BF12-B2E0047BC55C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82B76505-3685-4004-87C2-F950BE2CD81D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78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4AED71D-8AF6-46E0-B364-3B8A73EBC0B6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9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8DF0B48-B8D5-4F98-9CE8-45DBA0F167C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502A9E2-FCBC-47D5-9E8D-8985654FA163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54548E0-BE2E-4AFA-BD95-C6715A63C52D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496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3EEEF47-0381-4C21-8DD3-37092718C73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52BCA6F-1752-4FFF-A030-E0BD3C73880E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5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20180FA-A18E-4353-932D-808D88BD0C2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2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85A021F-021C-4A0C-8EF6-C7E7BC4062C1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37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E083FB38-34B9-4D1A-9D2B-B746813960CA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94A0BCE3-4D40-45F0-A2D1-4B457B46A7B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07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E79E78B-D421-4A51-AF6A-46F6D849AC15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5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50652751-4F74-461D-94E6-30352F0D1620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3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5F34F23-E725-4FCA-A0F4-F010D7BC1E5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0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C95EB2B-A3DB-4E81-A4DF-2DF769B195DD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65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0F0C3EF-5074-4D98-8013-33750C604D9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75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1D98B0BB-73AB-4FC2-99DC-7D201CE4A21F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515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0839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78222A8-E913-485E-8B34-32D7AF7F0B8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5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5DD4A174-0A0E-41F3-ABE1-B676285C38D7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2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19C34514-E559-4D8C-ABBF-DC0E100F55C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E35F6D9-7023-4F15-BCB4-16429A08EBBA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4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2FF14BF-E36E-49D6-AC66-9E5053F19A43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9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5767DDF-6721-427B-BF41-0DEF2DE91C2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33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20706EEF-3F95-43A7-874C-A9186118BDC2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4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7C89F274-520C-4CD1-B62D-4E1FFA5EDB2F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28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21CB08C-49DE-4F96-B24E-3EFFBB7B4E2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A98BB84-6952-45AE-9547-A20BD989041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31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9B7D8ADD-EEA4-4F78-8871-013B1AE80A2C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0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E4792CA2-89EA-4A2A-AEAE-7262F590E9E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39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0866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7C08-C93F-9931-0A5C-25A4DE44D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5FAE5-2EDE-2A21-873D-F77154D84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795EC-061C-07AF-BE1F-A144D9B6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D340032E-CCDD-42A3-9D0E-7D0985EBA077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2D3A-6DE0-4796-11F6-6579E4C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2CEA-C9C2-ACF0-DC4A-AD34C74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CA197A66-F6EC-4BFC-A3DF-BB907BBB8E00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55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6E33-9DD3-67A0-9D9B-211C3C5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D3-DE73-1484-37C9-260E8662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2BD7-ADAC-867D-1AA8-3DAC143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CE93BE6-684D-4669-9A7C-93AF5CACCDC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96B-0E18-878B-04CE-57572C92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6918-9A73-A46D-3E38-4BAFFDD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02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3054-1F10-3981-78D1-C9458B69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73F0D-F39E-1753-5E28-33224AA4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8EED-A29C-AFE6-7524-3A97AE4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2A99522-82C3-4D7A-8385-30FD23EFFCE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5125-4275-88DC-A49C-BAE90A3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323F-47A4-DFCF-12B8-C34EF64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42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6E84-C1DA-BFCF-E3EE-FCE75CE5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C4A6-0EA1-4153-29B0-D69902D51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818E-EC0F-200B-192A-E33361E39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1B8B-EB35-038D-9327-868C349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345B6C8D-310B-431D-AA3F-37F3A42A5E6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C978-4E68-1C84-1A96-D0DB2963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D090-7407-0724-908A-7B835D2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13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6205-B0EE-6BBF-5DD5-988A1E40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DDF5-7049-E84C-2159-87E09A44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13C97-F88A-2C8D-AE57-ACA08AE9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B2AED-7F86-4080-5252-F0B98023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4E5B5-527E-FC9D-4D3F-68E3E6986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02248-3DE3-C13B-3721-DB98CE62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235BACD-73E1-4FEC-9DBA-452AC1B9469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5D82D-889C-6484-D561-A0D03A2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832A1-B10E-6625-0DF4-CCB473ED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90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84FC-A465-0D3E-0DD7-66FF0FE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E5D47-B53A-59E7-278B-E52F775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647B7210-A17D-404C-A704-DF9F8F161CC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4CE4-D972-6246-69B0-956CB41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B4F1-85AE-474D-BBFA-5514A72A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3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6860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4F114C9B-D4C7-4DD8-8CF2-D61BB9D95E3A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32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BA71FD43-D1A8-466A-BA73-B49E9C16C079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97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ACE-EEA7-24B7-84FB-F1D090AE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C49D4-C2AF-E617-68B4-87345C9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4190-B0E2-32CB-2A6C-818231F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F001753D-0BF6-47F7-BB1F-00148051F69A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BB71-04F4-39F9-CB77-BB3AB34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42AF-66EF-1341-F2FE-C13D2268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52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44A67-A67A-BBF4-08D0-F2D633F2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9AD6-8404-0F40-AECC-9A563188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9B9-A74A-16DE-7B7C-B9ABE62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032DD6BB-588F-488D-8C5E-107D9A0924CE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E6C0-0C5A-FAF5-BEC5-CD305528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75FE-D3B3-FBD4-B68A-6C03C4B8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04D8B-D33B-B337-1AC3-A275B5C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547" y="6271111"/>
            <a:ext cx="2573741" cy="363153"/>
          </a:xfrm>
          <a:prstGeom prst="rect">
            <a:avLst/>
          </a:prstGeom>
        </p:spPr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03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8910-386F-DA6F-4C0F-1888C130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8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68B-0618-E81F-5E94-5CA9258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BF6A-8CF7-0CD5-8CA9-6BA1E6DF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1630A-01E2-B458-9B15-410FEC94D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7E31-51ED-4A54-900A-E57D729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3AB58D6B-70A0-4ACA-8580-739A20298F93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E150-6E1E-9159-11A1-F52A1E61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7DC5-1ADF-76D4-A667-F0CC32D9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3264-8CFC-0DCB-1A42-8E04B12C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53D3-5F4E-59CA-03E1-8ECC79E80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9640-AA6D-9D29-6552-CE6A160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D7B12-B3F8-6D42-7E4A-5600A2C6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3082" y="6220311"/>
            <a:ext cx="1413388" cy="444095"/>
          </a:xfrm>
          <a:prstGeom prst="rect">
            <a:avLst/>
          </a:prstGeom>
        </p:spPr>
        <p:txBody>
          <a:bodyPr/>
          <a:lstStyle/>
          <a:p>
            <a:fld id="{D19026EC-3982-46F1-B3EB-4B344683C0F7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9759D-16E1-B12D-17FE-F2773531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34C0B-7ABF-C971-0581-DD88CD79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213516"/>
            <a:ext cx="2743200" cy="365125"/>
          </a:xfrm>
          <a:prstGeom prst="rect">
            <a:avLst/>
          </a:prstGeom>
        </p:spPr>
        <p:txBody>
          <a:bodyPr/>
          <a:lstStyle/>
          <a:p>
            <a:fld id="{448FAF9F-7329-48BE-B464-A149E6EF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1"/>
            <a:ext cx="12192000" cy="49503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211283"/>
            <a:ext cx="11734800" cy="6070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646716"/>
            <a:ext cx="11734800" cy="114624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CCCAC-3646-1E66-5830-A17CC1699B99}"/>
              </a:ext>
            </a:extLst>
          </p:cNvPr>
          <p:cNvGrpSpPr/>
          <p:nvPr userDrawn="1"/>
        </p:nvGrpSpPr>
        <p:grpSpPr>
          <a:xfrm>
            <a:off x="228600" y="787782"/>
            <a:ext cx="11734800" cy="148892"/>
            <a:chOff x="228600" y="661487"/>
            <a:chExt cx="11734800" cy="1447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D289C-291F-D4E6-A3F8-F1E286FE120B}"/>
                </a:ext>
              </a:extLst>
            </p:cNvPr>
            <p:cNvSpPr/>
            <p:nvPr userDrawn="1"/>
          </p:nvSpPr>
          <p:spPr>
            <a:xfrm>
              <a:off x="228600" y="661488"/>
              <a:ext cx="11734800" cy="144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F024C-1D93-7729-F8F3-8B006B00E670}"/>
                </a:ext>
              </a:extLst>
            </p:cNvPr>
            <p:cNvSpPr/>
            <p:nvPr userDrawn="1"/>
          </p:nvSpPr>
          <p:spPr>
            <a:xfrm>
              <a:off x="228600" y="661487"/>
              <a:ext cx="1895168" cy="144759"/>
            </a:xfrm>
            <a:prstGeom prst="rect">
              <a:avLst/>
            </a:prstGeom>
            <a:solidFill>
              <a:srgbClr val="8CED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E7479-C6AD-4F3C-C904-55C06B7630E0}"/>
                </a:ext>
              </a:extLst>
            </p:cNvPr>
            <p:cNvSpPr/>
            <p:nvPr userDrawn="1"/>
          </p:nvSpPr>
          <p:spPr>
            <a:xfrm>
              <a:off x="10068232" y="661487"/>
              <a:ext cx="1895168" cy="144759"/>
            </a:xfrm>
            <a:prstGeom prst="rect">
              <a:avLst/>
            </a:prstGeom>
            <a:solidFill>
              <a:srgbClr val="8CED33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3C9C1B-563B-4375-8C9E-D0FA6F386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3189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4173667-708D-4E15-92FD-9DE0B65CD5D7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9C020-6AD7-A9B2-52FD-0534AB75C652}"/>
              </a:ext>
            </a:extLst>
          </p:cNvPr>
          <p:cNvSpPr txBox="1"/>
          <p:nvPr userDrawn="1"/>
        </p:nvSpPr>
        <p:spPr>
          <a:xfrm rot="16200000">
            <a:off x="-2160681" y="3418411"/>
            <a:ext cx="536358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ĐẠI HỌC CÔNG NGHIỆP HÀ NỘI - HAUI</a:t>
            </a:r>
          </a:p>
        </p:txBody>
      </p:sp>
    </p:spTree>
    <p:extLst>
      <p:ext uri="{BB962C8B-B14F-4D97-AF65-F5344CB8AC3E}">
        <p14:creationId xmlns:p14="http://schemas.microsoft.com/office/powerpoint/2010/main" val="4157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79073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1E2-A088-F909-378A-48528300A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2F71237-ACE6-46F5-AB0E-D795DCE1B3AF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7CCCAC-3646-1E66-5830-A17CC1699B99}"/>
              </a:ext>
            </a:extLst>
          </p:cNvPr>
          <p:cNvGrpSpPr/>
          <p:nvPr userDrawn="1"/>
        </p:nvGrpSpPr>
        <p:grpSpPr>
          <a:xfrm>
            <a:off x="228600" y="754260"/>
            <a:ext cx="11734800" cy="148892"/>
            <a:chOff x="228600" y="661487"/>
            <a:chExt cx="11734800" cy="1447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D289C-291F-D4E6-A3F8-F1E286FE120B}"/>
                </a:ext>
              </a:extLst>
            </p:cNvPr>
            <p:cNvSpPr/>
            <p:nvPr userDrawn="1"/>
          </p:nvSpPr>
          <p:spPr>
            <a:xfrm>
              <a:off x="228600" y="661488"/>
              <a:ext cx="11734800" cy="144758"/>
            </a:xfrm>
            <a:prstGeom prst="rect">
              <a:avLst/>
            </a:prstGeom>
            <a:solidFill>
              <a:srgbClr val="8CED33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8F024C-1D93-7729-F8F3-8B006B00E670}"/>
                </a:ext>
              </a:extLst>
            </p:cNvPr>
            <p:cNvSpPr/>
            <p:nvPr userDrawn="1"/>
          </p:nvSpPr>
          <p:spPr>
            <a:xfrm>
              <a:off x="228600" y="661487"/>
              <a:ext cx="1895168" cy="14475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DE7479-C6AD-4F3C-C904-55C06B7630E0}"/>
                </a:ext>
              </a:extLst>
            </p:cNvPr>
            <p:cNvSpPr/>
            <p:nvPr userDrawn="1"/>
          </p:nvSpPr>
          <p:spPr>
            <a:xfrm>
              <a:off x="10068232" y="661487"/>
              <a:ext cx="1895168" cy="144759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59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93594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E1A2E7F-F5C9-D819-632C-8824410A4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672AF95-5BE3-4274-B730-F722B1A27E71}" type="datetime8">
              <a:rPr lang="en-US" smtClean="0"/>
              <a:pPr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55516C-3A7E-6B8B-3772-28ED4523375C}"/>
              </a:ext>
            </a:extLst>
          </p:cNvPr>
          <p:cNvSpPr/>
          <p:nvPr userDrawn="1"/>
        </p:nvSpPr>
        <p:spPr>
          <a:xfrm>
            <a:off x="-7256" y="-9463"/>
            <a:ext cx="12192000" cy="5238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43094-69F7-C1D3-3511-745E3644426E}"/>
              </a:ext>
            </a:extLst>
          </p:cNvPr>
          <p:cNvSpPr/>
          <p:nvPr userDrawn="1"/>
        </p:nvSpPr>
        <p:spPr>
          <a:xfrm>
            <a:off x="0" y="514350"/>
            <a:ext cx="12192000" cy="6343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84DBB-776E-1DCA-8678-C3B31D45EA14}"/>
              </a:ext>
            </a:extLst>
          </p:cNvPr>
          <p:cNvSpPr/>
          <p:nvPr userDrawn="1"/>
        </p:nvSpPr>
        <p:spPr>
          <a:xfrm>
            <a:off x="228600" y="179073"/>
            <a:ext cx="11734800" cy="6041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3CBDF-AFF3-EC5B-12B7-6C910C5AE50F}"/>
              </a:ext>
            </a:extLst>
          </p:cNvPr>
          <p:cNvSpPr/>
          <p:nvPr userDrawn="1"/>
        </p:nvSpPr>
        <p:spPr>
          <a:xfrm>
            <a:off x="228600" y="6549782"/>
            <a:ext cx="11734800" cy="1146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6A8E3-0819-89B3-2691-D4C58DE9EC3E}"/>
              </a:ext>
            </a:extLst>
          </p:cNvPr>
          <p:cNvSpPr/>
          <p:nvPr userDrawn="1"/>
        </p:nvSpPr>
        <p:spPr>
          <a:xfrm rot="16200000">
            <a:off x="-2570611" y="2560996"/>
            <a:ext cx="5362567" cy="235855"/>
          </a:xfrm>
          <a:custGeom>
            <a:avLst/>
            <a:gdLst>
              <a:gd name="connsiteX0" fmla="*/ 0 w 5181135"/>
              <a:gd name="connsiteY0" fmla="*/ 0 h 228598"/>
              <a:gd name="connsiteX1" fmla="*/ 5181135 w 5181135"/>
              <a:gd name="connsiteY1" fmla="*/ 0 h 228598"/>
              <a:gd name="connsiteX2" fmla="*/ 5181135 w 5181135"/>
              <a:gd name="connsiteY2" fmla="*/ 228598 h 228598"/>
              <a:gd name="connsiteX3" fmla="*/ 0 w 5181135"/>
              <a:gd name="connsiteY3" fmla="*/ 228598 h 228598"/>
              <a:gd name="connsiteX4" fmla="*/ 0 w 5181135"/>
              <a:gd name="connsiteY4" fmla="*/ 0 h 228598"/>
              <a:gd name="connsiteX0" fmla="*/ 0 w 5362567"/>
              <a:gd name="connsiteY0" fmla="*/ 7257 h 235855"/>
              <a:gd name="connsiteX1" fmla="*/ 5362567 w 5362567"/>
              <a:gd name="connsiteY1" fmla="*/ 0 h 235855"/>
              <a:gd name="connsiteX2" fmla="*/ 5181135 w 5362567"/>
              <a:gd name="connsiteY2" fmla="*/ 235855 h 235855"/>
              <a:gd name="connsiteX3" fmla="*/ 0 w 5362567"/>
              <a:gd name="connsiteY3" fmla="*/ 235855 h 235855"/>
              <a:gd name="connsiteX4" fmla="*/ 0 w 5362567"/>
              <a:gd name="connsiteY4" fmla="*/ 7257 h 23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567" h="235855">
                <a:moveTo>
                  <a:pt x="0" y="7257"/>
                </a:moveTo>
                <a:lnTo>
                  <a:pt x="5362567" y="0"/>
                </a:lnTo>
                <a:lnTo>
                  <a:pt x="5181135" y="235855"/>
                </a:lnTo>
                <a:lnTo>
                  <a:pt x="0" y="235855"/>
                </a:lnTo>
                <a:lnTo>
                  <a:pt x="0" y="7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F5FFE-4F67-2282-0210-F60D097A5128}"/>
              </a:ext>
            </a:extLst>
          </p:cNvPr>
          <p:cNvSpPr/>
          <p:nvPr userDrawn="1"/>
        </p:nvSpPr>
        <p:spPr>
          <a:xfrm rot="16200000">
            <a:off x="9400121" y="2561071"/>
            <a:ext cx="5369671" cy="228600"/>
          </a:xfrm>
          <a:custGeom>
            <a:avLst/>
            <a:gdLst>
              <a:gd name="connsiteX0" fmla="*/ 0 w 5181135"/>
              <a:gd name="connsiteY0" fmla="*/ 0 h 228599"/>
              <a:gd name="connsiteX1" fmla="*/ 5181135 w 5181135"/>
              <a:gd name="connsiteY1" fmla="*/ 0 h 228599"/>
              <a:gd name="connsiteX2" fmla="*/ 5181135 w 5181135"/>
              <a:gd name="connsiteY2" fmla="*/ 228599 h 228599"/>
              <a:gd name="connsiteX3" fmla="*/ 0 w 5181135"/>
              <a:gd name="connsiteY3" fmla="*/ 228599 h 228599"/>
              <a:gd name="connsiteX4" fmla="*/ 0 w 5181135"/>
              <a:gd name="connsiteY4" fmla="*/ 0 h 228599"/>
              <a:gd name="connsiteX0" fmla="*/ 0 w 5369671"/>
              <a:gd name="connsiteY0" fmla="*/ 0 h 228599"/>
              <a:gd name="connsiteX1" fmla="*/ 5181135 w 5369671"/>
              <a:gd name="connsiteY1" fmla="*/ 0 h 228599"/>
              <a:gd name="connsiteX2" fmla="*/ 5369671 w 5369671"/>
              <a:gd name="connsiteY2" fmla="*/ 228599 h 228599"/>
              <a:gd name="connsiteX3" fmla="*/ 0 w 5369671"/>
              <a:gd name="connsiteY3" fmla="*/ 228599 h 228599"/>
              <a:gd name="connsiteX4" fmla="*/ 0 w 5369671"/>
              <a:gd name="connsiteY4" fmla="*/ 0 h 22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9671" h="228599">
                <a:moveTo>
                  <a:pt x="0" y="0"/>
                </a:moveTo>
                <a:lnTo>
                  <a:pt x="5181135" y="0"/>
                </a:lnTo>
                <a:lnTo>
                  <a:pt x="5369671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75F9F1-0AB7-526B-F243-5A9919C9A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50D6A89-6838-47AA-81C7-08E0D613658E}" type="datetime8">
              <a:rPr lang="en-US" smtClean="0"/>
              <a:pPr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4149AE-D65D-54C5-0C2C-D3FA1FBEEF3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5F653-FDCD-862A-06E2-FE6DD59F3ABA}"/>
              </a:ext>
            </a:extLst>
          </p:cNvPr>
          <p:cNvSpPr/>
          <p:nvPr userDrawn="1"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DD6B8-70EB-EF30-2902-9EA1F54DC38C}"/>
              </a:ext>
            </a:extLst>
          </p:cNvPr>
          <p:cNvSpPr/>
          <p:nvPr userDrawn="1"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8CCD5-5D34-935F-0E43-57816ED98A90}"/>
              </a:ext>
            </a:extLst>
          </p:cNvPr>
          <p:cNvSpPr/>
          <p:nvPr userDrawn="1"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F653-FDCD-862A-06E2-FE6DD59F3ABA}"/>
              </a:ext>
            </a:extLst>
          </p:cNvPr>
          <p:cNvSpPr/>
          <p:nvPr userDrawn="1"/>
        </p:nvSpPr>
        <p:spPr>
          <a:xfrm>
            <a:off x="0" y="1497246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ọc phí đại học Công Nghiệp Hà Nội năm 2023 -2024 mới nhất">
            <a:extLst>
              <a:ext uri="{FF2B5EF4-FFF2-40B4-BE49-F238E27FC236}">
                <a16:creationId xmlns:a16="http://schemas.microsoft.com/office/drawing/2014/main" id="{8D8325AE-BB74-9207-5B37-2A4A1AAC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" y="192570"/>
            <a:ext cx="11708296" cy="60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Date Placeholder 1047">
            <a:extLst>
              <a:ext uri="{FF2B5EF4-FFF2-40B4-BE49-F238E27FC236}">
                <a16:creationId xmlns:a16="http://schemas.microsoft.com/office/drawing/2014/main" id="{94CD1A03-7413-0766-0970-149644B9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0EEA098-922B-42EA-8C12-7A78FC62026B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6E41BB1-DBDF-FC61-3BD8-EABAAA74A552}"/>
              </a:ext>
            </a:extLst>
          </p:cNvPr>
          <p:cNvSpPr txBox="1"/>
          <p:nvPr/>
        </p:nvSpPr>
        <p:spPr>
          <a:xfrm>
            <a:off x="8176009" y="6220311"/>
            <a:ext cx="3905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Trần Danh Quang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25189-53BA-1F38-4983-AC05D7B99B2F}"/>
              </a:ext>
            </a:extLst>
          </p:cNvPr>
          <p:cNvSpPr txBox="1"/>
          <p:nvPr/>
        </p:nvSpPr>
        <p:spPr>
          <a:xfrm>
            <a:off x="3171864" y="415478"/>
            <a:ext cx="6102626" cy="86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0B8FB20-49BD-2B3A-ABEE-7966040C81AB}"/>
              </a:ext>
            </a:extLst>
          </p:cNvPr>
          <p:cNvSpPr txBox="1"/>
          <p:nvPr/>
        </p:nvSpPr>
        <p:spPr>
          <a:xfrm>
            <a:off x="1730422" y="3429000"/>
            <a:ext cx="8731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</a:t>
            </a:r>
          </a:p>
          <a:p>
            <a:pPr algn="ctr"/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style transfer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B409ACF-F4F5-78F0-9321-85DFD7CF50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9559636" y="299135"/>
            <a:ext cx="2274449" cy="1014281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0961E5F6-3C9A-2B7D-9A88-7D1A34EF0A5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94" y="1340582"/>
            <a:ext cx="1865858" cy="18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840952" y="1041001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Style transfer</a:t>
            </a:r>
            <a:endParaRPr lang="vi-VN" sz="2400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80E30-BBF1-4CEF-BF48-D2044DB5BC6F}" type="datetime8">
              <a:rPr lang="en-US" smtClean="0"/>
              <a:pPr/>
              <a:t>12/25/2024 5:38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MÔ HÌNH BÀI TOÁN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C7CFE-BA0B-8B7A-380C-8297788E4AA3}"/>
              </a:ext>
            </a:extLst>
          </p:cNvPr>
          <p:cNvSpPr txBox="1"/>
          <p:nvPr/>
        </p:nvSpPr>
        <p:spPr>
          <a:xfrm>
            <a:off x="840952" y="1625602"/>
            <a:ext cx="10522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Bài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toán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style transfer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là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việc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kết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hợp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2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hoặc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nhiều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hình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ảnh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với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nhau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tạo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thành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1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bức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ảnh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nghệ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thuật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kết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hợp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được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đặc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trưng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của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ảnh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đầu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vào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</a:p>
        </p:txBody>
      </p:sp>
      <p:pic>
        <p:nvPicPr>
          <p:cNvPr id="4" name="image54.png" descr="Style Transferring in TensorFlow - Javatpoint">
            <a:extLst>
              <a:ext uri="{FF2B5EF4-FFF2-40B4-BE49-F238E27FC236}">
                <a16:creationId xmlns:a16="http://schemas.microsoft.com/office/drawing/2014/main" id="{66FE1D02-CCF3-D373-8AEC-7A46A46593C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85171" y="2585484"/>
            <a:ext cx="3877945" cy="3231515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A7E72-D02D-5068-40BD-FDD977DD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30" y="3510168"/>
            <a:ext cx="5380186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6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FF5-CF99-64BF-3498-8CA5E5D2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19ACA-0500-E815-D5BB-1EB7A87126BB}"/>
              </a:ext>
            </a:extLst>
          </p:cNvPr>
          <p:cNvSpPr txBox="1"/>
          <p:nvPr/>
        </p:nvSpPr>
        <p:spPr>
          <a:xfrm>
            <a:off x="258030" y="943030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content</a:t>
            </a:r>
            <a:endParaRPr lang="vi-VN" sz="2400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A4EEFBE-C563-AF89-0AD7-A8546A60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34F-E662-4139-80C0-79BC3AD515D4}" type="datetime8">
              <a:rPr lang="en-US" smtClean="0"/>
              <a:t>12/25/2024 7:42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20ECC-56BD-8C55-C74A-856F956A7C2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MÔ HÌNH BÀI TOÁN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13.png" descr="A diagram of a process&#10;&#10;Description automatically generated">
            <a:extLst>
              <a:ext uri="{FF2B5EF4-FFF2-40B4-BE49-F238E27FC236}">
                <a16:creationId xmlns:a16="http://schemas.microsoft.com/office/drawing/2014/main" id="{716BEDEA-27FE-1891-7FE2-521A466503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2987" y="1562004"/>
            <a:ext cx="4976637" cy="2244886"/>
          </a:xfrm>
          <a:prstGeom prst="rect">
            <a:avLst/>
          </a:prstGeom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451A15-164D-5C25-31BB-C6640F66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71" y="2543663"/>
            <a:ext cx="2758679" cy="845893"/>
          </a:xfrm>
          <a:prstGeom prst="rect">
            <a:avLst/>
          </a:prstGeom>
        </p:spPr>
      </p:pic>
      <p:pic>
        <p:nvPicPr>
          <p:cNvPr id="10" name="image61.jpg" descr="Illustration of the network architecture of VGG-19 model: conv means... |  Download Scientific Diagram">
            <a:extLst>
              <a:ext uri="{FF2B5EF4-FFF2-40B4-BE49-F238E27FC236}">
                <a16:creationId xmlns:a16="http://schemas.microsoft.com/office/drawing/2014/main" id="{7D73098D-8F99-7F14-A701-2E753BF2161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6655" y="3818116"/>
            <a:ext cx="4069300" cy="24337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93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67408-E7C9-A530-7BAE-7DCF09691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2A275-889F-D26E-5CD2-20E3EF37D634}"/>
              </a:ext>
            </a:extLst>
          </p:cNvPr>
          <p:cNvSpPr txBox="1"/>
          <p:nvPr/>
        </p:nvSpPr>
        <p:spPr>
          <a:xfrm>
            <a:off x="258030" y="943030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style</a:t>
            </a:r>
            <a:endParaRPr lang="vi-VN" sz="2400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C606DC-4BB0-5AFB-9114-96744E08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34F-E662-4139-80C0-79BC3AD515D4}" type="datetime8">
              <a:rPr lang="en-US" smtClean="0"/>
              <a:t>12/25/2024 7:43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99584-6198-DB85-09D2-9D892A8130B8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MÔ HÌNH BÀI TOÁN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14.png" descr="A diagram of a program&#10;&#10;Description automatically generated">
            <a:extLst>
              <a:ext uri="{FF2B5EF4-FFF2-40B4-BE49-F238E27FC236}">
                <a16:creationId xmlns:a16="http://schemas.microsoft.com/office/drawing/2014/main" id="{7D3737CF-4F5E-26C1-56EF-25FA51571A9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5747" y="1944282"/>
            <a:ext cx="5760720" cy="2121535"/>
          </a:xfrm>
          <a:prstGeom prst="rect">
            <a:avLst/>
          </a:prstGeom>
          <a:ln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F637A-0CC3-C6EC-B006-6FDA58FE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59" y="4404596"/>
            <a:ext cx="3513124" cy="967824"/>
          </a:xfrm>
          <a:prstGeom prst="rect">
            <a:avLst/>
          </a:prstGeom>
        </p:spPr>
      </p:pic>
      <p:pic>
        <p:nvPicPr>
          <p:cNvPr id="2052" name="Picture 4" descr="How to Code Neural Style Transfer in Python? - Analytics Vidhya">
            <a:extLst>
              <a:ext uri="{FF2B5EF4-FFF2-40B4-BE49-F238E27FC236}">
                <a16:creationId xmlns:a16="http://schemas.microsoft.com/office/drawing/2014/main" id="{057A621E-DFF0-03FE-B799-60142486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24" y="3429000"/>
            <a:ext cx="3373717" cy="22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8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071C-8A8E-A847-BB53-96B908AA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A075B-3C84-FF93-3096-FB4738930C2F}"/>
              </a:ext>
            </a:extLst>
          </p:cNvPr>
          <p:cNvSpPr txBox="1"/>
          <p:nvPr/>
        </p:nvSpPr>
        <p:spPr>
          <a:xfrm>
            <a:off x="258030" y="943030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vi-VN" sz="2400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79D9FC-198D-0BB1-C961-F7B5C592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D34F-E662-4139-80C0-79BC3AD515D4}" type="datetime8">
              <a:rPr lang="en-US" smtClean="0"/>
              <a:t>12/25/2024 7:41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3F8A4-4B5D-BEAE-66C6-3A5D70AC5286}"/>
              </a:ext>
            </a:extLst>
          </p:cNvPr>
          <p:cNvSpPr txBox="1"/>
          <p:nvPr/>
        </p:nvSpPr>
        <p:spPr>
          <a:xfrm>
            <a:off x="2853812" y="194616"/>
            <a:ext cx="6026002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MÔ HÌNH BÀI TOÁN</a:t>
            </a:r>
          </a:p>
          <a:p>
            <a:pPr algn="ctr"/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22.png" descr="A diagram of a process&#10;&#10;Description automatically generated">
            <a:extLst>
              <a:ext uri="{FF2B5EF4-FFF2-40B4-BE49-F238E27FC236}">
                <a16:creationId xmlns:a16="http://schemas.microsoft.com/office/drawing/2014/main" id="{6D149B90-01C2-83CC-F6E6-682FB786616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86453" y="1780034"/>
            <a:ext cx="5760720" cy="2980690"/>
          </a:xfrm>
          <a:prstGeom prst="rect">
            <a:avLst/>
          </a:prstGeom>
          <a:ln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E384D-7609-45D7-11CC-1AE5C3E8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21" y="4992806"/>
            <a:ext cx="3637143" cy="5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6FAF0-0CD3-2DE3-0022-2273F038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2751-4F74-461D-94E6-30352F0D1620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19840-74CA-146D-A234-82BCEB392160}"/>
              </a:ext>
            </a:extLst>
          </p:cNvPr>
          <p:cNvSpPr txBox="1"/>
          <p:nvPr/>
        </p:nvSpPr>
        <p:spPr>
          <a:xfrm>
            <a:off x="341158" y="373014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xoay</a:t>
            </a:r>
            <a:r>
              <a:rPr lang="en-US" sz="2400" b="1" i="1" kern="1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i="1" kern="1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endParaRPr lang="vi-VN" sz="2400" b="1" i="1" kern="1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5.png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9C4C55A5-9120-6D00-61AD-444EEA5FDB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65133" y="2621501"/>
            <a:ext cx="6478866" cy="3092250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E1D26-4217-DFF9-5A2E-DB0E2E48C1EE}"/>
              </a:ext>
            </a:extLst>
          </p:cNvPr>
          <p:cNvSpPr txBox="1"/>
          <p:nvPr/>
        </p:nvSpPr>
        <p:spPr>
          <a:xfrm>
            <a:off x="707196" y="1144249"/>
            <a:ext cx="1063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Đề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tài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đề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xuất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việc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xoay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ảnh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(style)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theo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góc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nhau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trước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khi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đưa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vào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mô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hình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.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Từ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đó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tạo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được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kết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nhau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cho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chương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Monoagneto"/>
              </a:rPr>
              <a:t>trình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Monoagneto"/>
              </a:rPr>
              <a:t> 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Monoagneto"/>
            </a:endParaRPr>
          </a:p>
        </p:txBody>
      </p:sp>
    </p:spTree>
    <p:extLst>
      <p:ext uri="{BB962C8B-B14F-4D97-AF65-F5344CB8AC3E}">
        <p14:creationId xmlns:p14="http://schemas.microsoft.com/office/powerpoint/2010/main" val="16221563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E3BB-6992-7D1B-A0DA-2826E41A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234628-4B5F-BAD8-CBD0-7E2E43914425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8F4B2-DFAC-FC87-4AE1-94B4206C9BC4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A2FBB-B125-F54A-4779-195A54DA21B9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B0FBD-CC3E-6266-44E0-ADF55FAF026D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5F34C-F64F-DC09-DA6A-CFBFBE353E55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8AE11-FD69-2711-B25A-66E49FFB4086}"/>
              </a:ext>
            </a:extLst>
          </p:cNvPr>
          <p:cNvSpPr txBox="1"/>
          <p:nvPr/>
        </p:nvSpPr>
        <p:spPr>
          <a:xfrm>
            <a:off x="641496" y="2366236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KẾT QUẢ </a:t>
            </a:r>
          </a:p>
          <a:p>
            <a:pPr algn="ctr"/>
            <a:endParaRPr lang="en-US" sz="9600" b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172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4040E-B018-D964-7617-1C3EEF98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0E30-BBF1-4CEF-BF48-D2044DB5BC6F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2FBB6-D668-AAF4-FA6D-4A8C0673E111}"/>
              </a:ext>
            </a:extLst>
          </p:cNvPr>
          <p:cNvSpPr txBox="1"/>
          <p:nvPr/>
        </p:nvSpPr>
        <p:spPr>
          <a:xfrm>
            <a:off x="454210" y="272564"/>
            <a:ext cx="1090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ouput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xoay</a:t>
            </a:r>
            <a:endParaRPr lang="en-US" sz="28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D99A6-78A9-77F1-83F4-2D7507B2BC02}"/>
              </a:ext>
            </a:extLst>
          </p:cNvPr>
          <p:cNvSpPr/>
          <p:nvPr/>
        </p:nvSpPr>
        <p:spPr>
          <a:xfrm>
            <a:off x="0" y="-423881"/>
            <a:ext cx="12192000" cy="3482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6B466-CA62-4076-4E10-9E21AA335D82}"/>
              </a:ext>
            </a:extLst>
          </p:cNvPr>
          <p:cNvSpPr/>
          <p:nvPr/>
        </p:nvSpPr>
        <p:spPr>
          <a:xfrm>
            <a:off x="0" y="7091514"/>
            <a:ext cx="12192000" cy="52322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399C4-D694-6D5A-CD73-2341707D93AF}"/>
              </a:ext>
            </a:extLst>
          </p:cNvPr>
          <p:cNvSpPr/>
          <p:nvPr/>
        </p:nvSpPr>
        <p:spPr>
          <a:xfrm>
            <a:off x="-6354304" y="288673"/>
            <a:ext cx="6095999" cy="2455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1610-F735-3A8D-FACA-E61C8D67965D}"/>
              </a:ext>
            </a:extLst>
          </p:cNvPr>
          <p:cNvSpPr/>
          <p:nvPr/>
        </p:nvSpPr>
        <p:spPr>
          <a:xfrm>
            <a:off x="12910088" y="6254932"/>
            <a:ext cx="5434738" cy="295882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55.jpg">
            <a:extLst>
              <a:ext uri="{FF2B5EF4-FFF2-40B4-BE49-F238E27FC236}">
                <a16:creationId xmlns:a16="http://schemas.microsoft.com/office/drawing/2014/main" id="{A710AC19-30D6-2B25-74E7-CC7E0B8D7CE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09635" y="1336287"/>
            <a:ext cx="2628900" cy="1753235"/>
          </a:xfrm>
          <a:prstGeom prst="rect">
            <a:avLst/>
          </a:prstGeom>
          <a:ln/>
        </p:spPr>
      </p:pic>
      <p:pic>
        <p:nvPicPr>
          <p:cNvPr id="11" name="image48.jpg">
            <a:extLst>
              <a:ext uri="{FF2B5EF4-FFF2-40B4-BE49-F238E27FC236}">
                <a16:creationId xmlns:a16="http://schemas.microsoft.com/office/drawing/2014/main" id="{AD414724-1465-3154-AC32-2C7607A391A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62737" y="1326767"/>
            <a:ext cx="2181225" cy="1757045"/>
          </a:xfrm>
          <a:prstGeom prst="rect">
            <a:avLst/>
          </a:prstGeom>
          <a:ln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D9684-21DE-42AD-6654-DDDD42C9EA08}"/>
              </a:ext>
            </a:extLst>
          </p:cNvPr>
          <p:cNvSpPr txBox="1"/>
          <p:nvPr/>
        </p:nvSpPr>
        <p:spPr>
          <a:xfrm>
            <a:off x="5000513" y="20798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890384-A7AF-5E8B-543C-75CB3663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69" y="4028089"/>
            <a:ext cx="611177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4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5FD84-34A1-B1D0-3EDD-66E0525F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043" y="6246710"/>
            <a:ext cx="2743200" cy="365125"/>
          </a:xfrm>
        </p:spPr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90DA26-D2E4-BFFD-18D7-5A81434D7DA8}"/>
              </a:ext>
            </a:extLst>
          </p:cNvPr>
          <p:cNvGrpSpPr/>
          <p:nvPr/>
        </p:nvGrpSpPr>
        <p:grpSpPr>
          <a:xfrm>
            <a:off x="7067370" y="831760"/>
            <a:ext cx="4404256" cy="4890622"/>
            <a:chOff x="6991496" y="808386"/>
            <a:chExt cx="4306219" cy="4602409"/>
          </a:xfrm>
          <a:solidFill>
            <a:schemeClr val="accent1"/>
          </a:solidFill>
        </p:grpSpPr>
        <p:sp>
          <p:nvSpPr>
            <p:cNvPr id="5" name="Isosceles Triangle 1">
              <a:extLst>
                <a:ext uri="{FF2B5EF4-FFF2-40B4-BE49-F238E27FC236}">
                  <a16:creationId xmlns:a16="http://schemas.microsoft.com/office/drawing/2014/main" id="{A94499EF-CE2E-43A2-BD6B-0A520627BECD}"/>
                </a:ext>
              </a:extLst>
            </p:cNvPr>
            <p:cNvSpPr/>
            <p:nvPr/>
          </p:nvSpPr>
          <p:spPr>
            <a:xfrm rot="6575023" flipV="1">
              <a:off x="6910518" y="1023599"/>
              <a:ext cx="4602409" cy="4171984"/>
            </a:xfrm>
            <a:custGeom>
              <a:avLst/>
              <a:gdLst>
                <a:gd name="connsiteX0" fmla="*/ 0 w 3549445"/>
                <a:gd name="connsiteY0" fmla="*/ 3059866 h 3059866"/>
                <a:gd name="connsiteX1" fmla="*/ 1774723 w 3549445"/>
                <a:gd name="connsiteY1" fmla="*/ 0 h 3059866"/>
                <a:gd name="connsiteX2" fmla="*/ 3549445 w 3549445"/>
                <a:gd name="connsiteY2" fmla="*/ 3059866 h 3059866"/>
                <a:gd name="connsiteX3" fmla="*/ 0 w 3549445"/>
                <a:gd name="connsiteY3" fmla="*/ 3059866 h 3059866"/>
                <a:gd name="connsiteX0" fmla="*/ 0 w 3549445"/>
                <a:gd name="connsiteY0" fmla="*/ 3089363 h 3089363"/>
                <a:gd name="connsiteX1" fmla="*/ 2315497 w 3549445"/>
                <a:gd name="connsiteY1" fmla="*/ 0 h 3089363"/>
                <a:gd name="connsiteX2" fmla="*/ 3549445 w 3549445"/>
                <a:gd name="connsiteY2" fmla="*/ 3089363 h 3089363"/>
                <a:gd name="connsiteX3" fmla="*/ 0 w 3549445"/>
                <a:gd name="connsiteY3" fmla="*/ 3089363 h 3089363"/>
                <a:gd name="connsiteX0" fmla="*/ 0 w 3549445"/>
                <a:gd name="connsiteY0" fmla="*/ 3089365 h 3089365"/>
                <a:gd name="connsiteX1" fmla="*/ 2315497 w 3549445"/>
                <a:gd name="connsiteY1" fmla="*/ 2 h 3089365"/>
                <a:gd name="connsiteX2" fmla="*/ 3549445 w 3549445"/>
                <a:gd name="connsiteY2" fmla="*/ 3089365 h 3089365"/>
                <a:gd name="connsiteX3" fmla="*/ 0 w 3549445"/>
                <a:gd name="connsiteY3" fmla="*/ 3089365 h 3089365"/>
                <a:gd name="connsiteX0" fmla="*/ 100283 w 3649728"/>
                <a:gd name="connsiteY0" fmla="*/ 3089365 h 3425846"/>
                <a:gd name="connsiteX1" fmla="*/ 2415780 w 3649728"/>
                <a:gd name="connsiteY1" fmla="*/ 2 h 3425846"/>
                <a:gd name="connsiteX2" fmla="*/ 3649728 w 3649728"/>
                <a:gd name="connsiteY2" fmla="*/ 3089365 h 3425846"/>
                <a:gd name="connsiteX3" fmla="*/ 100283 w 3649728"/>
                <a:gd name="connsiteY3" fmla="*/ 3089365 h 3425846"/>
                <a:gd name="connsiteX0" fmla="*/ 100283 w 3799592"/>
                <a:gd name="connsiteY0" fmla="*/ 3089365 h 3555442"/>
                <a:gd name="connsiteX1" fmla="*/ 2415780 w 3799592"/>
                <a:gd name="connsiteY1" fmla="*/ 2 h 3555442"/>
                <a:gd name="connsiteX2" fmla="*/ 3649728 w 3799592"/>
                <a:gd name="connsiteY2" fmla="*/ 3089365 h 3555442"/>
                <a:gd name="connsiteX3" fmla="*/ 100283 w 3799592"/>
                <a:gd name="connsiteY3" fmla="*/ 3089365 h 355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9592" h="3555442">
                  <a:moveTo>
                    <a:pt x="100283" y="3089365"/>
                  </a:moveTo>
                  <a:cubicBezTo>
                    <a:pt x="-433936" y="2332281"/>
                    <a:pt x="1286710" y="2601"/>
                    <a:pt x="2415780" y="2"/>
                  </a:cubicBezTo>
                  <a:cubicBezTo>
                    <a:pt x="3544850" y="-2597"/>
                    <a:pt x="4083986" y="2620015"/>
                    <a:pt x="3649728" y="3089365"/>
                  </a:cubicBezTo>
                  <a:cubicBezTo>
                    <a:pt x="3215470" y="3558715"/>
                    <a:pt x="634502" y="3846449"/>
                    <a:pt x="100283" y="3089365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7D6A96-37E2-7A26-0ABA-270799BA465B}"/>
                </a:ext>
              </a:extLst>
            </p:cNvPr>
            <p:cNvCxnSpPr>
              <a:cxnSpLocks/>
            </p:cNvCxnSpPr>
            <p:nvPr/>
          </p:nvCxnSpPr>
          <p:spPr>
            <a:xfrm>
              <a:off x="9425048" y="1379717"/>
              <a:ext cx="415532" cy="667728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5AFCC9-FF86-CEF8-2482-1E848E05FD7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1996440"/>
              <a:ext cx="737824" cy="50663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5EDED7-C4E2-7DAD-0F8E-6BC5B3467163}"/>
                </a:ext>
              </a:extLst>
            </p:cNvPr>
            <p:cNvCxnSpPr>
              <a:cxnSpLocks/>
            </p:cNvCxnSpPr>
            <p:nvPr/>
          </p:nvCxnSpPr>
          <p:spPr>
            <a:xfrm>
              <a:off x="6991496" y="3356286"/>
              <a:ext cx="1080000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Isosceles Triangle 1">
            <a:extLst>
              <a:ext uri="{FF2B5EF4-FFF2-40B4-BE49-F238E27FC236}">
                <a16:creationId xmlns:a16="http://schemas.microsoft.com/office/drawing/2014/main" id="{D13F0125-1E64-39A1-5C90-86CF5978B5C1}"/>
              </a:ext>
            </a:extLst>
          </p:cNvPr>
          <p:cNvSpPr/>
          <p:nvPr/>
        </p:nvSpPr>
        <p:spPr>
          <a:xfrm rot="6575023" flipV="1">
            <a:off x="7816420" y="1758283"/>
            <a:ext cx="3644213" cy="3303400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">
            <a:extLst>
              <a:ext uri="{FF2B5EF4-FFF2-40B4-BE49-F238E27FC236}">
                <a16:creationId xmlns:a16="http://schemas.microsoft.com/office/drawing/2014/main" id="{3E4F0A36-36C7-6346-724D-033BAE8B9BD1}"/>
              </a:ext>
            </a:extLst>
          </p:cNvPr>
          <p:cNvSpPr/>
          <p:nvPr/>
        </p:nvSpPr>
        <p:spPr>
          <a:xfrm rot="6575023" flipV="1">
            <a:off x="8019484" y="1929383"/>
            <a:ext cx="3348454" cy="3035302"/>
          </a:xfrm>
          <a:custGeom>
            <a:avLst/>
            <a:gdLst>
              <a:gd name="connsiteX0" fmla="*/ 0 w 3549445"/>
              <a:gd name="connsiteY0" fmla="*/ 3059866 h 3059866"/>
              <a:gd name="connsiteX1" fmla="*/ 1774723 w 3549445"/>
              <a:gd name="connsiteY1" fmla="*/ 0 h 3059866"/>
              <a:gd name="connsiteX2" fmla="*/ 3549445 w 3549445"/>
              <a:gd name="connsiteY2" fmla="*/ 3059866 h 3059866"/>
              <a:gd name="connsiteX3" fmla="*/ 0 w 3549445"/>
              <a:gd name="connsiteY3" fmla="*/ 3059866 h 3059866"/>
              <a:gd name="connsiteX0" fmla="*/ 0 w 3549445"/>
              <a:gd name="connsiteY0" fmla="*/ 3089363 h 3089363"/>
              <a:gd name="connsiteX1" fmla="*/ 2315497 w 3549445"/>
              <a:gd name="connsiteY1" fmla="*/ 0 h 3089363"/>
              <a:gd name="connsiteX2" fmla="*/ 3549445 w 3549445"/>
              <a:gd name="connsiteY2" fmla="*/ 3089363 h 3089363"/>
              <a:gd name="connsiteX3" fmla="*/ 0 w 3549445"/>
              <a:gd name="connsiteY3" fmla="*/ 3089363 h 3089363"/>
              <a:gd name="connsiteX0" fmla="*/ 0 w 3549445"/>
              <a:gd name="connsiteY0" fmla="*/ 3089365 h 3089365"/>
              <a:gd name="connsiteX1" fmla="*/ 2315497 w 3549445"/>
              <a:gd name="connsiteY1" fmla="*/ 2 h 3089365"/>
              <a:gd name="connsiteX2" fmla="*/ 3549445 w 3549445"/>
              <a:gd name="connsiteY2" fmla="*/ 3089365 h 3089365"/>
              <a:gd name="connsiteX3" fmla="*/ 0 w 3549445"/>
              <a:gd name="connsiteY3" fmla="*/ 3089365 h 3089365"/>
              <a:gd name="connsiteX0" fmla="*/ 100283 w 3649728"/>
              <a:gd name="connsiteY0" fmla="*/ 3089365 h 3425846"/>
              <a:gd name="connsiteX1" fmla="*/ 2415780 w 3649728"/>
              <a:gd name="connsiteY1" fmla="*/ 2 h 3425846"/>
              <a:gd name="connsiteX2" fmla="*/ 3649728 w 3649728"/>
              <a:gd name="connsiteY2" fmla="*/ 3089365 h 3425846"/>
              <a:gd name="connsiteX3" fmla="*/ 100283 w 3649728"/>
              <a:gd name="connsiteY3" fmla="*/ 3089365 h 3425846"/>
              <a:gd name="connsiteX0" fmla="*/ 100283 w 3799592"/>
              <a:gd name="connsiteY0" fmla="*/ 3089365 h 3555442"/>
              <a:gd name="connsiteX1" fmla="*/ 2415780 w 3799592"/>
              <a:gd name="connsiteY1" fmla="*/ 2 h 3555442"/>
              <a:gd name="connsiteX2" fmla="*/ 3649728 w 3799592"/>
              <a:gd name="connsiteY2" fmla="*/ 3089365 h 3555442"/>
              <a:gd name="connsiteX3" fmla="*/ 100283 w 3799592"/>
              <a:gd name="connsiteY3" fmla="*/ 3089365 h 355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592" h="3555442">
                <a:moveTo>
                  <a:pt x="100283" y="3089365"/>
                </a:moveTo>
                <a:cubicBezTo>
                  <a:pt x="-433936" y="2332281"/>
                  <a:pt x="1286710" y="2601"/>
                  <a:pt x="2415780" y="2"/>
                </a:cubicBezTo>
                <a:cubicBezTo>
                  <a:pt x="3544850" y="-2597"/>
                  <a:pt x="4083986" y="2620015"/>
                  <a:pt x="3649728" y="3089365"/>
                </a:cubicBezTo>
                <a:cubicBezTo>
                  <a:pt x="3215470" y="3558715"/>
                  <a:pt x="634502" y="3846449"/>
                  <a:pt x="100283" y="30893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143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495F9-F995-6C3E-8174-AF2BAFEC9846}"/>
              </a:ext>
            </a:extLst>
          </p:cNvPr>
          <p:cNvSpPr txBox="1"/>
          <p:nvPr/>
        </p:nvSpPr>
        <p:spPr>
          <a:xfrm>
            <a:off x="4728330" y="736432"/>
            <a:ext cx="5752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Tiếp tục phát triển và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cải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thiện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thuật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toán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A9652-74E5-AC03-88F2-25424D0B7EDF}"/>
              </a:ext>
            </a:extLst>
          </p:cNvPr>
          <p:cNvSpPr txBox="1"/>
          <p:nvPr/>
        </p:nvSpPr>
        <p:spPr>
          <a:xfrm>
            <a:off x="2462032" y="1773087"/>
            <a:ext cx="571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4392FB-61DB-A300-A7F7-2E9B24AA8A00}"/>
              </a:ext>
            </a:extLst>
          </p:cNvPr>
          <p:cNvSpPr txBox="1"/>
          <p:nvPr/>
        </p:nvSpPr>
        <p:spPr>
          <a:xfrm>
            <a:off x="1442144" y="3033715"/>
            <a:ext cx="56788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triển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thuật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nhiều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hơn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2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ảnh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đầu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vào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5D05F-DEB4-1F77-D0BD-C5BD738BF7E7}"/>
              </a:ext>
            </a:extLst>
          </p:cNvPr>
          <p:cNvSpPr txBox="1"/>
          <p:nvPr/>
        </p:nvSpPr>
        <p:spPr>
          <a:xfrm>
            <a:off x="1718041" y="4308187"/>
            <a:ext cx="5791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Tích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hợp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phần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mềm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dụng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19FA4E-58AB-71EC-A1AA-8919AB752B67}"/>
              </a:ext>
            </a:extLst>
          </p:cNvPr>
          <p:cNvGrpSpPr/>
          <p:nvPr/>
        </p:nvGrpSpPr>
        <p:grpSpPr>
          <a:xfrm>
            <a:off x="4328161" y="185429"/>
            <a:ext cx="6167012" cy="1350827"/>
            <a:chOff x="5007009" y="170914"/>
            <a:chExt cx="5579603" cy="13508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E65D98-E5C0-7C3D-40B1-502A2047AE6F}"/>
                </a:ext>
              </a:extLst>
            </p:cNvPr>
            <p:cNvSpPr txBox="1"/>
            <p:nvPr/>
          </p:nvSpPr>
          <p:spPr>
            <a:xfrm>
              <a:off x="5007009" y="17091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F87AC3-6AA1-2B53-4368-E23F3DCEA1C9}"/>
                </a:ext>
              </a:extLst>
            </p:cNvPr>
            <p:cNvGrpSpPr/>
            <p:nvPr/>
          </p:nvGrpSpPr>
          <p:grpSpPr>
            <a:xfrm>
              <a:off x="5740400" y="519127"/>
              <a:ext cx="4846212" cy="1002614"/>
              <a:chOff x="5740400" y="519127"/>
              <a:chExt cx="4846212" cy="100261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A2E4118-CB53-5417-710B-3A408A2FBB8F}"/>
                  </a:ext>
                </a:extLst>
              </p:cNvPr>
              <p:cNvSpPr/>
              <p:nvPr/>
            </p:nvSpPr>
            <p:spPr>
              <a:xfrm>
                <a:off x="5740400" y="519127"/>
                <a:ext cx="4775200" cy="923593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9B3C655-4807-5A69-332E-7BF9AF899BA8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626E6-9E27-09DB-1E6E-8725104FAF88}"/>
              </a:ext>
            </a:extLst>
          </p:cNvPr>
          <p:cNvGrpSpPr/>
          <p:nvPr/>
        </p:nvGrpSpPr>
        <p:grpSpPr>
          <a:xfrm>
            <a:off x="2097578" y="1222939"/>
            <a:ext cx="7173258" cy="725352"/>
            <a:chOff x="2829724" y="1208424"/>
            <a:chExt cx="6532552" cy="7253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06A1F1-4AC9-498B-9775-DB70D1047A1E}"/>
                </a:ext>
              </a:extLst>
            </p:cNvPr>
            <p:cNvGrpSpPr/>
            <p:nvPr/>
          </p:nvGrpSpPr>
          <p:grpSpPr>
            <a:xfrm>
              <a:off x="3566160" y="1626976"/>
              <a:ext cx="5796116" cy="306800"/>
              <a:chOff x="4790496" y="1214941"/>
              <a:chExt cx="5796116" cy="3068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071D1-9F88-9A97-17CD-B7AFAEF30CEC}"/>
                  </a:ext>
                </a:extLst>
              </p:cNvPr>
              <p:cNvSpPr/>
              <p:nvPr/>
            </p:nvSpPr>
            <p:spPr>
              <a:xfrm>
                <a:off x="4790496" y="1214941"/>
                <a:ext cx="5725104" cy="227779"/>
              </a:xfrm>
              <a:custGeom>
                <a:avLst/>
                <a:gdLst>
                  <a:gd name="connsiteX0" fmla="*/ 4775200 w 4775200"/>
                  <a:gd name="connsiteY0" fmla="*/ 772160 h 772160"/>
                  <a:gd name="connsiteX1" fmla="*/ 4765040 w 4775200"/>
                  <a:gd name="connsiteY1" fmla="*/ 10160 h 772160"/>
                  <a:gd name="connsiteX2" fmla="*/ 0 w 4775200"/>
                  <a:gd name="connsiteY2" fmla="*/ 0 h 772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5200" h="772160">
                    <a:moveTo>
                      <a:pt x="4775200" y="772160"/>
                    </a:moveTo>
                    <a:lnTo>
                      <a:pt x="4765040" y="10160"/>
                    </a:lnTo>
                    <a:lnTo>
                      <a:pt x="0" y="0"/>
                    </a:lnTo>
                  </a:path>
                </a:pathLst>
              </a:cu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936DC2B-48F2-7D03-4B59-7921D33C22F9}"/>
                  </a:ext>
                </a:extLst>
              </p:cNvPr>
              <p:cNvSpPr/>
              <p:nvPr/>
            </p:nvSpPr>
            <p:spPr>
              <a:xfrm>
                <a:off x="10444588" y="1379717"/>
                <a:ext cx="142024" cy="142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E1A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F1CBDB-063F-75ED-287F-78F852FC83CC}"/>
                </a:ext>
              </a:extLst>
            </p:cNvPr>
            <p:cNvSpPr txBox="1"/>
            <p:nvPr/>
          </p:nvSpPr>
          <p:spPr>
            <a:xfrm>
              <a:off x="2829724" y="1208424"/>
              <a:ext cx="1227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73AC0A-85E1-027D-20E7-92E5B156C4F7}"/>
              </a:ext>
            </a:extLst>
          </p:cNvPr>
          <p:cNvGrpSpPr/>
          <p:nvPr/>
        </p:nvGrpSpPr>
        <p:grpSpPr>
          <a:xfrm>
            <a:off x="1528740" y="2358202"/>
            <a:ext cx="5827369" cy="646331"/>
            <a:chOff x="1778788" y="2579379"/>
            <a:chExt cx="5597497" cy="64633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8A3154-AA9A-F1B6-08CD-872EC89B187C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CAFD3C-E094-7306-3942-EF0892DBCFDA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24122B-7209-1659-911F-01E830561C40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74C271-89C9-BD56-8B58-2C665BC12A90}"/>
              </a:ext>
            </a:extLst>
          </p:cNvPr>
          <p:cNvGrpSpPr/>
          <p:nvPr/>
        </p:nvGrpSpPr>
        <p:grpSpPr>
          <a:xfrm>
            <a:off x="1504130" y="3774480"/>
            <a:ext cx="5597497" cy="646331"/>
            <a:chOff x="1778788" y="2579379"/>
            <a:chExt cx="5597497" cy="64633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A1419D-0781-579C-BB46-43BCE2A9120C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2509522" y="2999313"/>
              <a:ext cx="471639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5D09BE-B5A3-3646-3C06-7A70182CE63C}"/>
                </a:ext>
              </a:extLst>
            </p:cNvPr>
            <p:cNvSpPr txBox="1"/>
            <p:nvPr/>
          </p:nvSpPr>
          <p:spPr>
            <a:xfrm>
              <a:off x="1778788" y="2579379"/>
              <a:ext cx="9881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683B97-BE87-D177-8217-EFCDDB8E6A24}"/>
                </a:ext>
              </a:extLst>
            </p:cNvPr>
            <p:cNvSpPr/>
            <p:nvPr/>
          </p:nvSpPr>
          <p:spPr>
            <a:xfrm>
              <a:off x="7225918" y="2924129"/>
              <a:ext cx="150367" cy="1503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1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5EA97C6-EE7D-2EBB-C8A2-A0F25ADF0BB0}"/>
              </a:ext>
            </a:extLst>
          </p:cNvPr>
          <p:cNvSpPr txBox="1"/>
          <p:nvPr/>
        </p:nvSpPr>
        <p:spPr>
          <a:xfrm>
            <a:off x="8231641" y="2770226"/>
            <a:ext cx="3014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HƯỚNG PHÁT TRIỂN ĐỀ TÀI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546369F-E2D3-6C68-684A-E29B3A59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24" y="1387999"/>
            <a:ext cx="481271" cy="4812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DE8715-A7D1-01F1-A7AB-999115E5E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1" y="1814679"/>
            <a:ext cx="485530" cy="4855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7B40F25-7689-5EDA-3A13-DEAC57CB2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438" y="2587618"/>
            <a:ext cx="509540" cy="5095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FA16DC-09DE-4891-7103-E0AFEDCA2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216" y="3764994"/>
            <a:ext cx="518160" cy="51816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8048920-D186-C567-6405-EE8C90FA6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0529" y="4696594"/>
            <a:ext cx="739652" cy="73965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2860E01-A303-4A7B-6070-CE63D8633E8E}"/>
              </a:ext>
            </a:extLst>
          </p:cNvPr>
          <p:cNvSpPr/>
          <p:nvPr/>
        </p:nvSpPr>
        <p:spPr>
          <a:xfrm>
            <a:off x="-46449" y="-510865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B9555-6BDD-C928-486F-84303EA31DA1}"/>
              </a:ext>
            </a:extLst>
          </p:cNvPr>
          <p:cNvSpPr/>
          <p:nvPr/>
        </p:nvSpPr>
        <p:spPr>
          <a:xfrm>
            <a:off x="-58931" y="-261059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1DDDAE-C3B3-41B2-CDE5-3B65EDE10236}"/>
              </a:ext>
            </a:extLst>
          </p:cNvPr>
          <p:cNvSpPr/>
          <p:nvPr/>
        </p:nvSpPr>
        <p:spPr>
          <a:xfrm>
            <a:off x="12483" y="7136157"/>
            <a:ext cx="12192000" cy="2138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233ADC0-E533-945D-1884-F91CF7E93EC3}"/>
              </a:ext>
            </a:extLst>
          </p:cNvPr>
          <p:cNvSpPr/>
          <p:nvPr/>
        </p:nvSpPr>
        <p:spPr>
          <a:xfrm>
            <a:off x="1" y="7385963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8ADB-7D7C-8665-638C-2F09984490D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C10AB263-FE01-4F0B-9393-080325DDAB86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745A9-AFA0-1827-94FA-FE16104B895E}"/>
              </a:ext>
            </a:extLst>
          </p:cNvPr>
          <p:cNvSpPr/>
          <p:nvPr/>
        </p:nvSpPr>
        <p:spPr>
          <a:xfrm>
            <a:off x="-2" y="5017232"/>
            <a:ext cx="12192000" cy="18627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FD52D-2092-CC5A-1BE2-5DFE3BB6CFBE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5B909-0A53-2518-C66F-DC49904135FA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84337-4867-196A-EF68-38AF6E6E56A2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EB34-D221-FB33-4AFC-9CF32484A32E}"/>
              </a:ext>
            </a:extLst>
          </p:cNvPr>
          <p:cNvSpPr txBox="1"/>
          <p:nvPr/>
        </p:nvSpPr>
        <p:spPr>
          <a:xfrm>
            <a:off x="577244" y="2212773"/>
            <a:ext cx="10909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 FOR 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8844D-8B04-4E97-1ABD-9D03BEC98121}"/>
              </a:ext>
            </a:extLst>
          </p:cNvPr>
          <p:cNvSpPr/>
          <p:nvPr/>
        </p:nvSpPr>
        <p:spPr>
          <a:xfrm>
            <a:off x="0" y="-3713018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086D8-5FDA-99A2-45DB-09CC95788E0A}"/>
              </a:ext>
            </a:extLst>
          </p:cNvPr>
          <p:cNvSpPr/>
          <p:nvPr/>
        </p:nvSpPr>
        <p:spPr>
          <a:xfrm>
            <a:off x="-64254" y="685800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C7D9C1-F366-5218-482A-8CB6BB92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03" y="7649410"/>
            <a:ext cx="739652" cy="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7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7166D-0CD6-D64A-8560-67AF79488FA1}"/>
              </a:ext>
            </a:extLst>
          </p:cNvPr>
          <p:cNvSpPr/>
          <p:nvPr/>
        </p:nvSpPr>
        <p:spPr>
          <a:xfrm>
            <a:off x="0" y="0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D69C6-9A4E-3B56-231B-6B48ADCD1251}"/>
              </a:ext>
            </a:extLst>
          </p:cNvPr>
          <p:cNvSpPr/>
          <p:nvPr/>
        </p:nvSpPr>
        <p:spPr>
          <a:xfrm>
            <a:off x="0" y="3144982"/>
            <a:ext cx="12192000" cy="3713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35031-4394-A988-AE78-7A4FBB5488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0612" y="6220311"/>
            <a:ext cx="2743200" cy="365125"/>
          </a:xfrm>
          <a:prstGeom prst="rect">
            <a:avLst/>
          </a:prstGeom>
        </p:spPr>
        <p:txBody>
          <a:bodyPr/>
          <a:lstStyle/>
          <a:p>
            <a:fld id="{28487865-8748-48A7-A364-82D96DCE237A}" type="datetime8">
              <a:rPr lang="en-US" smtClean="0"/>
              <a:t>12/25/2024 5:38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8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949048" y="1063407"/>
            <a:ext cx="7261317" cy="239181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tài: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b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style transfer</a:t>
            </a:r>
            <a:br>
              <a:rPr lang="en-US" sz="3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Roboto" panose="020F0502020204030204" pitchFamily="2" charset="0"/>
                <a:cs typeface="Roboto" panose="020F0502020204030204" pitchFamily="2" charset="0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943959" y="3812006"/>
            <a:ext cx="8339387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TS.Trần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Hùng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ts val="0"/>
              </a:spcBef>
            </a:pPr>
            <a:endParaRPr lang="en-US" sz="3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Trần Danh Quang</a:t>
            </a:r>
          </a:p>
          <a:p>
            <a:pPr algn="l">
              <a:spcBef>
                <a:spcPts val="0"/>
              </a:spcBef>
            </a:pPr>
            <a:endParaRPr lang="en-US" sz="3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3000" b="1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2019DHKHMT01</a:t>
            </a:r>
            <a:endParaRPr sz="30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4917641" y="902060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4"/>
          <p:cNvSpPr/>
          <p:nvPr/>
        </p:nvSpPr>
        <p:spPr>
          <a:xfrm>
            <a:off x="9105646" y="4661085"/>
            <a:ext cx="177700" cy="177700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14"/>
          <p:cNvSpPr/>
          <p:nvPr/>
        </p:nvSpPr>
        <p:spPr>
          <a:xfrm>
            <a:off x="10740743" y="1792415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14"/>
          <p:cNvSpPr/>
          <p:nvPr/>
        </p:nvSpPr>
        <p:spPr>
          <a:xfrm>
            <a:off x="7959339" y="41584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14"/>
          <p:cNvSpPr/>
          <p:nvPr/>
        </p:nvSpPr>
        <p:spPr>
          <a:xfrm>
            <a:off x="5639357" y="5664911"/>
            <a:ext cx="159991" cy="159991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8309752" y="4928442"/>
            <a:ext cx="161912" cy="1430863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8810682" y="1406437"/>
            <a:ext cx="177669" cy="2603169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9523474" y="347780"/>
            <a:ext cx="265649" cy="3771913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014256" y="902071"/>
            <a:ext cx="107301" cy="3611943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10227651" y="3712908"/>
            <a:ext cx="11285" cy="225212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7906667" y="1655607"/>
            <a:ext cx="265335" cy="1156264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7393546" y="5487185"/>
            <a:ext cx="177700" cy="177700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088645-18CB-5A15-A5C8-420408328EA0}"/>
              </a:ext>
            </a:extLst>
          </p:cNvPr>
          <p:cNvSpPr/>
          <p:nvPr/>
        </p:nvSpPr>
        <p:spPr>
          <a:xfrm>
            <a:off x="3128407" y="4060825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939E1E-EC55-9CCC-8692-C3B0E7791509}"/>
              </a:ext>
            </a:extLst>
          </p:cNvPr>
          <p:cNvSpPr/>
          <p:nvPr/>
        </p:nvSpPr>
        <p:spPr>
          <a:xfrm>
            <a:off x="1350010" y="1149349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468BF4-424F-900B-EB2E-68099A8BD543}"/>
              </a:ext>
            </a:extLst>
          </p:cNvPr>
          <p:cNvSpPr/>
          <p:nvPr/>
        </p:nvSpPr>
        <p:spPr>
          <a:xfrm>
            <a:off x="541734" y="1603055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7681B4-4F4F-81C3-6920-7C600C130818}"/>
              </a:ext>
            </a:extLst>
          </p:cNvPr>
          <p:cNvSpPr/>
          <p:nvPr/>
        </p:nvSpPr>
        <p:spPr>
          <a:xfrm>
            <a:off x="1628775" y="56470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F0C36C-CBB1-E07D-873D-6129CB94B8A7}"/>
              </a:ext>
            </a:extLst>
          </p:cNvPr>
          <p:cNvSpPr/>
          <p:nvPr/>
        </p:nvSpPr>
        <p:spPr>
          <a:xfrm>
            <a:off x="1022786" y="6336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EC3685-8E08-19B9-0BFC-BBD8B703BB65}"/>
              </a:ext>
            </a:extLst>
          </p:cNvPr>
          <p:cNvSpPr/>
          <p:nvPr/>
        </p:nvSpPr>
        <p:spPr>
          <a:xfrm>
            <a:off x="615175" y="5142971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B28FB4-85F8-9497-B8BF-093AE629EBE1}"/>
              </a:ext>
            </a:extLst>
          </p:cNvPr>
          <p:cNvSpPr/>
          <p:nvPr/>
        </p:nvSpPr>
        <p:spPr>
          <a:xfrm>
            <a:off x="932021" y="4185958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E3FF63-26F2-A645-5A60-4145A1F2E561}"/>
              </a:ext>
            </a:extLst>
          </p:cNvPr>
          <p:cNvSpPr/>
          <p:nvPr/>
        </p:nvSpPr>
        <p:spPr>
          <a:xfrm>
            <a:off x="1633711" y="5109232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81EB0D-98AE-CE4E-2E49-8512C8FBDFC9}"/>
              </a:ext>
            </a:extLst>
          </p:cNvPr>
          <p:cNvGrpSpPr/>
          <p:nvPr/>
        </p:nvGrpSpPr>
        <p:grpSpPr>
          <a:xfrm>
            <a:off x="6252574" y="2231942"/>
            <a:ext cx="1329393" cy="1316672"/>
            <a:chOff x="6900206" y="1605914"/>
            <a:chExt cx="1329393" cy="131667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94FEF9-9701-CB19-2301-095A675C3DDC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D3BC52-3EA7-1320-C42D-1A5195E7401A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BBF292-94A5-FCEB-EEF4-613239EC4DD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E7ADF6-8D52-77CE-4AAA-B78E12515112}"/>
              </a:ext>
            </a:extLst>
          </p:cNvPr>
          <p:cNvGrpSpPr/>
          <p:nvPr/>
        </p:nvGrpSpPr>
        <p:grpSpPr>
          <a:xfrm>
            <a:off x="5610642" y="4150177"/>
            <a:ext cx="1329393" cy="1316672"/>
            <a:chOff x="6900207" y="3481706"/>
            <a:chExt cx="1329393" cy="131667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CFA28A-880C-F736-7148-4203DB611F8D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654DAA5A-FD84-4D4C-1874-584FF758DF1F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57544F-8DF5-C65E-C492-367FF23A69E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AC885-73D6-7966-BA1E-C3810262D137}"/>
              </a:ext>
            </a:extLst>
          </p:cNvPr>
          <p:cNvGrpSpPr/>
          <p:nvPr/>
        </p:nvGrpSpPr>
        <p:grpSpPr>
          <a:xfrm>
            <a:off x="5255091" y="493080"/>
            <a:ext cx="1329393" cy="1316672"/>
            <a:chOff x="5546646" y="4584386"/>
            <a:chExt cx="1329393" cy="131667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E01227-7B12-5EA0-4E6C-033F533863D6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D66A32-81B0-C386-2693-57D13FEA9CC4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" action="ppaction://noaction"/>
              <a:extLst>
                <a:ext uri="{FF2B5EF4-FFF2-40B4-BE49-F238E27FC236}">
                  <a16:creationId xmlns:a16="http://schemas.microsoft.com/office/drawing/2014/main" id="{12E10028-B642-678B-27E6-AD697F925306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1F26C3-9DC2-3E8E-77BF-6D62F329100B}"/>
              </a:ext>
            </a:extLst>
          </p:cNvPr>
          <p:cNvSpPr/>
          <p:nvPr/>
        </p:nvSpPr>
        <p:spPr>
          <a:xfrm>
            <a:off x="7619866" y="2356784"/>
            <a:ext cx="5217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err="1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400" b="1" dirty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400" b="1" dirty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 b="1" dirty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400" b="1" cap="none" spc="0" dirty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1C8407-D59D-7DDC-C63E-D7B344E84E4F}"/>
              </a:ext>
            </a:extLst>
          </p:cNvPr>
          <p:cNvCxnSpPr>
            <a:cxnSpLocks/>
          </p:cNvCxnSpPr>
          <p:nvPr/>
        </p:nvCxnSpPr>
        <p:spPr>
          <a:xfrm flipV="1">
            <a:off x="7752766" y="2836126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63E1982-E66A-DA01-CFF0-794C373A4097}"/>
              </a:ext>
            </a:extLst>
          </p:cNvPr>
          <p:cNvSpPr/>
          <p:nvPr/>
        </p:nvSpPr>
        <p:spPr>
          <a:xfrm>
            <a:off x="7680824" y="2909641"/>
            <a:ext cx="41540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6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16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DCB332-1D5C-0EA3-BA1B-205C2F5349F4}"/>
              </a:ext>
            </a:extLst>
          </p:cNvPr>
          <p:cNvSpPr/>
          <p:nvPr/>
        </p:nvSpPr>
        <p:spPr>
          <a:xfrm>
            <a:off x="6964201" y="4307573"/>
            <a:ext cx="3900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26984B-BFD0-3E2E-CEC5-3ECF50FFF0DE}"/>
              </a:ext>
            </a:extLst>
          </p:cNvPr>
          <p:cNvCxnSpPr>
            <a:cxnSpLocks/>
          </p:cNvCxnSpPr>
          <p:nvPr/>
        </p:nvCxnSpPr>
        <p:spPr>
          <a:xfrm>
            <a:off x="7097102" y="4790589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D5F5B8-D8EA-43D2-B181-EC7173029D82}"/>
              </a:ext>
            </a:extLst>
          </p:cNvPr>
          <p:cNvSpPr/>
          <p:nvPr/>
        </p:nvSpPr>
        <p:spPr>
          <a:xfrm>
            <a:off x="6964202" y="4770494"/>
            <a:ext cx="4567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16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DD6E88-355D-8663-2F0B-306D7E620C4C}"/>
              </a:ext>
            </a:extLst>
          </p:cNvPr>
          <p:cNvSpPr/>
          <p:nvPr/>
        </p:nvSpPr>
        <p:spPr>
          <a:xfrm>
            <a:off x="6767931" y="660330"/>
            <a:ext cx="4932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ABD9EC-5417-9B66-BB2E-EAA5881DDE76}"/>
              </a:ext>
            </a:extLst>
          </p:cNvPr>
          <p:cNvCxnSpPr>
            <a:cxnSpLocks/>
          </p:cNvCxnSpPr>
          <p:nvPr/>
        </p:nvCxnSpPr>
        <p:spPr>
          <a:xfrm>
            <a:off x="6907993" y="1114328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CD44A-BCEC-B24E-E1BE-1F1858C5A701}"/>
              </a:ext>
            </a:extLst>
          </p:cNvPr>
          <p:cNvSpPr/>
          <p:nvPr/>
        </p:nvSpPr>
        <p:spPr>
          <a:xfrm>
            <a:off x="6772451" y="1105524"/>
            <a:ext cx="47596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 b="0" cap="none" spc="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0" cap="none" spc="0" dirty="0" err="1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16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BF23CF-F6DD-E46D-2A35-4755544B8AA4}"/>
              </a:ext>
            </a:extLst>
          </p:cNvPr>
          <p:cNvSpPr/>
          <p:nvPr/>
        </p:nvSpPr>
        <p:spPr>
          <a:xfrm>
            <a:off x="1663124" y="1391151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463DC8-94BB-5C91-F151-57EB83B8A185}"/>
              </a:ext>
            </a:extLst>
          </p:cNvPr>
          <p:cNvSpPr txBox="1"/>
          <p:nvPr/>
        </p:nvSpPr>
        <p:spPr>
          <a:xfrm>
            <a:off x="-478306" y="2181944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Date Placeholder 58">
            <a:extLst>
              <a:ext uri="{FF2B5EF4-FFF2-40B4-BE49-F238E27FC236}">
                <a16:creationId xmlns:a16="http://schemas.microsoft.com/office/drawing/2014/main" id="{263226FB-BABF-40CC-D244-BA8A1D87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32C9-5D0D-42B0-81B0-80606A4C96B8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354C1C-BEE1-D22E-A0A4-FC7273161F84}"/>
              </a:ext>
            </a:extLst>
          </p:cNvPr>
          <p:cNvSpPr txBox="1"/>
          <p:nvPr/>
        </p:nvSpPr>
        <p:spPr>
          <a:xfrm>
            <a:off x="-328237" y="2874621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quát</a:t>
            </a:r>
            <a:endParaRPr lang="en-US" sz="4000" b="1" i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D289E-B3B2-29F0-1B92-C065F6296CA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1AF06-9AEE-91C4-2D32-AC60FB8D37DD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7" name="Picture 26" descr="Diagram&#10;&#10;Description automatically generated with low confidence">
            <a:extLst>
              <a:ext uri="{FF2B5EF4-FFF2-40B4-BE49-F238E27FC236}">
                <a16:creationId xmlns:a16="http://schemas.microsoft.com/office/drawing/2014/main" id="{86C03E6B-10A2-C92E-4262-9FF9B4EA83C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16" y="5535931"/>
            <a:ext cx="568353" cy="5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7F5F0-B543-10E3-4464-3FF5A5B2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AD3-D9BB-0CFA-6720-B2520788E1F2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419940-81DB-AB5A-6F08-5FEAE8A62F91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032495-721C-C68B-1DE3-C3CFCCBF003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9C7DF-5E93-7B2F-7B4F-8F96E05C30E5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30C51-C9A2-E292-2C0F-F76676B87A41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9423-7209-0CD2-1D71-AF8012FA96F9}"/>
              </a:ext>
            </a:extLst>
          </p:cNvPr>
          <p:cNvSpPr txBox="1"/>
          <p:nvPr/>
        </p:nvSpPr>
        <p:spPr>
          <a:xfrm>
            <a:off x="641496" y="2405071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TỔNG QUAN</a:t>
            </a:r>
          </a:p>
          <a:p>
            <a:pPr algn="ctr"/>
            <a:endParaRPr lang="en-US" sz="9600" b="1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F139017E-7EDA-FE13-4A89-C6E5F43C7E52}"/>
              </a:ext>
            </a:extLst>
          </p:cNvPr>
          <p:cNvSpPr txBox="1">
            <a:spLocks/>
          </p:cNvSpPr>
          <p:nvPr/>
        </p:nvSpPr>
        <p:spPr>
          <a:xfrm>
            <a:off x="-9153704" y="98746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49F30C-CFB1-43A5-BF12-B2E0047BC55C}" type="datetime8">
              <a:rPr lang="en-US" smtClean="0"/>
              <a:pPr/>
              <a:t>12/25/2024 5:38 AM</a:t>
            </a:fld>
            <a:endParaRPr lang="en-US"/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CDBB3CED-D0B3-9528-2E3F-3B974AA2B5FF}"/>
              </a:ext>
            </a:extLst>
          </p:cNvPr>
          <p:cNvSpPr txBox="1">
            <a:spLocks/>
          </p:cNvSpPr>
          <p:nvPr/>
        </p:nvSpPr>
        <p:spPr>
          <a:xfrm>
            <a:off x="-2573741" y="5924055"/>
            <a:ext cx="2573741" cy="36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C9F085-F990-4342-AB4E-FD70972B7D15}" type="datetime8">
              <a:rPr lang="en-US" smtClean="0"/>
              <a:pPr/>
              <a:t>12/25/2024 5:38 AM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0D3F62-214E-3C70-3EFC-3B1721BA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59888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: Diagonal Corners Rounded 13">
            <a:extLst>
              <a:ext uri="{FF2B5EF4-FFF2-40B4-BE49-F238E27FC236}">
                <a16:creationId xmlns:a16="http://schemas.microsoft.com/office/drawing/2014/main" id="{E5492C35-5052-0D97-E0E8-BBCA133F74B9}"/>
              </a:ext>
            </a:extLst>
          </p:cNvPr>
          <p:cNvSpPr/>
          <p:nvPr/>
        </p:nvSpPr>
        <p:spPr>
          <a:xfrm>
            <a:off x="-19759" y="9652188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2E5A143-0FAC-7CA9-FDE6-62B7C5986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85" y="-446648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Rectangle: Diagonal Corners Rounded 13">
            <a:extLst>
              <a:ext uri="{FF2B5EF4-FFF2-40B4-BE49-F238E27FC236}">
                <a16:creationId xmlns:a16="http://schemas.microsoft.com/office/drawing/2014/main" id="{097D0C2D-6426-8299-190E-FBEA9D7D29B3}"/>
              </a:ext>
            </a:extLst>
          </p:cNvPr>
          <p:cNvSpPr/>
          <p:nvPr/>
        </p:nvSpPr>
        <p:spPr>
          <a:xfrm>
            <a:off x="3805428" y="-2413181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Mục đích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A0750DF-88AE-E285-C8F3-D4D14914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05" y="762424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Rectangle: Diagonal Corners Rounded 13">
            <a:extLst>
              <a:ext uri="{FF2B5EF4-FFF2-40B4-BE49-F238E27FC236}">
                <a16:creationId xmlns:a16="http://schemas.microsoft.com/office/drawing/2014/main" id="{4B37B475-DC61-FEED-638E-994E7685274C}"/>
              </a:ext>
            </a:extLst>
          </p:cNvPr>
          <p:cNvSpPr/>
          <p:nvPr/>
        </p:nvSpPr>
        <p:spPr>
          <a:xfrm>
            <a:off x="7603848" y="9677546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Yêu cầu chức năng đối với quản trị viên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6563375-64DE-5038-F7BE-339D2F52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338" y="192027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Rectangle: Diagonal Corners Rounded 13">
            <a:extLst>
              <a:ext uri="{FF2B5EF4-FFF2-40B4-BE49-F238E27FC236}">
                <a16:creationId xmlns:a16="http://schemas.microsoft.com/office/drawing/2014/main" id="{0A93332A-D1C5-254E-ED90-8D7E9855C60E}"/>
              </a:ext>
            </a:extLst>
          </p:cNvPr>
          <p:cNvSpPr/>
          <p:nvPr/>
        </p:nvSpPr>
        <p:spPr>
          <a:xfrm>
            <a:off x="16841338" y="3973584"/>
            <a:ext cx="2668772" cy="1366908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Yêu cầu chức năng đối với khách hang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C7BEF1-93EA-1678-49A5-E715CE7C47A5}"/>
              </a:ext>
            </a:extLst>
          </p:cNvPr>
          <p:cNvSpPr/>
          <p:nvPr/>
        </p:nvSpPr>
        <p:spPr>
          <a:xfrm>
            <a:off x="-2" y="1125391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452AA-D079-AB07-9BAD-DB89D1E3A798}"/>
              </a:ext>
            </a:extLst>
          </p:cNvPr>
          <p:cNvSpPr/>
          <p:nvPr/>
        </p:nvSpPr>
        <p:spPr>
          <a:xfrm>
            <a:off x="3825184" y="-798475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FEE830-3119-2950-D314-1C985525B703}"/>
              </a:ext>
            </a:extLst>
          </p:cNvPr>
          <p:cNvSpPr/>
          <p:nvPr/>
        </p:nvSpPr>
        <p:spPr>
          <a:xfrm>
            <a:off x="7603846" y="11427962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9E8D-E4FE-F5BD-4F5E-B575BE11F41E}"/>
              </a:ext>
            </a:extLst>
          </p:cNvPr>
          <p:cNvSpPr/>
          <p:nvPr/>
        </p:nvSpPr>
        <p:spPr>
          <a:xfrm>
            <a:off x="16841337" y="5614825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D481A8-9D62-59A9-86D1-8A2D1FC4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3" y="7708536"/>
            <a:ext cx="1885562" cy="18855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D0D570-52BE-70A2-753E-39E7F49A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80" y="-4293123"/>
            <a:ext cx="1632144" cy="16321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F9BC24-B739-6793-B3E7-C83D67B15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543" y="7734560"/>
            <a:ext cx="1920396" cy="19203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55B53E3-C37B-0658-013F-6AA1DCFBA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811" y="2127192"/>
            <a:ext cx="1753161" cy="1753161"/>
          </a:xfrm>
          <a:prstGeom prst="rect">
            <a:avLst/>
          </a:prstGeom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CCEBAFF4-E0CD-9D15-2FF4-76C2C69BA49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1773106" y="4752892"/>
            <a:ext cx="196286" cy="8753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D2EF44B-9FAC-C579-B28E-51CAC227281C}"/>
              </a:ext>
            </a:extLst>
          </p:cNvPr>
          <p:cNvSpPr/>
          <p:nvPr/>
        </p:nvSpPr>
        <p:spPr>
          <a:xfrm>
            <a:off x="1280758" y="7344776"/>
            <a:ext cx="1573054" cy="147510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5336CB-8F10-00D3-6C3A-4F0292BA723C}"/>
              </a:ext>
            </a:extLst>
          </p:cNvPr>
          <p:cNvSpPr/>
          <p:nvPr/>
        </p:nvSpPr>
        <p:spPr>
          <a:xfrm>
            <a:off x="1280758" y="-4060073"/>
            <a:ext cx="3764915" cy="35464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DF99AE-6A32-090D-C8D1-C27EED45D726}"/>
              </a:ext>
            </a:extLst>
          </p:cNvPr>
          <p:cNvSpPr/>
          <p:nvPr/>
        </p:nvSpPr>
        <p:spPr>
          <a:xfrm>
            <a:off x="-3437416" y="-2713947"/>
            <a:ext cx="1368346" cy="131953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898A2E-C541-90C7-A4EC-A9AFD8BC0B67}"/>
              </a:ext>
            </a:extLst>
          </p:cNvPr>
          <p:cNvSpPr/>
          <p:nvPr/>
        </p:nvSpPr>
        <p:spPr>
          <a:xfrm>
            <a:off x="-1338318" y="-2286835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1978F-13E0-CA30-B77F-BF77FDF6AF56}"/>
              </a:ext>
            </a:extLst>
          </p:cNvPr>
          <p:cNvSpPr/>
          <p:nvPr/>
        </p:nvSpPr>
        <p:spPr>
          <a:xfrm>
            <a:off x="-2069070" y="-1537884"/>
            <a:ext cx="649844" cy="58785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53A1C9-1928-7030-AE8E-8B18A3461856}"/>
              </a:ext>
            </a:extLst>
          </p:cNvPr>
          <p:cNvSpPr/>
          <p:nvPr/>
        </p:nvSpPr>
        <p:spPr>
          <a:xfrm>
            <a:off x="-3652992" y="6585436"/>
            <a:ext cx="509271" cy="4640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B92DD9-285B-1E15-15DE-086011BD0C8C}"/>
              </a:ext>
            </a:extLst>
          </p:cNvPr>
          <p:cNvSpPr/>
          <p:nvPr/>
        </p:nvSpPr>
        <p:spPr>
          <a:xfrm>
            <a:off x="-1908255" y="5943896"/>
            <a:ext cx="978059" cy="89138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3AF41C-2713-212A-48CA-B450DA42F6A3}"/>
              </a:ext>
            </a:extLst>
          </p:cNvPr>
          <p:cNvSpPr/>
          <p:nvPr/>
        </p:nvSpPr>
        <p:spPr>
          <a:xfrm>
            <a:off x="-360259" y="8062220"/>
            <a:ext cx="719068" cy="6613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306CE-CA3E-6F87-B9B0-212EAB351E23}"/>
              </a:ext>
            </a:extLst>
          </p:cNvPr>
          <p:cNvSpPr/>
          <p:nvPr/>
        </p:nvSpPr>
        <p:spPr>
          <a:xfrm>
            <a:off x="-4871026" y="560302"/>
            <a:ext cx="3220365" cy="3021109"/>
          </a:xfrm>
          <a:prstGeom prst="ellipse">
            <a:avLst/>
          </a:prstGeom>
          <a:solidFill>
            <a:srgbClr val="70AD47"/>
          </a:solidFill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6350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3C913-2910-30B1-89BD-CB19C06E3AEC}"/>
              </a:ext>
            </a:extLst>
          </p:cNvPr>
          <p:cNvGrpSpPr/>
          <p:nvPr/>
        </p:nvGrpSpPr>
        <p:grpSpPr>
          <a:xfrm>
            <a:off x="15662014" y="-947278"/>
            <a:ext cx="1329393" cy="1316672"/>
            <a:chOff x="6900206" y="1605914"/>
            <a:chExt cx="1329393" cy="13166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FF6615-B695-E313-FD2A-E3130F733447}"/>
                </a:ext>
              </a:extLst>
            </p:cNvPr>
            <p:cNvSpPr/>
            <p:nvPr/>
          </p:nvSpPr>
          <p:spPr>
            <a:xfrm>
              <a:off x="6900206" y="1605914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69107-4CC7-6901-DCFE-345B2418D5BD}"/>
                </a:ext>
              </a:extLst>
            </p:cNvPr>
            <p:cNvSpPr/>
            <p:nvPr/>
          </p:nvSpPr>
          <p:spPr>
            <a:xfrm>
              <a:off x="7050274" y="1759883"/>
              <a:ext cx="1029256" cy="1008735"/>
            </a:xfrm>
            <a:prstGeom prst="ellipse">
              <a:avLst/>
            </a:prstGeom>
            <a:solidFill>
              <a:srgbClr val="DAA6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C0B38-982F-B527-A1F9-7ECA62FAB282}"/>
                </a:ext>
              </a:extLst>
            </p:cNvPr>
            <p:cNvSpPr/>
            <p:nvPr/>
          </p:nvSpPr>
          <p:spPr>
            <a:xfrm>
              <a:off x="7268187" y="1802585"/>
              <a:ext cx="5934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12FC16-3B0A-30AC-D719-BFCF651069F6}"/>
              </a:ext>
            </a:extLst>
          </p:cNvPr>
          <p:cNvGrpSpPr/>
          <p:nvPr/>
        </p:nvGrpSpPr>
        <p:grpSpPr>
          <a:xfrm>
            <a:off x="6897729" y="8214493"/>
            <a:ext cx="1329393" cy="1316672"/>
            <a:chOff x="6900207" y="3481706"/>
            <a:chExt cx="1329393" cy="131667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186E3D-400A-8B86-7C12-ADF68B7B1500}"/>
                </a:ext>
              </a:extLst>
            </p:cNvPr>
            <p:cNvSpPr/>
            <p:nvPr/>
          </p:nvSpPr>
          <p:spPr>
            <a:xfrm>
              <a:off x="6900207" y="348170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hlinkClick r:id="rId8" action="ppaction://hlinksldjump"/>
              <a:extLst>
                <a:ext uri="{FF2B5EF4-FFF2-40B4-BE49-F238E27FC236}">
                  <a16:creationId xmlns:a16="http://schemas.microsoft.com/office/drawing/2014/main" id="{40B71A80-F3DF-30BE-E796-4E678A81E1AA}"/>
                </a:ext>
              </a:extLst>
            </p:cNvPr>
            <p:cNvSpPr/>
            <p:nvPr/>
          </p:nvSpPr>
          <p:spPr>
            <a:xfrm>
              <a:off x="7050275" y="3635675"/>
              <a:ext cx="1029256" cy="1008735"/>
            </a:xfrm>
            <a:prstGeom prst="ellipse">
              <a:avLst/>
            </a:prstGeom>
            <a:solidFill>
              <a:srgbClr val="009BD2"/>
            </a:solidFill>
            <a:ln w="28575">
              <a:solidFill>
                <a:schemeClr val="bg1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D50671-B20C-1757-1CDC-DAE427D5AE38}"/>
                </a:ext>
              </a:extLst>
            </p:cNvPr>
            <p:cNvSpPr/>
            <p:nvPr/>
          </p:nvSpPr>
          <p:spPr>
            <a:xfrm>
              <a:off x="7272194" y="3678377"/>
              <a:ext cx="58541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E92105-7A00-6185-DB47-EE67553F25C9}"/>
              </a:ext>
            </a:extLst>
          </p:cNvPr>
          <p:cNvGrpSpPr/>
          <p:nvPr/>
        </p:nvGrpSpPr>
        <p:grpSpPr>
          <a:xfrm>
            <a:off x="7071964" y="-3616158"/>
            <a:ext cx="1329393" cy="1316672"/>
            <a:chOff x="5546646" y="4584386"/>
            <a:chExt cx="1329393" cy="131667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BB4801-A027-BB6B-80A0-78696D967CE9}"/>
                </a:ext>
              </a:extLst>
            </p:cNvPr>
            <p:cNvSpPr/>
            <p:nvPr/>
          </p:nvSpPr>
          <p:spPr>
            <a:xfrm>
              <a:off x="5546646" y="4584386"/>
              <a:ext cx="1329393" cy="13166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3810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2815BD2-9A33-A3A4-17D3-773595E232C5}"/>
                </a:ext>
              </a:extLst>
            </p:cNvPr>
            <p:cNvSpPr/>
            <p:nvPr/>
          </p:nvSpPr>
          <p:spPr>
            <a:xfrm>
              <a:off x="5696714" y="4738355"/>
              <a:ext cx="1029256" cy="1008735"/>
            </a:xfrm>
            <a:prstGeom prst="ellipse">
              <a:avLst/>
            </a:prstGeom>
            <a:solidFill>
              <a:srgbClr val="FF0000"/>
            </a:solidFill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hlinkClick r:id="" action="ppaction://noaction"/>
              <a:extLst>
                <a:ext uri="{FF2B5EF4-FFF2-40B4-BE49-F238E27FC236}">
                  <a16:creationId xmlns:a16="http://schemas.microsoft.com/office/drawing/2014/main" id="{C3ABC7B8-0721-F5AE-5D6E-03CB06DB3C87}"/>
                </a:ext>
              </a:extLst>
            </p:cNvPr>
            <p:cNvSpPr/>
            <p:nvPr/>
          </p:nvSpPr>
          <p:spPr>
            <a:xfrm>
              <a:off x="5986759" y="4781057"/>
              <a:ext cx="4491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rPr>
                <a:t>1</a:t>
              </a:r>
              <a:endParaRPr lang="en-US" sz="5400" b="1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B8690DF-9F58-A9A3-9B10-DA6D966273DE}"/>
              </a:ext>
            </a:extLst>
          </p:cNvPr>
          <p:cNvSpPr/>
          <p:nvPr/>
        </p:nvSpPr>
        <p:spPr>
          <a:xfrm>
            <a:off x="17029306" y="-822436"/>
            <a:ext cx="52178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400" b="1" cap="none" spc="0">
                <a:ln w="0"/>
                <a:solidFill>
                  <a:srgbClr val="DAA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</a:t>
            </a:r>
            <a:endParaRPr lang="en-US" sz="2400" b="1" cap="none" spc="0">
              <a:ln w="0"/>
              <a:solidFill>
                <a:srgbClr val="DAA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A9ED04-3B93-B640-1754-573EED11D58C}"/>
              </a:ext>
            </a:extLst>
          </p:cNvPr>
          <p:cNvCxnSpPr>
            <a:cxnSpLocks/>
          </p:cNvCxnSpPr>
          <p:nvPr/>
        </p:nvCxnSpPr>
        <p:spPr>
          <a:xfrm flipV="1">
            <a:off x="17162206" y="-343094"/>
            <a:ext cx="3771227" cy="143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E7C41C-50A5-463B-DDC0-177639E4C29D}"/>
              </a:ext>
            </a:extLst>
          </p:cNvPr>
          <p:cNvSpPr/>
          <p:nvPr/>
        </p:nvSpPr>
        <p:spPr>
          <a:xfrm>
            <a:off x="17090264" y="-269579"/>
            <a:ext cx="41540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 ứng website bán giày SmartMen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02FF54-086A-9DC3-8B1A-072019FFD4F8}"/>
              </a:ext>
            </a:extLst>
          </p:cNvPr>
          <p:cNvSpPr/>
          <p:nvPr/>
        </p:nvSpPr>
        <p:spPr>
          <a:xfrm>
            <a:off x="8251288" y="8371889"/>
            <a:ext cx="390014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009B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5C0D3B-3CF0-887E-522F-E9CADFDB9746}"/>
              </a:ext>
            </a:extLst>
          </p:cNvPr>
          <p:cNvCxnSpPr>
            <a:cxnSpLocks/>
          </p:cNvCxnSpPr>
          <p:nvPr/>
        </p:nvCxnSpPr>
        <p:spPr>
          <a:xfrm>
            <a:off x="8384189" y="8854905"/>
            <a:ext cx="3462434" cy="179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9AE753-CF00-8267-6D9F-DFC7DCB89C5C}"/>
              </a:ext>
            </a:extLst>
          </p:cNvPr>
          <p:cNvSpPr/>
          <p:nvPr/>
        </p:nvSpPr>
        <p:spPr>
          <a:xfrm>
            <a:off x="8251289" y="8834810"/>
            <a:ext cx="456787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giao diện, các chức năng hoàn thiện</a:t>
            </a:r>
            <a:endParaRPr lang="en-US" sz="16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BF3B235-BD9F-0404-8060-AEC3AC885FED}"/>
              </a:ext>
            </a:extLst>
          </p:cNvPr>
          <p:cNvSpPr/>
          <p:nvPr/>
        </p:nvSpPr>
        <p:spPr>
          <a:xfrm>
            <a:off x="9452363" y="-3407767"/>
            <a:ext cx="49321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DA539C-9ADD-0E64-C55F-0F273BDFECEF}"/>
              </a:ext>
            </a:extLst>
          </p:cNvPr>
          <p:cNvCxnSpPr>
            <a:cxnSpLocks/>
          </p:cNvCxnSpPr>
          <p:nvPr/>
        </p:nvCxnSpPr>
        <p:spPr>
          <a:xfrm>
            <a:off x="9910527" y="-2290682"/>
            <a:ext cx="4377344" cy="76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6C0D6BF-2CE2-C819-2E0E-D7B6A3632BD7}"/>
              </a:ext>
            </a:extLst>
          </p:cNvPr>
          <p:cNvSpPr/>
          <p:nvPr/>
        </p:nvSpPr>
        <p:spPr>
          <a:xfrm>
            <a:off x="9774985" y="-2299486"/>
            <a:ext cx="475962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website bán giày SmartMen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0379BD-3D31-9C2F-916F-9CCEB73667EB}"/>
              </a:ext>
            </a:extLst>
          </p:cNvPr>
          <p:cNvSpPr txBox="1"/>
          <p:nvPr/>
        </p:nvSpPr>
        <p:spPr>
          <a:xfrm>
            <a:off x="-450886" y="-213020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9E9DA-FEBA-CC34-7318-94CCE8C171E0}"/>
              </a:ext>
            </a:extLst>
          </p:cNvPr>
          <p:cNvSpPr txBox="1"/>
          <p:nvPr/>
        </p:nvSpPr>
        <p:spPr>
          <a:xfrm>
            <a:off x="-6757822" y="1920279"/>
            <a:ext cx="722820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4000" b="1" i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quát</a:t>
            </a:r>
            <a:endParaRPr lang="en-US" sz="4000" b="1" i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3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909" y="5411527"/>
            <a:ext cx="859584" cy="85958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23F51EF-9D2F-F2BE-DB81-80D6DE8CC9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10909688" y="336579"/>
            <a:ext cx="886047" cy="395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 rot="7123189">
            <a:off x="5686634" y="2896111"/>
            <a:ext cx="1307462" cy="7287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4685333"/>
            <a:ext cx="2668772" cy="350176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4672354"/>
            <a:ext cx="2668772" cy="350177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4685333"/>
            <a:ext cx="2668772" cy="32422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Diagonal Corners Rounded 13">
            <a:extLst>
              <a:ext uri="{FF2B5EF4-FFF2-40B4-BE49-F238E27FC236}">
                <a16:creationId xmlns:a16="http://schemas.microsoft.com/office/drawing/2014/main" id="{09F3712E-50A8-FF0D-90A2-25B3BA155440}"/>
              </a:ext>
            </a:extLst>
          </p:cNvPr>
          <p:cNvSpPr/>
          <p:nvPr/>
        </p:nvSpPr>
        <p:spPr>
          <a:xfrm>
            <a:off x="803177" y="4672354"/>
            <a:ext cx="2668772" cy="37613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79B054-B1F9-C6F3-9B87-0436BAA200C8}"/>
              </a:ext>
            </a:extLst>
          </p:cNvPr>
          <p:cNvSpPr/>
          <p:nvPr/>
        </p:nvSpPr>
        <p:spPr>
          <a:xfrm>
            <a:off x="0" y="-1944851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D7F239-8D28-2FF9-4D8B-1238CB917CDD}"/>
              </a:ext>
            </a:extLst>
          </p:cNvPr>
          <p:cNvSpPr/>
          <p:nvPr/>
        </p:nvSpPr>
        <p:spPr>
          <a:xfrm>
            <a:off x="12595861" y="805295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8DB327-B729-A81C-B8CF-AC9241CA2F78}"/>
              </a:ext>
            </a:extLst>
          </p:cNvPr>
          <p:cNvSpPr/>
          <p:nvPr/>
        </p:nvSpPr>
        <p:spPr>
          <a:xfrm>
            <a:off x="-65309" y="7334793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66CD0A-9A63-9130-8C07-D67B6B38EC03}"/>
              </a:ext>
            </a:extLst>
          </p:cNvPr>
          <p:cNvSpPr/>
          <p:nvPr/>
        </p:nvSpPr>
        <p:spPr>
          <a:xfrm>
            <a:off x="-12527384" y="6042511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1BE560A-6944-D143-CAB3-809ECAFEC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50623" y="272534"/>
            <a:ext cx="415238" cy="40640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E36FE7-04B5-4658-5EB0-791BE51F9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609" y="2294369"/>
            <a:ext cx="2049089" cy="20490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9A1639-3B89-B5E7-CCAA-90B3A4571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777" y="2197298"/>
            <a:ext cx="2197719" cy="219771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79AA38-1556-DDAC-29A9-FBC935E2B2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320" y="2129052"/>
            <a:ext cx="2282633" cy="228263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0B2985-DCB4-0053-F95F-B429EE8285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60262" y="2358768"/>
            <a:ext cx="2292037" cy="21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LÝ DO CHỌN ĐỀ TÀI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D8F4-78CE-AB5B-A186-582188F0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27" y="264408"/>
            <a:ext cx="480889" cy="48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17D13-B48E-0790-350C-1A5F88AC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5" y="285778"/>
            <a:ext cx="447675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9D6680-34C7-4FCF-ECB9-95FCE57ACD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980915" y="285778"/>
            <a:ext cx="13869617" cy="11466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886E61-0C34-CBF8-5BF2-98067493D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4" y="1628273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: Diagonal Corners Rounded 13">
            <a:extLst>
              <a:ext uri="{FF2B5EF4-FFF2-40B4-BE49-F238E27FC236}">
                <a16:creationId xmlns:a16="http://schemas.microsoft.com/office/drawing/2014/main" id="{D0E3268A-8FF2-5AF7-D63C-88572F5E1341}"/>
              </a:ext>
            </a:extLst>
          </p:cNvPr>
          <p:cNvSpPr/>
          <p:nvPr/>
        </p:nvSpPr>
        <p:spPr>
          <a:xfrm>
            <a:off x="803177" y="3027567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80B46B-8E08-81E4-7EC1-E56BF056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44" y="1615296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: Diagonal Corners Rounded 13">
            <a:extLst>
              <a:ext uri="{FF2B5EF4-FFF2-40B4-BE49-F238E27FC236}">
                <a16:creationId xmlns:a16="http://schemas.microsoft.com/office/drawing/2014/main" id="{913800F0-34BC-DBE3-F9E6-BF40773E6F56}"/>
              </a:ext>
            </a:extLst>
          </p:cNvPr>
          <p:cNvSpPr/>
          <p:nvPr/>
        </p:nvSpPr>
        <p:spPr>
          <a:xfrm>
            <a:off x="3571187" y="3027567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A3579E-5E37-86E9-ABE8-6B74D9D0E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11" y="1602319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Rectangle: Diagonal Corners Rounded 13">
            <a:extLst>
              <a:ext uri="{FF2B5EF4-FFF2-40B4-BE49-F238E27FC236}">
                <a16:creationId xmlns:a16="http://schemas.microsoft.com/office/drawing/2014/main" id="{43DA3E00-A08C-D2F3-B508-743E452CF497}"/>
              </a:ext>
            </a:extLst>
          </p:cNvPr>
          <p:cNvSpPr/>
          <p:nvPr/>
        </p:nvSpPr>
        <p:spPr>
          <a:xfrm>
            <a:off x="6358954" y="3037492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B60239-F7E5-008D-166A-16402CF3E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721" y="158934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: Diagonal Corners Rounded 13">
            <a:extLst>
              <a:ext uri="{FF2B5EF4-FFF2-40B4-BE49-F238E27FC236}">
                <a16:creationId xmlns:a16="http://schemas.microsoft.com/office/drawing/2014/main" id="{D777F14C-A71B-C522-712A-FE8B8AB5655C}"/>
              </a:ext>
            </a:extLst>
          </p:cNvPr>
          <p:cNvSpPr/>
          <p:nvPr/>
        </p:nvSpPr>
        <p:spPr>
          <a:xfrm>
            <a:off x="9146721" y="303749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A297AB-3464-791B-90E8-ABCC90D3F5B9}"/>
              </a:ext>
            </a:extLst>
          </p:cNvPr>
          <p:cNvSpPr/>
          <p:nvPr/>
        </p:nvSpPr>
        <p:spPr>
          <a:xfrm>
            <a:off x="822934" y="5283307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AE3473-3A91-972B-4E68-70B65C314C27}"/>
              </a:ext>
            </a:extLst>
          </p:cNvPr>
          <p:cNvSpPr/>
          <p:nvPr/>
        </p:nvSpPr>
        <p:spPr>
          <a:xfrm>
            <a:off x="3590943" y="5283307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10E710-20EF-BE1B-8893-2FB64FB3EC02}"/>
              </a:ext>
            </a:extLst>
          </p:cNvPr>
          <p:cNvSpPr/>
          <p:nvPr/>
        </p:nvSpPr>
        <p:spPr>
          <a:xfrm>
            <a:off x="6358952" y="5285225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172D25-A290-7EAE-2322-08CFE3F75C52}"/>
              </a:ext>
            </a:extLst>
          </p:cNvPr>
          <p:cNvSpPr/>
          <p:nvPr/>
        </p:nvSpPr>
        <p:spPr>
          <a:xfrm>
            <a:off x="9146720" y="5283888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66761D11-4D5D-4C99-23FB-CD99D2020F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9048" r="9557" b="27075"/>
          <a:stretch/>
        </p:blipFill>
        <p:spPr>
          <a:xfrm>
            <a:off x="9603300" y="5343951"/>
            <a:ext cx="1965171" cy="876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5A9EB2-B360-F318-05CD-5F0B1B77F0C9}"/>
              </a:ext>
            </a:extLst>
          </p:cNvPr>
          <p:cNvSpPr txBox="1"/>
          <p:nvPr/>
        </p:nvSpPr>
        <p:spPr>
          <a:xfrm>
            <a:off x="763663" y="3219463"/>
            <a:ext cx="2668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tuệ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endParaRPr lang="en-US" sz="2000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FC0B9-2659-F573-B8B8-A1ED745DCC0B}"/>
              </a:ext>
            </a:extLst>
          </p:cNvPr>
          <p:cNvSpPr txBox="1"/>
          <p:nvPr/>
        </p:nvSpPr>
        <p:spPr>
          <a:xfrm>
            <a:off x="3581910" y="3222418"/>
            <a:ext cx="25845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đời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endParaRPr lang="en-US" sz="2000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E1AE5-FF8C-DCE8-8BD2-055D4904AF07}"/>
              </a:ext>
            </a:extLst>
          </p:cNvPr>
          <p:cNvSpPr txBox="1"/>
          <p:nvPr/>
        </p:nvSpPr>
        <p:spPr>
          <a:xfrm>
            <a:off x="6378710" y="3207915"/>
            <a:ext cx="2649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endParaRPr lang="en-US" sz="2000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A6C43-C6E5-F8F9-D171-58AACF2B3960}"/>
              </a:ext>
            </a:extLst>
          </p:cNvPr>
          <p:cNvSpPr txBox="1"/>
          <p:nvPr/>
        </p:nvSpPr>
        <p:spPr>
          <a:xfrm>
            <a:off x="9105237" y="3225590"/>
            <a:ext cx="2731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i="1" dirty="0" err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endParaRPr lang="en-US" sz="2000" b="1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076E73-CA8F-089E-E813-DF0BA15BF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998" y="1631293"/>
            <a:ext cx="1383297" cy="13832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A70CB9-4AD4-F710-011D-E97378E73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434" y="1628273"/>
            <a:ext cx="1346682" cy="13466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7E15E6-56C5-8054-7937-25E67C336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793" y="1628273"/>
            <a:ext cx="1345355" cy="13453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7194C3-DE8D-B8A2-99D8-8604D4BA1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8015" y="1770615"/>
            <a:ext cx="1315740" cy="1230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5DF7A-24F6-83BA-40EA-769CAF654B3F}"/>
              </a:ext>
            </a:extLst>
          </p:cNvPr>
          <p:cNvSpPr txBox="1"/>
          <p:nvPr/>
        </p:nvSpPr>
        <p:spPr>
          <a:xfrm rot="16200000">
            <a:off x="-4575230" y="2786011"/>
            <a:ext cx="7421334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  dụng  những  kiến  thức đã học  về </a:t>
            </a:r>
            <a:r>
              <a:rPr lang="en-US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</a:t>
            </a:r>
            <a:r>
              <a:rPr lang="en-US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vi-VN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vẽ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1800" i="0" dirty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i="0" dirty="0" err="1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endParaRPr lang="en-US" sz="1800" dirty="0">
              <a:solidFill>
                <a:srgbClr val="0D0D0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6DBB8-DCE2-E257-786E-BD6AB5D2F43D}"/>
              </a:ext>
            </a:extLst>
          </p:cNvPr>
          <p:cNvSpPr txBox="1"/>
          <p:nvPr/>
        </p:nvSpPr>
        <p:spPr>
          <a:xfrm>
            <a:off x="327285" y="6970723"/>
            <a:ext cx="8172450" cy="866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ăng trải nghiệm cho người mua từ đó tăng doanh thu cho cửa hang</a:t>
            </a:r>
            <a:r>
              <a:rPr lang="en-US" sz="1800" i="0">
                <a:solidFill>
                  <a:srgbClr val="0D0D0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đồng thời giúp quản lý cửa hàng một cách dễ dàng</a:t>
            </a:r>
            <a:endParaRPr lang="en-US"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3045279" y="272534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MỤC ĐÍCH</a:t>
            </a:r>
            <a:endParaRPr lang="en-US" sz="2800" b="1" i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9F482-98EB-8C2B-6FB0-359B33AD33D5}"/>
              </a:ext>
            </a:extLst>
          </p:cNvPr>
          <p:cNvSpPr txBox="1"/>
          <p:nvPr/>
        </p:nvSpPr>
        <p:spPr>
          <a:xfrm>
            <a:off x="436628" y="1435809"/>
            <a:ext cx="7052817" cy="334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Style transfer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vẽ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sz="2400" dirty="0">
              <a:solidFill>
                <a:srgbClr val="0D0D0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D0D0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sz="2400" dirty="0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D0D0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AAC4-C8B4-3096-E492-D8BC7E8E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44" y="1343803"/>
            <a:ext cx="3877769" cy="3877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35CA2-E64A-5AF4-2A3C-6A7476293789}"/>
              </a:ext>
            </a:extLst>
          </p:cNvPr>
          <p:cNvSpPr txBox="1"/>
          <p:nvPr/>
        </p:nvSpPr>
        <p:spPr>
          <a:xfrm rot="16200000">
            <a:off x="-1657866" y="775168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VÀ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1CFE1-332D-DA62-BEBD-829E4404CA0C}"/>
              </a:ext>
            </a:extLst>
          </p:cNvPr>
          <p:cNvSpPr txBox="1"/>
          <p:nvPr/>
        </p:nvSpPr>
        <p:spPr>
          <a:xfrm>
            <a:off x="5096636" y="-698032"/>
            <a:ext cx="1998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D029-0C8C-1919-8F14-FAF9D271BD35}"/>
              </a:ext>
            </a:extLst>
          </p:cNvPr>
          <p:cNvSpPr txBox="1"/>
          <p:nvPr/>
        </p:nvSpPr>
        <p:spPr>
          <a:xfrm rot="5400000">
            <a:off x="11387910" y="843800"/>
            <a:ext cx="197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SỬ DỤNG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5E004-99B5-B503-3834-A4391A9C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8016" y="2770340"/>
            <a:ext cx="1803330" cy="1803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A9EBCC-07CA-285A-BC17-46683FBB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9381" y="5213351"/>
            <a:ext cx="1736711" cy="1736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9B9DF6-3994-374F-8293-58B8F4CCB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611" y="-367521"/>
            <a:ext cx="1803330" cy="180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333032-7EA7-CFCF-338D-4952164B8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64206" y="434950"/>
            <a:ext cx="1695709" cy="1695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32F285-787D-CB86-D30E-D1EDA4146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97386" y="-2156611"/>
            <a:ext cx="1951880" cy="1951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867DF-C87C-A065-2752-A75409FC1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48881" y="1774048"/>
            <a:ext cx="2051770" cy="1992584"/>
          </a:xfrm>
          <a:prstGeom prst="rect">
            <a:avLst/>
          </a:prstGeom>
        </p:spPr>
      </p:pic>
      <p:pic>
        <p:nvPicPr>
          <p:cNvPr id="19" name="Picture 2" descr="Giải mã mô hình MVC và cách sử dụng và ứng dụng trong lập trình -  Fptshop.com.vn">
            <a:extLst>
              <a:ext uri="{FF2B5EF4-FFF2-40B4-BE49-F238E27FC236}">
                <a16:creationId xmlns:a16="http://schemas.microsoft.com/office/drawing/2014/main" id="{CD929718-AA46-B8EE-AD6B-7AEE292F9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8" r="15210"/>
          <a:stretch/>
        </p:blipFill>
        <p:spPr bwMode="auto">
          <a:xfrm>
            <a:off x="13070028" y="4388954"/>
            <a:ext cx="2027057" cy="2013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963A27-504D-9C5F-A351-87C584E6C4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1727" y="-1893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C9C76CEA-9138-1D05-DC81-B65D003CF9A4}"/>
              </a:ext>
            </a:extLst>
          </p:cNvPr>
          <p:cNvSpPr/>
          <p:nvPr/>
        </p:nvSpPr>
        <p:spPr>
          <a:xfrm>
            <a:off x="-10181484" y="1209913"/>
            <a:ext cx="2668772" cy="2020919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6ED88-CABE-2611-7274-E58C94D97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2" y="7558581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Diagonal Corners Rounded 13">
            <a:extLst>
              <a:ext uri="{FF2B5EF4-FFF2-40B4-BE49-F238E27FC236}">
                <a16:creationId xmlns:a16="http://schemas.microsoft.com/office/drawing/2014/main" id="{D65CA66A-4CC9-80AE-B11B-7DC2C51B16B9}"/>
              </a:ext>
            </a:extLst>
          </p:cNvPr>
          <p:cNvSpPr/>
          <p:nvPr/>
        </p:nvSpPr>
        <p:spPr>
          <a:xfrm>
            <a:off x="779680" y="8918240"/>
            <a:ext cx="2668772" cy="2007942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F87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9A0E6E-5954-83C4-BA49-4DEBDEADD9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07" y="-3997392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: Diagonal Corners Rounded 13">
            <a:extLst>
              <a:ext uri="{FF2B5EF4-FFF2-40B4-BE49-F238E27FC236}">
                <a16:creationId xmlns:a16="http://schemas.microsoft.com/office/drawing/2014/main" id="{522AE24B-1E39-13B2-20E9-50BD40394FCC}"/>
              </a:ext>
            </a:extLst>
          </p:cNvPr>
          <p:cNvSpPr/>
          <p:nvPr/>
        </p:nvSpPr>
        <p:spPr>
          <a:xfrm>
            <a:off x="6477950" y="-2562219"/>
            <a:ext cx="2668772" cy="1985040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581DA5-6E9B-B761-0D0C-CD33C70CE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852" y="1435378"/>
            <a:ext cx="2649015" cy="343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: Diagonal Corners Rounded 13">
            <a:extLst>
              <a:ext uri="{FF2B5EF4-FFF2-40B4-BE49-F238E27FC236}">
                <a16:creationId xmlns:a16="http://schemas.microsoft.com/office/drawing/2014/main" id="{6F7FA979-72CB-D646-9F88-ED10C84D728A}"/>
              </a:ext>
            </a:extLst>
          </p:cNvPr>
          <p:cNvSpPr/>
          <p:nvPr/>
        </p:nvSpPr>
        <p:spPr>
          <a:xfrm>
            <a:off x="15889835" y="2900652"/>
            <a:ext cx="2668772" cy="1972063"/>
          </a:xfrm>
          <a:custGeom>
            <a:avLst/>
            <a:gdLst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0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441260 w 2647507"/>
              <a:gd name="connsiteY0" fmla="*/ 0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441260 w 2647507"/>
              <a:gd name="connsiteY8" fmla="*/ 0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441260 h 3434317"/>
              <a:gd name="connsiteX8" fmla="*/ 930358 w 2647507"/>
              <a:gd name="connsiteY8" fmla="*/ 2073349 h 3434317"/>
              <a:gd name="connsiteX0" fmla="*/ 930358 w 2647507"/>
              <a:gd name="connsiteY0" fmla="*/ 2073349 h 3434317"/>
              <a:gd name="connsiteX1" fmla="*/ 2647507 w 2647507"/>
              <a:gd name="connsiteY1" fmla="*/ 0 h 3434317"/>
              <a:gd name="connsiteX2" fmla="*/ 2647507 w 2647507"/>
              <a:gd name="connsiteY2" fmla="*/ 2073349 h 3434317"/>
              <a:gd name="connsiteX3" fmla="*/ 2647507 w 2647507"/>
              <a:gd name="connsiteY3" fmla="*/ 2993057 h 3434317"/>
              <a:gd name="connsiteX4" fmla="*/ 2206247 w 2647507"/>
              <a:gd name="connsiteY4" fmla="*/ 3434317 h 3434317"/>
              <a:gd name="connsiteX5" fmla="*/ 0 w 2647507"/>
              <a:gd name="connsiteY5" fmla="*/ 3434317 h 3434317"/>
              <a:gd name="connsiteX6" fmla="*/ 0 w 2647507"/>
              <a:gd name="connsiteY6" fmla="*/ 3434317 h 3434317"/>
              <a:gd name="connsiteX7" fmla="*/ 0 w 2647507"/>
              <a:gd name="connsiteY7" fmla="*/ 2153102 h 3434317"/>
              <a:gd name="connsiteX8" fmla="*/ 930358 w 2647507"/>
              <a:gd name="connsiteY8" fmla="*/ 2073349 h 3434317"/>
              <a:gd name="connsiteX0" fmla="*/ 930358 w 2668772"/>
              <a:gd name="connsiteY0" fmla="*/ 53951 h 1414919"/>
              <a:gd name="connsiteX1" fmla="*/ 2668772 w 2668772"/>
              <a:gd name="connsiteY1" fmla="*/ 64583 h 1414919"/>
              <a:gd name="connsiteX2" fmla="*/ 2647507 w 2668772"/>
              <a:gd name="connsiteY2" fmla="*/ 53951 h 1414919"/>
              <a:gd name="connsiteX3" fmla="*/ 2647507 w 2668772"/>
              <a:gd name="connsiteY3" fmla="*/ 973659 h 1414919"/>
              <a:gd name="connsiteX4" fmla="*/ 2206247 w 2668772"/>
              <a:gd name="connsiteY4" fmla="*/ 1414919 h 1414919"/>
              <a:gd name="connsiteX5" fmla="*/ 0 w 2668772"/>
              <a:gd name="connsiteY5" fmla="*/ 1414919 h 1414919"/>
              <a:gd name="connsiteX6" fmla="*/ 0 w 2668772"/>
              <a:gd name="connsiteY6" fmla="*/ 1414919 h 1414919"/>
              <a:gd name="connsiteX7" fmla="*/ 0 w 2668772"/>
              <a:gd name="connsiteY7" fmla="*/ 133704 h 1414919"/>
              <a:gd name="connsiteX8" fmla="*/ 930358 w 2668772"/>
              <a:gd name="connsiteY8" fmla="*/ 53951 h 1414919"/>
              <a:gd name="connsiteX0" fmla="*/ 930358 w 2668772"/>
              <a:gd name="connsiteY0" fmla="*/ 30247 h 1391215"/>
              <a:gd name="connsiteX1" fmla="*/ 2668772 w 2668772"/>
              <a:gd name="connsiteY1" fmla="*/ 40879 h 1391215"/>
              <a:gd name="connsiteX2" fmla="*/ 2647507 w 2668772"/>
              <a:gd name="connsiteY2" fmla="*/ 30247 h 1391215"/>
              <a:gd name="connsiteX3" fmla="*/ 2647507 w 2668772"/>
              <a:gd name="connsiteY3" fmla="*/ 949955 h 1391215"/>
              <a:gd name="connsiteX4" fmla="*/ 2206247 w 2668772"/>
              <a:gd name="connsiteY4" fmla="*/ 1391215 h 1391215"/>
              <a:gd name="connsiteX5" fmla="*/ 0 w 2668772"/>
              <a:gd name="connsiteY5" fmla="*/ 1391215 h 1391215"/>
              <a:gd name="connsiteX6" fmla="*/ 0 w 2668772"/>
              <a:gd name="connsiteY6" fmla="*/ 1391215 h 1391215"/>
              <a:gd name="connsiteX7" fmla="*/ 21265 w 2668772"/>
              <a:gd name="connsiteY7" fmla="*/ 152531 h 1391215"/>
              <a:gd name="connsiteX8" fmla="*/ 930358 w 2668772"/>
              <a:gd name="connsiteY8" fmla="*/ 30247 h 1391215"/>
              <a:gd name="connsiteX0" fmla="*/ 930358 w 2668772"/>
              <a:gd name="connsiteY0" fmla="*/ 5940 h 1366908"/>
              <a:gd name="connsiteX1" fmla="*/ 2668772 w 2668772"/>
              <a:gd name="connsiteY1" fmla="*/ 16572 h 1366908"/>
              <a:gd name="connsiteX2" fmla="*/ 2647507 w 2668772"/>
              <a:gd name="connsiteY2" fmla="*/ 5940 h 1366908"/>
              <a:gd name="connsiteX3" fmla="*/ 2647507 w 2668772"/>
              <a:gd name="connsiteY3" fmla="*/ 925648 h 1366908"/>
              <a:gd name="connsiteX4" fmla="*/ 2206247 w 2668772"/>
              <a:gd name="connsiteY4" fmla="*/ 1366908 h 1366908"/>
              <a:gd name="connsiteX5" fmla="*/ 0 w 2668772"/>
              <a:gd name="connsiteY5" fmla="*/ 1366908 h 1366908"/>
              <a:gd name="connsiteX6" fmla="*/ 0 w 2668772"/>
              <a:gd name="connsiteY6" fmla="*/ 1366908 h 1366908"/>
              <a:gd name="connsiteX7" fmla="*/ 42530 w 2668772"/>
              <a:gd name="connsiteY7" fmla="*/ 192020 h 1366908"/>
              <a:gd name="connsiteX8" fmla="*/ 930358 w 2668772"/>
              <a:gd name="connsiteY8" fmla="*/ 5940 h 13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8772" h="1366908">
                <a:moveTo>
                  <a:pt x="930358" y="5940"/>
                </a:moveTo>
                <a:lnTo>
                  <a:pt x="2668772" y="16572"/>
                </a:lnTo>
                <a:lnTo>
                  <a:pt x="2647507" y="5940"/>
                </a:lnTo>
                <a:lnTo>
                  <a:pt x="2647507" y="925648"/>
                </a:lnTo>
                <a:cubicBezTo>
                  <a:pt x="2647507" y="1169349"/>
                  <a:pt x="2449948" y="1366908"/>
                  <a:pt x="2206247" y="1366908"/>
                </a:cubicBezTo>
                <a:lnTo>
                  <a:pt x="0" y="1366908"/>
                </a:lnTo>
                <a:lnTo>
                  <a:pt x="0" y="1366908"/>
                </a:lnTo>
                <a:lnTo>
                  <a:pt x="42530" y="192020"/>
                </a:lnTo>
                <a:cubicBezTo>
                  <a:pt x="42530" y="-51681"/>
                  <a:pt x="686657" y="5940"/>
                  <a:pt x="930358" y="5940"/>
                </a:cubicBezTo>
                <a:close/>
              </a:path>
            </a:pathLst>
          </a:cu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10BA8-D448-98BE-001B-DEB336A1BE69}"/>
              </a:ext>
            </a:extLst>
          </p:cNvPr>
          <p:cNvSpPr/>
          <p:nvPr/>
        </p:nvSpPr>
        <p:spPr>
          <a:xfrm>
            <a:off x="-10161727" y="3465653"/>
            <a:ext cx="2649015" cy="643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25011C-2096-8220-42AF-064147CC17FF}"/>
              </a:ext>
            </a:extLst>
          </p:cNvPr>
          <p:cNvSpPr/>
          <p:nvPr/>
        </p:nvSpPr>
        <p:spPr>
          <a:xfrm>
            <a:off x="830831" y="11226592"/>
            <a:ext cx="2649015" cy="64337"/>
          </a:xfrm>
          <a:prstGeom prst="rect">
            <a:avLst/>
          </a:prstGeom>
          <a:solidFill>
            <a:srgbClr val="F8725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97E7C7-15E6-B9F4-827D-FF81DA7178A0}"/>
              </a:ext>
            </a:extLst>
          </p:cNvPr>
          <p:cNvSpPr/>
          <p:nvPr/>
        </p:nvSpPr>
        <p:spPr>
          <a:xfrm>
            <a:off x="6477948" y="-314486"/>
            <a:ext cx="2649015" cy="643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381929-8264-2E7F-D406-FE1CE8A28619}"/>
              </a:ext>
            </a:extLst>
          </p:cNvPr>
          <p:cNvSpPr/>
          <p:nvPr/>
        </p:nvSpPr>
        <p:spPr>
          <a:xfrm>
            <a:off x="15888851" y="5129924"/>
            <a:ext cx="2649015" cy="64337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4222B-1630-292D-B144-BC0E686A6F7F}"/>
              </a:ext>
            </a:extLst>
          </p:cNvPr>
          <p:cNvSpPr txBox="1"/>
          <p:nvPr/>
        </p:nvSpPr>
        <p:spPr>
          <a:xfrm>
            <a:off x="-10220998" y="1401809"/>
            <a:ext cx="26687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 muốn đáp ứng được nhu cầu mua sắm trực tuyến trong lĩnh vực giày dép nam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ED13E5-6E73-CCA2-D9C6-4BD4D19670FA}"/>
              </a:ext>
            </a:extLst>
          </p:cNvPr>
          <p:cNvSpPr txBox="1"/>
          <p:nvPr/>
        </p:nvSpPr>
        <p:spPr>
          <a:xfrm>
            <a:off x="821798" y="9165703"/>
            <a:ext cx="25845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 tối ưu hoá chi phí, nâng cao hiệu quả kinh doanh. Dễ dàng quản lý cửa hàng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41A64-49C4-90ED-E58A-08EC9E9453CF}"/>
              </a:ext>
            </a:extLst>
          </p:cNvPr>
          <p:cNvSpPr txBox="1"/>
          <p:nvPr/>
        </p:nvSpPr>
        <p:spPr>
          <a:xfrm>
            <a:off x="6497706" y="-2391796"/>
            <a:ext cx="2649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 bá được hình ảnh, nâng tầm thương hiệu và uy tín cho cửa hàng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AB6140-0D8D-D35C-EB40-D7116EDA2FAD}"/>
              </a:ext>
            </a:extLst>
          </p:cNvPr>
          <p:cNvSpPr txBox="1"/>
          <p:nvPr/>
        </p:nvSpPr>
        <p:spPr>
          <a:xfrm>
            <a:off x="15847368" y="3071626"/>
            <a:ext cx="2731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Giúp tối ưu hoá thời gian cho khách hàng trong cuộc sống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B6947D-660C-8E41-490B-C9B2F06F83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468663" y="-186361"/>
            <a:ext cx="1383297" cy="13832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83569D-10AE-A57F-847C-A6CF7D2B4C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9322" y="7571558"/>
            <a:ext cx="1346682" cy="1346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A729C31-ABEF-2238-207C-BC621E9DE6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6789" y="-3971438"/>
            <a:ext cx="1345355" cy="1345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19C52C-F601-F094-733D-A781B9D602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70146" y="1616651"/>
            <a:ext cx="1315740" cy="1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FF8-FE66-80B1-DD09-1215C019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B7AF-1759-4B37-8443-D913712EF154}" type="datetime8">
              <a:rPr lang="en-US" smtClean="0"/>
              <a:t>12/25/2024 5:38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F3F0D-ADA9-404F-5B17-7D97EFB042A2}"/>
              </a:ext>
            </a:extLst>
          </p:cNvPr>
          <p:cNvSpPr txBox="1"/>
          <p:nvPr/>
        </p:nvSpPr>
        <p:spPr>
          <a:xfrm>
            <a:off x="1392011" y="272564"/>
            <a:ext cx="940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n-US" sz="2800" b="1" i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VÀ NGÔN NGỮ ĐÃ SỬ DỤNG</a:t>
            </a:r>
            <a:endParaRPr lang="en-US" sz="2800" b="1" i="1">
              <a:solidFill>
                <a:schemeClr val="accent1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Python (programming language) - Wikipedia">
            <a:extLst>
              <a:ext uri="{FF2B5EF4-FFF2-40B4-BE49-F238E27FC236}">
                <a16:creationId xmlns:a16="http://schemas.microsoft.com/office/drawing/2014/main" id="{0BED6A2F-68EB-EC0B-9149-200CB8BE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23" y="2067031"/>
            <a:ext cx="1420782" cy="155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- Wikipedia">
            <a:extLst>
              <a:ext uri="{FF2B5EF4-FFF2-40B4-BE49-F238E27FC236}">
                <a16:creationId xmlns:a16="http://schemas.microsoft.com/office/drawing/2014/main" id="{FBCC6B86-87FF-4C76-DE7D-5CB74E0F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3" y="1767405"/>
            <a:ext cx="2447987" cy="15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olab Logo transparent PNG - StickPNG">
            <a:extLst>
              <a:ext uri="{FF2B5EF4-FFF2-40B4-BE49-F238E27FC236}">
                <a16:creationId xmlns:a16="http://schemas.microsoft.com/office/drawing/2014/main" id="{32AE82C4-7C7A-8468-7E5F-E0674EDA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00" y="4298419"/>
            <a:ext cx="2377617" cy="1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Tool Review: Using PyCharm for Python Development - and More |  Caktus Group">
            <a:extLst>
              <a:ext uri="{FF2B5EF4-FFF2-40B4-BE49-F238E27FC236}">
                <a16:creationId xmlns:a16="http://schemas.microsoft.com/office/drawing/2014/main" id="{F272C871-6469-29D5-0946-84730A49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101" y="4470252"/>
            <a:ext cx="1291316" cy="12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y numpy is better than lists or arrays? | by Yaswanth | Medium">
            <a:extLst>
              <a:ext uri="{FF2B5EF4-FFF2-40B4-BE49-F238E27FC236}">
                <a16:creationId xmlns:a16="http://schemas.microsoft.com/office/drawing/2014/main" id="{3B86CF37-5F72-AC71-E705-E9ECBD40C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89" y="2146854"/>
            <a:ext cx="2333331" cy="93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matplotlib : Types of Plots, Key features - 360DigiTMG">
            <a:extLst>
              <a:ext uri="{FF2B5EF4-FFF2-40B4-BE49-F238E27FC236}">
                <a16:creationId xmlns:a16="http://schemas.microsoft.com/office/drawing/2014/main" id="{9A64FD2A-DA3B-18DC-D6A8-B4384CA9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56" y="1930002"/>
            <a:ext cx="2671693" cy="139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7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9CA9-F83F-7806-F8AF-0C6F5C4C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8198C5-7920-3696-37AB-286971240447}"/>
              </a:ext>
            </a:extLst>
          </p:cNvPr>
          <p:cNvSpPr/>
          <p:nvPr/>
        </p:nvSpPr>
        <p:spPr>
          <a:xfrm>
            <a:off x="-1" y="5001977"/>
            <a:ext cx="12192000" cy="186276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82945-A4CF-6199-E60B-29ED457D3F40}"/>
              </a:ext>
            </a:extLst>
          </p:cNvPr>
          <p:cNvSpPr/>
          <p:nvPr/>
        </p:nvSpPr>
        <p:spPr>
          <a:xfrm>
            <a:off x="-2" y="0"/>
            <a:ext cx="12192000" cy="14835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66A5C-FCDE-CC84-DF97-E20836F1A90E}"/>
              </a:ext>
            </a:extLst>
          </p:cNvPr>
          <p:cNvSpPr/>
          <p:nvPr/>
        </p:nvSpPr>
        <p:spPr>
          <a:xfrm>
            <a:off x="0" y="1483525"/>
            <a:ext cx="12191999" cy="3518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FD813-A18E-38F1-D89A-B1B49E5E620B}"/>
              </a:ext>
            </a:extLst>
          </p:cNvPr>
          <p:cNvSpPr/>
          <p:nvPr/>
        </p:nvSpPr>
        <p:spPr>
          <a:xfrm>
            <a:off x="0" y="5227984"/>
            <a:ext cx="12191999" cy="228600"/>
          </a:xfrm>
          <a:prstGeom prst="rect">
            <a:avLst/>
          </a:prstGeom>
          <a:solidFill>
            <a:srgbClr val="A9D18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41621-505A-2561-BE00-6B2074166A48}"/>
              </a:ext>
            </a:extLst>
          </p:cNvPr>
          <p:cNvSpPr/>
          <p:nvPr/>
        </p:nvSpPr>
        <p:spPr>
          <a:xfrm>
            <a:off x="1" y="1056361"/>
            <a:ext cx="12191999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61E84-4D59-9569-88C3-1781F66716B7}"/>
              </a:ext>
            </a:extLst>
          </p:cNvPr>
          <p:cNvSpPr txBox="1"/>
          <p:nvPr/>
        </p:nvSpPr>
        <p:spPr>
          <a:xfrm>
            <a:off x="641498" y="2025518"/>
            <a:ext cx="10909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MÔ HÌNH BÀI TOÁN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5EBF2-1C78-954D-60F5-89379945009E}"/>
              </a:ext>
            </a:extLst>
          </p:cNvPr>
          <p:cNvSpPr txBox="1"/>
          <p:nvPr/>
        </p:nvSpPr>
        <p:spPr>
          <a:xfrm rot="20136890">
            <a:off x="-4313970" y="-179185"/>
            <a:ext cx="683429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400" b="1" i="1" kern="1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Xác định Actor của hệ thống</a:t>
            </a:r>
            <a:endParaRPr lang="vi-VN" sz="2400" b="1" i="1" kern="1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8DD9-0149-98C7-29F0-49C5DC65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6160" y="3071520"/>
            <a:ext cx="3209762" cy="3153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D2B44-61D0-2591-7897-7D193BF1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396" y="2025518"/>
            <a:ext cx="3398898" cy="329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729FB-96AB-6E84-3EEC-F165FE83CF95}"/>
              </a:ext>
            </a:extLst>
          </p:cNvPr>
          <p:cNvSpPr txBox="1"/>
          <p:nvPr/>
        </p:nvSpPr>
        <p:spPr>
          <a:xfrm>
            <a:off x="-3265504" y="6201087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Quản trị viên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3B0A2-090F-E9CC-564B-A51E4BD1149A}"/>
              </a:ext>
            </a:extLst>
          </p:cNvPr>
          <p:cNvSpPr txBox="1"/>
          <p:nvPr/>
        </p:nvSpPr>
        <p:spPr>
          <a:xfrm>
            <a:off x="14115942" y="5300234"/>
            <a:ext cx="195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Khách hàng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95977-4FA1-D90C-E956-0BC0E39A4267}"/>
              </a:ext>
            </a:extLst>
          </p:cNvPr>
          <p:cNvSpPr txBox="1"/>
          <p:nvPr/>
        </p:nvSpPr>
        <p:spPr>
          <a:xfrm>
            <a:off x="-9686263" y="1678903"/>
            <a:ext cx="10522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2">
                    <a:lumMod val="50000"/>
                  </a:schemeClr>
                </a:solidFill>
                <a:latin typeface="Monoagneto"/>
              </a:rPr>
              <a:t>Các tác nhân chính của hệ thống website “Website Bán Giày Cho Công Ty Smartmen Sử Dụng Php Lavarel” gồm có: Quản trị viên, Khách hàng.</a:t>
            </a:r>
          </a:p>
        </p:txBody>
      </p:sp>
    </p:spTree>
    <p:extLst>
      <p:ext uri="{BB962C8B-B14F-4D97-AF65-F5344CB8AC3E}">
        <p14:creationId xmlns:p14="http://schemas.microsoft.com/office/powerpoint/2010/main" val="2938292803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680</Words>
  <Application>Microsoft Office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Monoagneto</vt:lpstr>
      <vt:lpstr>Montserrat</vt:lpstr>
      <vt:lpstr>Tahoma</vt:lpstr>
      <vt:lpstr>Wingdings</vt:lpstr>
      <vt:lpstr>Office Theme</vt:lpstr>
      <vt:lpstr>1_Office Theme</vt:lpstr>
      <vt:lpstr>2_Office Theme</vt:lpstr>
      <vt:lpstr>4_Office Theme</vt:lpstr>
      <vt:lpstr>3_Office Theme</vt:lpstr>
      <vt:lpstr>5_Office Theme</vt:lpstr>
      <vt:lpstr>PowerPoint Presentation</vt:lpstr>
      <vt:lpstr>Tên đề tài:Ứng dụng học sâu trong   bài toán style transfer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Koiboi Kiên</dc:creator>
  <cp:lastModifiedBy>Quang Trần</cp:lastModifiedBy>
  <cp:revision>47</cp:revision>
  <dcterms:created xsi:type="dcterms:W3CDTF">2024-02-10T15:38:02Z</dcterms:created>
  <dcterms:modified xsi:type="dcterms:W3CDTF">2024-12-25T01:47:32Z</dcterms:modified>
</cp:coreProperties>
</file>