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89" r:id="rId7"/>
    <p:sldId id="265" r:id="rId8"/>
    <p:sldId id="276" r:id="rId9"/>
    <p:sldId id="277" r:id="rId10"/>
    <p:sldId id="278" r:id="rId11"/>
    <p:sldId id="279" r:id="rId12"/>
    <p:sldId id="290" r:id="rId13"/>
    <p:sldId id="281" r:id="rId14"/>
    <p:sldId id="283" r:id="rId15"/>
    <p:sldId id="284" r:id="rId16"/>
    <p:sldId id="286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DC47CC-D056-4356-91B5-8D21E82A898C}" type="datetimeFigureOut">
              <a:rPr lang="en-US" smtClean="0"/>
              <a:pPr/>
              <a:t>06/01/2023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EA8E4C-1796-44CA-AB1B-D97D87C57B8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lan9.belllabs.com/who/dm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CHƯƠNG 2: </a:t>
            </a:r>
            <a:br>
              <a:rPr lang="en-US" sz="4400" dirty="0" smtClean="0">
                <a:solidFill>
                  <a:schemeClr val="tx2"/>
                </a:solidFill>
              </a:rPr>
            </a:br>
            <a:r>
              <a:rPr lang="en-US" sz="4400" dirty="0" smtClean="0">
                <a:solidFill>
                  <a:schemeClr val="tx2"/>
                </a:solidFill>
              </a:rPr>
              <a:t>NGÔN NGỮ LẬP TRÌNH C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(Identifier)</a:t>
            </a:r>
          </a:p>
          <a:p>
            <a:pPr lvl="1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dãy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hay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defRPr/>
            </a:pP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cái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gạch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_,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buộc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_. (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trùng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khóa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tối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là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255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Bộ từ vựng của C</a:t>
            </a:r>
          </a:p>
        </p:txBody>
      </p:sp>
    </p:spTree>
    <p:extLst>
      <p:ext uri="{BB962C8B-B14F-4D97-AF65-F5344CB8AC3E}">
        <p14:creationId xmlns:p14="http://schemas.microsoft.com/office/powerpoint/2010/main" val="28999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Bộ từ vựng của 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(Identifier)</a:t>
            </a:r>
          </a:p>
          <a:p>
            <a:pPr lvl="1">
              <a:defRPr/>
            </a:pP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GiaiPhuongTrinh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Bai_Tap1</a:t>
            </a:r>
          </a:p>
          <a:p>
            <a:pPr lvl="1">
              <a:defRPr/>
            </a:pP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: 1A,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Phuong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Trinh</a:t>
            </a:r>
          </a:p>
          <a:p>
            <a:pPr lvl="1">
              <a:defRPr/>
            </a:pP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do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>
              <a:defRPr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A, a</a:t>
            </a:r>
          </a:p>
          <a:p>
            <a:pPr lvl="2">
              <a:defRPr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BaiTap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baitap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BAITAP,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bAItaP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036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chấm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phẩy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(“Hello World!”)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(“\n”)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sz="2800" dirty="0" smtClean="0">
              <a:solidFill>
                <a:srgbClr val="0A85FF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ngay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chú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cặp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ý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ngay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cặp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*/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ngay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cùng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/*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Ho &amp; Ten: NVA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*/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MSSV: 0712078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Bộ từ vựng của C</a:t>
            </a:r>
          </a:p>
        </p:txBody>
      </p:sp>
    </p:spTree>
    <p:extLst>
      <p:ext uri="{BB962C8B-B14F-4D97-AF65-F5344CB8AC3E}">
        <p14:creationId xmlns:p14="http://schemas.microsoft.com/office/powerpoint/2010/main" val="24354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Các khái niệm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Autofit/>
          </a:bodyPr>
          <a:lstStyle/>
          <a:p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chuỗi</a:t>
            </a:r>
            <a:endParaRPr lang="en-US" sz="2800" b="0" dirty="0" smtClean="0">
              <a:solidFill>
                <a:srgbClr val="0A85FF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…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Hello World!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Nguyen Van A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gán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,…)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chấm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phẩy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(;)</a:t>
            </a:r>
          </a:p>
          <a:p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Khối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2800" b="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Khối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cặp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ngoặt</a:t>
            </a:r>
            <a:r>
              <a:rPr lang="en-US" sz="2800" dirty="0" smtClean="0">
                <a:solidFill>
                  <a:srgbClr val="0A85FF"/>
                </a:solidFill>
                <a:latin typeface="Arial" pitchFamily="34" charset="0"/>
                <a:cs typeface="Arial" pitchFamily="34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205415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Cấu trúc ch</a:t>
            </a:r>
            <a:r>
              <a:rPr lang="vi-VN" sz="440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4400" smtClean="0">
                <a:latin typeface="Arial" pitchFamily="34" charset="0"/>
                <a:cs typeface="Arial" pitchFamily="34" charset="0"/>
              </a:rPr>
              <a:t>ng trình C</a:t>
            </a:r>
          </a:p>
        </p:txBody>
      </p:sp>
      <p:sp>
        <p:nvSpPr>
          <p:cNvPr id="5" name="Content Placeholder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935480"/>
            <a:ext cx="82296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include “…”;	//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tiêu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đề</a:t>
            </a: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x;		//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biến</a:t>
            </a: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	//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hàm</a:t>
            </a: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	//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chính</a:t>
            </a: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thủ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tục</a:t>
            </a: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i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2209800"/>
            <a:ext cx="152400" cy="3352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6666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r>
              <a:rPr lang="en-US" sz="4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Ví dụ 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7513" y="2416175"/>
            <a:ext cx="5594481" cy="31675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/*</a:t>
            </a:r>
            <a:r>
              <a:rPr lang="en-US" sz="2000" b="1" i="0" dirty="0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VIDU.C*/</a:t>
            </a:r>
            <a:endParaRPr lang="en-US" sz="2000" b="1" i="0" dirty="0">
              <a:solidFill>
                <a:schemeClr val="tx2"/>
              </a:solidFill>
              <a:latin typeface="Courier New" pitchFamily="49" charset="0"/>
              <a:cs typeface="Arial" charset="0"/>
            </a:endParaRPr>
          </a:p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#include &lt;stdio.h&gt;</a:t>
            </a:r>
          </a:p>
          <a:p>
            <a:pPr eaLnBrk="0" hangingPunct="0">
              <a:tabLst>
                <a:tab pos="635000" algn="l"/>
              </a:tabLst>
            </a:pPr>
            <a:endParaRPr lang="en-US" sz="2000" b="1" i="0" dirty="0">
              <a:solidFill>
                <a:schemeClr val="tx2"/>
              </a:solidFill>
              <a:latin typeface="Courier New" pitchFamily="49" charset="0"/>
              <a:cs typeface="Arial" charset="0"/>
            </a:endParaRPr>
          </a:p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int	main()</a:t>
            </a:r>
          </a:p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	printf(“Nhap mon lap trinh\n");</a:t>
            </a:r>
          </a:p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	printf(“Vi du don gian\n");</a:t>
            </a:r>
          </a:p>
          <a:p>
            <a:pPr eaLnBrk="0" hangingPunct="0">
              <a:tabLst>
                <a:tab pos="635000" algn="l"/>
              </a:tabLst>
            </a:pPr>
            <a:endParaRPr lang="en-US" sz="2000" b="1" i="0" dirty="0">
              <a:solidFill>
                <a:schemeClr val="tx2"/>
              </a:solidFill>
              <a:latin typeface="Courier New" pitchFamily="49" charset="0"/>
              <a:cs typeface="Arial" charset="0"/>
            </a:endParaRPr>
          </a:p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	return 0;</a:t>
            </a:r>
          </a:p>
          <a:p>
            <a:pPr eaLnBrk="0" hangingPunct="0">
              <a:tabLst>
                <a:tab pos="635000" algn="l"/>
              </a:tabLst>
            </a:pPr>
            <a:r>
              <a:rPr lang="en-US" sz="2000" b="1" i="0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72113" y="4854575"/>
            <a:ext cx="2952732" cy="705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tabLst>
                <a:tab pos="635000" algn="l"/>
              </a:tabLst>
            </a:pPr>
            <a:r>
              <a:rPr lang="en-US" sz="2000" b="1" i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Nhap mon lap trinh</a:t>
            </a:r>
          </a:p>
          <a:p>
            <a:pPr eaLnBrk="0" hangingPunct="0">
              <a:tabLst>
                <a:tab pos="635000" algn="l"/>
              </a:tabLst>
            </a:pPr>
            <a:r>
              <a:rPr lang="en-US" sz="2000" b="1" i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Vi du don gian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00600" y="1752600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Thư viện nhập xuất chuẩn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86000" y="1828800"/>
            <a:ext cx="121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Ghi chú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838200" y="3429000"/>
            <a:ext cx="1905000" cy="1752600"/>
            <a:chOff x="528" y="2160"/>
            <a:chExt cx="1200" cy="1152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28" y="2592"/>
              <a:ext cx="100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000" b="1" i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Hàm main</a:t>
              </a:r>
            </a:p>
          </p:txBody>
        </p:sp>
        <p:sp>
          <p:nvSpPr>
            <p:cNvPr id="11" name="AutoShape 13"/>
            <p:cNvSpPr>
              <a:spLocks/>
            </p:cNvSpPr>
            <p:nvPr/>
          </p:nvSpPr>
          <p:spPr bwMode="auto">
            <a:xfrm>
              <a:off x="1488" y="2160"/>
              <a:ext cx="240" cy="1152"/>
            </a:xfrm>
            <a:prstGeom prst="leftBrace">
              <a:avLst>
                <a:gd name="adj1" fmla="val 241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SG" sz="2800" i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" name="Arc 15"/>
          <p:cNvSpPr>
            <a:spLocks/>
          </p:cNvSpPr>
          <p:nvPr/>
        </p:nvSpPr>
        <p:spPr bwMode="auto">
          <a:xfrm rot="10800000">
            <a:off x="2590800" y="2133600"/>
            <a:ext cx="522288" cy="463550"/>
          </a:xfrm>
          <a:custGeom>
            <a:avLst/>
            <a:gdLst>
              <a:gd name="G0" fmla="+- 3042 0 0"/>
              <a:gd name="G1" fmla="+- 21600 0 0"/>
              <a:gd name="G2" fmla="+- 21600 0 0"/>
              <a:gd name="T0" fmla="*/ 0 w 24610"/>
              <a:gd name="T1" fmla="*/ 215 h 21600"/>
              <a:gd name="T2" fmla="*/ 24610 w 24610"/>
              <a:gd name="T3" fmla="*/ 20428 h 21600"/>
              <a:gd name="T4" fmla="*/ 3042 w 2461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10" h="21600" fill="none" extrusionOk="0">
                <a:moveTo>
                  <a:pt x="0" y="215"/>
                </a:moveTo>
                <a:cubicBezTo>
                  <a:pt x="1007" y="71"/>
                  <a:pt x="2024" y="-1"/>
                  <a:pt x="3042" y="0"/>
                </a:cubicBezTo>
                <a:cubicBezTo>
                  <a:pt x="14515" y="0"/>
                  <a:pt x="23987" y="8970"/>
                  <a:pt x="24610" y="20427"/>
                </a:cubicBezTo>
              </a:path>
              <a:path w="24610" h="21600" stroke="0" extrusionOk="0">
                <a:moveTo>
                  <a:pt x="0" y="215"/>
                </a:moveTo>
                <a:cubicBezTo>
                  <a:pt x="1007" y="71"/>
                  <a:pt x="2024" y="-1"/>
                  <a:pt x="3042" y="0"/>
                </a:cubicBezTo>
                <a:cubicBezTo>
                  <a:pt x="14515" y="0"/>
                  <a:pt x="23987" y="8970"/>
                  <a:pt x="24610" y="20427"/>
                </a:cubicBezTo>
                <a:lnTo>
                  <a:pt x="3042" y="21600"/>
                </a:lnTo>
                <a:close/>
              </a:path>
            </a:pathLst>
          </a:custGeom>
          <a:noFill/>
          <a:ln w="28575" cap="rnd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SG" sz="2800" i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Arc 16"/>
          <p:cNvSpPr>
            <a:spLocks/>
          </p:cNvSpPr>
          <p:nvPr/>
        </p:nvSpPr>
        <p:spPr bwMode="auto">
          <a:xfrm rot="10800000" flipH="1">
            <a:off x="5410200" y="2133600"/>
            <a:ext cx="1598613" cy="760413"/>
          </a:xfrm>
          <a:custGeom>
            <a:avLst/>
            <a:gdLst>
              <a:gd name="G0" fmla="+- 0 0 0"/>
              <a:gd name="G1" fmla="+- 21550 0 0"/>
              <a:gd name="G2" fmla="+- 21600 0 0"/>
              <a:gd name="T0" fmla="*/ 1473 w 21568"/>
              <a:gd name="T1" fmla="*/ 0 h 21550"/>
              <a:gd name="T2" fmla="*/ 21568 w 21568"/>
              <a:gd name="T3" fmla="*/ 20378 h 21550"/>
              <a:gd name="T4" fmla="*/ 0 w 21568"/>
              <a:gd name="T5" fmla="*/ 21550 h 2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550" fill="none" extrusionOk="0">
                <a:moveTo>
                  <a:pt x="1472" y="0"/>
                </a:moveTo>
                <a:cubicBezTo>
                  <a:pt x="12355" y="744"/>
                  <a:pt x="20976" y="9485"/>
                  <a:pt x="21568" y="20377"/>
                </a:cubicBezTo>
              </a:path>
              <a:path w="21568" h="21550" stroke="0" extrusionOk="0">
                <a:moveTo>
                  <a:pt x="1472" y="0"/>
                </a:moveTo>
                <a:cubicBezTo>
                  <a:pt x="12355" y="744"/>
                  <a:pt x="20976" y="9485"/>
                  <a:pt x="21568" y="20377"/>
                </a:cubicBezTo>
                <a:lnTo>
                  <a:pt x="0" y="21550"/>
                </a:lnTo>
                <a:close/>
              </a:path>
            </a:pathLst>
          </a:custGeom>
          <a:noFill/>
          <a:ln w="28575" cap="rnd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SG" sz="2800" i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600200" y="5638800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Báo CT kết thúc cho HĐH</a:t>
            </a:r>
          </a:p>
        </p:txBody>
      </p:sp>
      <p:sp>
        <p:nvSpPr>
          <p:cNvPr id="15" name="Arc 18"/>
          <p:cNvSpPr>
            <a:spLocks/>
          </p:cNvSpPr>
          <p:nvPr/>
        </p:nvSpPr>
        <p:spPr bwMode="auto">
          <a:xfrm rot="5400000">
            <a:off x="3000376" y="4703762"/>
            <a:ext cx="914400" cy="1108075"/>
          </a:xfrm>
          <a:custGeom>
            <a:avLst/>
            <a:gdLst>
              <a:gd name="G0" fmla="+- 0 0 0"/>
              <a:gd name="G1" fmla="+- 21550 0 0"/>
              <a:gd name="G2" fmla="+- 21600 0 0"/>
              <a:gd name="T0" fmla="*/ 1473 w 18785"/>
              <a:gd name="T1" fmla="*/ 0 h 21550"/>
              <a:gd name="T2" fmla="*/ 18785 w 18785"/>
              <a:gd name="T3" fmla="*/ 10887 h 21550"/>
              <a:gd name="T4" fmla="*/ 0 w 18785"/>
              <a:gd name="T5" fmla="*/ 21550 h 2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85" h="21550" fill="none" extrusionOk="0">
                <a:moveTo>
                  <a:pt x="1472" y="0"/>
                </a:moveTo>
                <a:cubicBezTo>
                  <a:pt x="8704" y="494"/>
                  <a:pt x="15206" y="4583"/>
                  <a:pt x="18784" y="10887"/>
                </a:cubicBezTo>
              </a:path>
              <a:path w="18785" h="21550" stroke="0" extrusionOk="0">
                <a:moveTo>
                  <a:pt x="1472" y="0"/>
                </a:moveTo>
                <a:cubicBezTo>
                  <a:pt x="8704" y="494"/>
                  <a:pt x="15206" y="4583"/>
                  <a:pt x="18784" y="10887"/>
                </a:cubicBezTo>
                <a:lnTo>
                  <a:pt x="0" y="21550"/>
                </a:lnTo>
                <a:close/>
              </a:path>
            </a:pathLst>
          </a:custGeom>
          <a:noFill/>
          <a:ln w="28575" cap="rnd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SG" sz="2800" i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524000"/>
            <a:ext cx="82296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b="1" i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i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x, y, tong;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hai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so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nguyen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”);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”, &amp;x, &amp;y);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tong = x + y;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(“Tong 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hai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so la %d”, tong);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en-US" sz="2400" b="1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i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r>
              <a:rPr lang="en-US" sz="4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Ví dụ </a:t>
            </a:r>
            <a:r>
              <a:rPr lang="en-US" sz="440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4400" i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r>
              <a:rPr lang="en-US" sz="4400" i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Một số lưu ý từ ví dụ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Phần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ghi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chú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được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trình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biên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dịch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bỏ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qua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Phân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biệt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chữ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in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hoa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và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chữ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in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thường</a:t>
            </a:r>
            <a:endParaRPr lang="en-US" sz="2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Câu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lệnh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luôn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được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kết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thúc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bằng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dấu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;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Chuỗi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ký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tự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phải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ghi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giữa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cặp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nháy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kép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“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xuống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dòng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dùng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ký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tự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\n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Chương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trình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có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một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hàm</a:t>
            </a:r>
            <a:r>
              <a:rPr lang="en-US" sz="2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9469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Nội dung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8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0">
                  <a:solidFill>
                    <a:srgbClr val="000000"/>
                  </a:solidFill>
                </a:rPr>
                <a:t>Giới thiệu</a:t>
              </a:r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i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13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0">
                  <a:solidFill>
                    <a:srgbClr val="000000"/>
                  </a:solidFill>
                </a:rPr>
                <a:t>Bộ từ vựng của C</a:t>
              </a: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i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0">
                  <a:solidFill>
                    <a:srgbClr val="000000"/>
                  </a:solidFill>
                </a:rPr>
                <a:t>Cấu trúc ch</a:t>
              </a:r>
              <a:r>
                <a:rPr lang="vi-VN" b="1" i="0">
                  <a:solidFill>
                    <a:srgbClr val="000000"/>
                  </a:solidFill>
                </a:rPr>
                <a:t>ươ</a:t>
              </a:r>
              <a:r>
                <a:rPr lang="en-US" b="1" i="0">
                  <a:solidFill>
                    <a:srgbClr val="000000"/>
                  </a:solidFill>
                </a:rPr>
                <a:t>ng trình C</a:t>
              </a: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i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0">
                  <a:solidFill>
                    <a:srgbClr val="000000"/>
                  </a:solidFill>
                </a:rPr>
                <a:t>Một số ví dụ minh họa</a:t>
              </a: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i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Lịch sử của ngôn ngữ lập trình 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1972, do Dennis Ritchie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xướng</a:t>
            </a:r>
            <a:endParaRPr lang="en-US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căn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UNIX (Ken Thompson, Dennis Ritchie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Douglas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McIlroy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1969)</a:t>
            </a:r>
          </a:p>
          <a:p>
            <a:pPr algn="just"/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rộng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rãi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lớn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C++,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xem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mở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rộng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C.</a:t>
            </a:r>
          </a:p>
          <a:p>
            <a:pPr algn="just"/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fr-FR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- th</a:t>
            </a:r>
            <a:r>
              <a:rPr lang="vi-VN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ườ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(case sensitive)</a:t>
            </a:r>
            <a:endParaRPr lang="fr-FR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80" y="304800"/>
            <a:ext cx="1746250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5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Dennis Ritchie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943600" cy="4389120"/>
          </a:xfrm>
        </p:spPr>
        <p:txBody>
          <a:bodyPr/>
          <a:lstStyle/>
          <a:p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9/9/1941</a:t>
            </a:r>
          </a:p>
          <a:p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nay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Bell Lab (AT&amp;T)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Website: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2"/>
              </a:rPr>
              <a:t>http://plan9.belllabs.com/who/dmr/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ngôn</a:t>
            </a:r>
            <a:endParaRPr lang="en-US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UNIX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2" y="914400"/>
            <a:ext cx="2573337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Môi tr</a:t>
            </a:r>
            <a:r>
              <a:rPr lang="vi-VN" sz="4400" smtClean="0">
                <a:latin typeface="Arial" pitchFamily="34" charset="0"/>
                <a:cs typeface="Arial" pitchFamily="34" charset="0"/>
              </a:rPr>
              <a:t>ườ</a:t>
            </a:r>
            <a:r>
              <a:rPr lang="en-US" sz="4400" smtClean="0">
                <a:latin typeface="Arial" pitchFamily="34" charset="0"/>
                <a:cs typeface="Arial" pitchFamily="34" charset="0"/>
              </a:rPr>
              <a:t>ng lập trình C/C++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Môi</a:t>
            </a:r>
            <a:r>
              <a:rPr lang="en-US" sz="28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C: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Borland C (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còn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Turbo C)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Borland C++ 3.1 for DOS.</a:t>
            </a:r>
          </a:p>
          <a:p>
            <a:r>
              <a:rPr lang="en-US" sz="2800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Môi</a:t>
            </a:r>
            <a:r>
              <a:rPr lang="en-US" sz="28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C/C++: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Dev-C++ (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môi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Visual C++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Microsoft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Visual Studio 2005</a:t>
            </a:r>
          </a:p>
          <a:p>
            <a:pPr lvl="1">
              <a:buFont typeface="Wingdings" pitchFamily="2" charset="2"/>
              <a:buNone/>
            </a:pPr>
            <a:endParaRPr lang="en-US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752600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Môi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IDE </a:t>
            </a:r>
            <a:endParaRPr lang="fr-FR" sz="2800" i="0" kern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fr-FR" sz="2800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fr-FR" sz="2800" i="0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800" i="0" kern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ntegrated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evelopment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nvironment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Biên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nguồn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EDIT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2800" i="0" kern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Biên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COMPILE).</a:t>
            </a:r>
            <a:endParaRPr lang="en-US" sz="2800" i="0" kern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Chạy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nguồn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RUNTIME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2800" i="0" kern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Sửa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lỗi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nguồn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2800" i="0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i="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DEBUG</a:t>
            </a:r>
            <a:r>
              <a:rPr lang="fr-FR" sz="2800" i="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2800" i="0" kern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Môi tr</a:t>
            </a:r>
            <a:r>
              <a:rPr lang="vi-VN" sz="4400" smtClean="0">
                <a:latin typeface="Arial" pitchFamily="34" charset="0"/>
                <a:cs typeface="Arial" pitchFamily="34" charset="0"/>
              </a:rPr>
              <a:t>ườ</a:t>
            </a:r>
            <a:r>
              <a:rPr lang="en-US" sz="4400" smtClean="0">
                <a:latin typeface="Arial" pitchFamily="34" charset="0"/>
                <a:cs typeface="Arial" pitchFamily="34" charset="0"/>
              </a:rPr>
              <a:t>ng lập trình 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1524000" y="5181600"/>
            <a:ext cx="1381125" cy="838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i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.C/.CPP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3657600" y="5181600"/>
            <a:ext cx="1381125" cy="838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i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.OBJ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5791200" y="5181600"/>
            <a:ext cx="1381125" cy="838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i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.EXE</a:t>
            </a:r>
          </a:p>
        </p:txBody>
      </p:sp>
    </p:spTree>
    <p:extLst>
      <p:ext uri="{BB962C8B-B14F-4D97-AF65-F5344CB8AC3E}">
        <p14:creationId xmlns:p14="http://schemas.microsoft.com/office/powerpoint/2010/main" val="26144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Ngôn ngữ cấp trung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57550" y="2120900"/>
            <a:ext cx="314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0">
                <a:solidFill>
                  <a:schemeClr val="tx2"/>
                </a:solidFill>
                <a:latin typeface="Times New Roman" pitchFamily="18" charset="0"/>
              </a:rPr>
              <a:t>Ngôn ngữ cấp cao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59125" y="5334000"/>
            <a:ext cx="326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0">
                <a:solidFill>
                  <a:schemeClr val="tx2"/>
                </a:solidFill>
                <a:latin typeface="Times New Roman" pitchFamily="18" charset="0"/>
              </a:rPr>
              <a:t>Ngôn ngữ hợp ngữ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38600" y="3200400"/>
            <a:ext cx="1066800" cy="15557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600" i="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85800" y="5105400"/>
            <a:ext cx="8001000" cy="0"/>
          </a:xfrm>
          <a:prstGeom prst="line">
            <a:avLst/>
          </a:prstGeom>
          <a:noFill/>
          <a:ln w="76200">
            <a:solidFill>
              <a:srgbClr val="C0C0C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85800" y="2895600"/>
            <a:ext cx="8001000" cy="0"/>
          </a:xfrm>
          <a:prstGeom prst="line">
            <a:avLst/>
          </a:prstGeom>
          <a:noFill/>
          <a:ln w="76200">
            <a:solidFill>
              <a:srgbClr val="C0C0C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Bộ từ vựng của 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dụng</a:t>
            </a:r>
            <a:endParaRPr lang="en-US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26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Latinh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thập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 :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 :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‘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gạch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_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khoảng</a:t>
            </a:r>
            <a:r>
              <a:rPr lang="fr-F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khóa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(keyword)</a:t>
            </a:r>
          </a:p>
          <a:p>
            <a:pPr lvl="1">
              <a:defRPr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dành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riêng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đặ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con.</a:t>
            </a:r>
          </a:p>
          <a:p>
            <a:pPr lvl="1">
              <a:defRPr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signed,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unsigned…</a:t>
            </a:r>
          </a:p>
          <a:p>
            <a:pPr lvl="2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char, double, float,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long, short, void</a:t>
            </a:r>
          </a:p>
          <a:p>
            <a:pPr lvl="2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case, default, else, if, switch</a:t>
            </a:r>
          </a:p>
          <a:p>
            <a:pPr lvl="2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do, for, while</a:t>
            </a:r>
          </a:p>
          <a:p>
            <a:pPr lvl="2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break, continue,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return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Bộ từ vựng của C</a:t>
            </a:r>
          </a:p>
        </p:txBody>
      </p:sp>
    </p:spTree>
    <p:extLst>
      <p:ext uri="{BB962C8B-B14F-4D97-AF65-F5344CB8AC3E}">
        <p14:creationId xmlns:p14="http://schemas.microsoft.com/office/powerpoint/2010/main" val="9727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1078</TotalTime>
  <Words>873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CHƯƠNG 2:  NGÔN NGỮ LẬP TRÌNH C</vt:lpstr>
      <vt:lpstr>Nội dung</vt:lpstr>
      <vt:lpstr>Lịch sử của ngôn ngữ lập trình C</vt:lpstr>
      <vt:lpstr>Dennis Ritchie</vt:lpstr>
      <vt:lpstr>Môi trường lập trình C/C++</vt:lpstr>
      <vt:lpstr>Môi trường lập trình C</vt:lpstr>
      <vt:lpstr>Ngôn ngữ cấp trung </vt:lpstr>
      <vt:lpstr>Bộ từ vựng của C</vt:lpstr>
      <vt:lpstr>Bộ từ vựng của C</vt:lpstr>
      <vt:lpstr>Bộ từ vựng của C</vt:lpstr>
      <vt:lpstr>Bộ từ vựng của C</vt:lpstr>
      <vt:lpstr>Bộ từ vựng của C</vt:lpstr>
      <vt:lpstr>Các khái niệm</vt:lpstr>
      <vt:lpstr>Cấu trúc chương trình C</vt:lpstr>
      <vt:lpstr>Ví dụ 1</vt:lpstr>
      <vt:lpstr>Ví dụ 2</vt:lpstr>
      <vt:lpstr>Một số lưu ý từ ví dụ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II:  CÁC THÀNH PHẦN CƠ BẢN CỦA NNLT C</dc:title>
  <dc:creator>Windows User</dc:creator>
  <cp:lastModifiedBy>Administrator</cp:lastModifiedBy>
  <cp:revision>27</cp:revision>
  <dcterms:created xsi:type="dcterms:W3CDTF">2014-12-29T03:18:34Z</dcterms:created>
  <dcterms:modified xsi:type="dcterms:W3CDTF">2023-01-06T05:38:23Z</dcterms:modified>
</cp:coreProperties>
</file>