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9" r:id="rId3"/>
    <p:sldId id="270" r:id="rId4"/>
    <p:sldId id="261" r:id="rId6"/>
    <p:sldId id="263" r:id="rId7"/>
    <p:sldId id="271" r:id="rId8"/>
    <p:sldId id="264" r:id="rId9"/>
    <p:sldId id="267" r:id="rId10"/>
    <p:sldId id="265" r:id="rId11"/>
    <p:sldId id="272" r:id="rId12"/>
    <p:sldId id="273" r:id="rId13"/>
    <p:sldId id="266" r:id="rId14"/>
    <p:sldId id="278" r:id="rId15"/>
    <p:sldId id="275" r:id="rId16"/>
    <p:sldId id="277" r:id="rId17"/>
    <p:sldId id="276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缺陷来源三种
- 编译器在编译流程出现的各类问题，</a:t>
            </a:r>
            <a:r>
              <a:rPr lang="en-US" altLang="zh-CN"/>
              <a:t>lexer</a:t>
            </a:r>
            <a:r>
              <a:rPr lang="zh-CN" altLang="en-US"/>
              <a:t>，各类优化器，语法重写
  - 细分为三类
     - 编译器</a:t>
            </a:r>
            <a:r>
              <a:rPr lang="en-US" altLang="zh-CN"/>
              <a:t>bug: lexer </a:t>
            </a:r>
            <a:r>
              <a:rPr lang="zh-CN" altLang="en-US"/>
              <a:t>解析 </a:t>
            </a:r>
            <a:r>
              <a:rPr lang="en-US" altLang="zh-CN"/>
              <a:t>bug</a:t>
            </a:r>
            <a:r>
              <a:rPr lang="zh-CN" altLang="en-US"/>
              <a:t>
     - 语法支持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bitfield </a:t>
            </a:r>
            <a:r>
              <a:rPr lang="zh-CN" altLang="en-US"/>
              <a:t>需要增加语法糖
     - 功能为实现</a:t>
            </a:r>
            <a:r>
              <a:rPr lang="en-US" altLang="zh-CN"/>
              <a:t>: </a:t>
            </a:r>
            <a:r>
              <a:rPr lang="zh-CN" altLang="en-US"/>
              <a:t>部分静态分析未实现
- 工具，例如，格式化，</a:t>
            </a:r>
            <a:r>
              <a:rPr lang="en-US" altLang="zh-CN"/>
              <a:t>lint</a:t>
            </a:r>
            <a:r>
              <a:rPr lang="zh-CN" altLang="en-US"/>
              <a:t>，</a:t>
            </a:r>
            <a:r>
              <a:rPr lang="en-US" altLang="zh-CN"/>
              <a:t>sailcov
</a:t>
            </a:r>
            <a:r>
              <a:rPr lang="zh-CN" altLang="en-US"/>
              <a:t>- 下游，例如 </a:t>
            </a:r>
            <a:r>
              <a:rPr lang="en-US" altLang="zh-CN"/>
              <a:t>sail_riscv </a:t>
            </a:r>
            <a:r>
              <a:rPr lang="zh-CN" altLang="en-US"/>
              <a:t>中的浮点数支持逐步正在获得 </a:t>
            </a:r>
            <a:r>
              <a:rPr lang="en-US" altLang="zh-CN"/>
              <a:t>sail </a:t>
            </a:r>
            <a:r>
              <a:rPr lang="zh-CN" altLang="en-US"/>
              <a:t>原生支持
本次将对 编译器和工具相关的一些案例进行分析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下面的框图是 </a:t>
            </a:r>
            <a:r>
              <a:rPr lang="en-US" altLang="zh-CN"/>
              <a:t>Sail </a:t>
            </a:r>
            <a:r>
              <a:rPr lang="zh-CN" altLang="en-US"/>
              <a:t>整体编译流程，其中深色标记的为本次分享要介绍的有缺陷的部分
</a:t>
            </a:r>
            <a:r>
              <a:rPr lang="en-US" altLang="zh-CN"/>
              <a:t>2. </a:t>
            </a:r>
            <a:r>
              <a:rPr lang="zh-CN" altLang="en-US"/>
              <a:t>以 </a:t>
            </a:r>
            <a:r>
              <a:rPr lang="en-US" altLang="zh-CN"/>
              <a:t>c_backend </a:t>
            </a:r>
            <a:r>
              <a:rPr lang="zh-CN" altLang="en-US"/>
              <a:t>为例 </a:t>
            </a:r>
            <a:r>
              <a:rPr lang="en-US" altLang="zh-CN"/>
              <a:t>(sail </a:t>
            </a:r>
            <a:r>
              <a:rPr lang="zh-CN" altLang="en-US"/>
              <a:t>能生成 </a:t>
            </a:r>
            <a:r>
              <a:rPr lang="en-US" altLang="zh-CN"/>
              <a:t>c </a:t>
            </a:r>
            <a:r>
              <a:rPr lang="zh-CN" altLang="en-US"/>
              <a:t>语言，</a:t>
            </a:r>
            <a:r>
              <a:rPr lang="en-US" altLang="zh-CN"/>
              <a:t>SystemVerilog, Latex, html </a:t>
            </a:r>
            <a:r>
              <a:rPr lang="zh-CN" altLang="en-US"/>
              <a:t>等</a:t>
            </a:r>
            <a:r>
              <a:rPr lang="en-US" altLang="zh-CN"/>
              <a:t>)  </a:t>
            </a:r>
            <a:r>
              <a:rPr lang="zh-CN" altLang="en-US"/>
              <a:t>- 左上角为 </a:t>
            </a:r>
            <a:r>
              <a:rPr lang="en-US" altLang="zh-CN"/>
              <a:t>Sail </a:t>
            </a:r>
            <a:r>
              <a:rPr lang="zh-CN" altLang="en-US"/>
              <a:t>源代码  - 右下角为 </a:t>
            </a:r>
            <a:r>
              <a:rPr lang="en-US" altLang="zh-CN"/>
              <a:t>C </a:t>
            </a:r>
            <a:r>
              <a:rPr lang="zh-CN" altLang="en-US"/>
              <a:t>代码
</a:t>
            </a:r>
            <a:r>
              <a:rPr lang="en-US" altLang="zh-CN"/>
              <a:t>3. </a:t>
            </a:r>
            <a:r>
              <a:rPr lang="zh-CN" altLang="en-US"/>
              <a:t>一共有 </a:t>
            </a:r>
            <a:r>
              <a:rPr lang="en-US" altLang="zh-CN"/>
              <a:t>5 </a:t>
            </a:r>
            <a:r>
              <a:rPr lang="zh-CN" altLang="en-US"/>
              <a:t>个深色图，对应共 </a:t>
            </a:r>
            <a:r>
              <a:rPr lang="en-US" altLang="zh-CN"/>
              <a:t>4 </a:t>
            </a:r>
            <a:r>
              <a:rPr lang="zh-CN" altLang="en-US"/>
              <a:t>个缺陷（后两个图）
  - </a:t>
            </a:r>
            <a:r>
              <a:rPr lang="en-US" altLang="zh-CN"/>
              <a:t>Lexer</a:t>
            </a:r>
            <a:r>
              <a:rPr lang="zh-CN" altLang="en-US"/>
              <a:t>，</a:t>
            </a:r>
            <a:r>
              <a:rPr lang="en-US" altLang="zh-CN"/>
              <a:t>TypeCheck </a:t>
            </a:r>
            <a:r>
              <a:rPr lang="zh-CN" altLang="en-US"/>
              <a:t>-</a:t>
            </a:r>
            <a:r>
              <a:rPr lang="en-US" altLang="zh-CN"/>
              <a:t>&gt;</a:t>
            </a:r>
            <a:r>
              <a:rPr lang="zh-CN" altLang="en-US"/>
              <a:t> 编译器缺陷
  - </a:t>
            </a:r>
            <a:r>
              <a:rPr lang="en-US" altLang="zh-CN"/>
              <a:t>Fmt </a:t>
            </a:r>
            <a:r>
              <a:rPr lang="zh-CN" altLang="en-US"/>
              <a:t>-</a:t>
            </a:r>
            <a:r>
              <a:rPr lang="en-US" altLang="zh-CN"/>
              <a:t>&gt;</a:t>
            </a:r>
            <a:r>
              <a:rPr lang="zh-CN" altLang="en-US"/>
              <a:t> 工具缺陷
  - </a:t>
            </a:r>
            <a:r>
              <a:rPr lang="en-US" altLang="zh-CN"/>
              <a:t>sailcov </a:t>
            </a:r>
            <a:r>
              <a:rPr lang="zh-CN" altLang="en-US"/>
              <a:t>-</a:t>
            </a:r>
            <a:r>
              <a:rPr lang="en-US" altLang="zh-CN"/>
              <a:t>&gt; </a:t>
            </a:r>
            <a:r>
              <a:rPr lang="zh-CN" altLang="en-US"/>
              <a:t>编译器 </a:t>
            </a:r>
            <a:r>
              <a:rPr lang="en-US" altLang="zh-CN"/>
              <a:t>rewrite </a:t>
            </a:r>
            <a:r>
              <a:rPr lang="zh-CN" altLang="en-US"/>
              <a:t>和 </a:t>
            </a:r>
            <a:r>
              <a:rPr lang="en-US" altLang="zh-CN"/>
              <a:t>sailcov </a:t>
            </a:r>
            <a:r>
              <a:rPr lang="zh-CN" altLang="en-US"/>
              <a:t>共同导致的缺陷
依次介绍：现象 -</a:t>
            </a:r>
            <a:r>
              <a:rPr lang="en-US" altLang="zh-CN"/>
              <a:t>&gt; </a:t>
            </a:r>
            <a:r>
              <a:rPr lang="zh-CN" altLang="en-US"/>
              <a:t>原因 -</a:t>
            </a:r>
            <a:r>
              <a:rPr lang="en-US" altLang="zh-CN"/>
              <a:t>&gt; </a:t>
            </a:r>
            <a:r>
              <a:rPr lang="zh-CN" altLang="en-US"/>
              <a:t>解决方案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S</a:t>
            </a:r>
            <a:r>
              <a:rPr lang="en-US" altLang="zh-CN"/>
              <a:t>ail </a:t>
            </a:r>
            <a:r>
              <a:rPr lang="zh-CN" altLang="en-US"/>
              <a:t>缺陷分析与修复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326874"/>
          </a:xfrm>
        </p:spPr>
        <p:txBody>
          <a:bodyPr/>
          <a:p>
            <a:r>
              <a:rPr lang="zh-CN" altLang="en-US" sz="4000"/>
              <a:t>3. TypeCheck </a:t>
            </a:r>
            <a:r>
              <a:rPr lang="en-US" altLang="zh-CN" sz="4000"/>
              <a:t>(Scatter)</a:t>
            </a:r>
            <a:endParaRPr lang="zh-CN" altLang="en-US" sz="4000"/>
          </a:p>
        </p:txBody>
      </p:sp>
      <p:sp>
        <p:nvSpPr>
          <p:cNvPr id="27" name="矩形 26"/>
          <p:cNvSpPr/>
          <p:nvPr userDrawn="1"/>
        </p:nvSpPr>
        <p:spPr>
          <a:xfrm>
            <a:off x="1170678" y="3115931"/>
            <a:ext cx="1629133" cy="620622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TypeCheck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1170678" y="2105904"/>
            <a:ext cx="1629133" cy="62062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Ast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170678" y="4120128"/>
            <a:ext cx="1629133" cy="62062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Rewrite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1170678" y="5124326"/>
            <a:ext cx="1629133" cy="620622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Jib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8" name="直接箭头连接符 7"/>
          <p:cNvCxnSpPr>
            <a:stCxn id="6" idx="2"/>
            <a:endCxn id="27" idx="0"/>
          </p:cNvCxnSpPr>
          <p:nvPr userDrawn="1"/>
        </p:nvCxnSpPr>
        <p:spPr>
          <a:xfrm>
            <a:off x="1985456" y="2726284"/>
            <a:ext cx="0" cy="38989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27" idx="2"/>
            <a:endCxn id="26" idx="0"/>
          </p:cNvCxnSpPr>
          <p:nvPr userDrawn="1"/>
        </p:nvCxnSpPr>
        <p:spPr>
          <a:xfrm>
            <a:off x="1985456" y="3736312"/>
            <a:ext cx="0" cy="38354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6" idx="2"/>
            <a:endCxn id="7" idx="0"/>
          </p:cNvCxnSpPr>
          <p:nvPr userDrawn="1"/>
        </p:nvCxnSpPr>
        <p:spPr>
          <a:xfrm>
            <a:off x="1985456" y="4740509"/>
            <a:ext cx="0" cy="38417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 userDrawn="1"/>
        </p:nvCxnSpPr>
        <p:spPr>
          <a:xfrm>
            <a:off x="1985227" y="1716033"/>
            <a:ext cx="0" cy="38989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dash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 userDrawn="1"/>
        </p:nvCxnSpPr>
        <p:spPr>
          <a:xfrm>
            <a:off x="1985227" y="5744958"/>
            <a:ext cx="0" cy="38989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dash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3691727" y="1716046"/>
            <a:ext cx="5834380" cy="313817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val encdec : bool &lt;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bool2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scattered mapping encdec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// file1.sail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mapping clause encdec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  &lt;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struct { field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false }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// file2.sail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mapping clause encdec = false &lt;-&gt; struct { field = true }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end encdec // end is optional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文本框 14"/>
          <p:cNvSpPr txBox="1"/>
          <p:nvPr userDrawn="1"/>
        </p:nvSpPr>
        <p:spPr>
          <a:xfrm>
            <a:off x="3691727" y="5380082"/>
            <a:ext cx="7472597" cy="88965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ast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typecheck ast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let ast = Scattered.descatter ast in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+ typecheck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again...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629815" y="4854246"/>
            <a:ext cx="159639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 </a:t>
            </a:r>
            <a:r>
              <a:rPr lang="en-US" altLang="zh-CN" sz="1200">
                <a:solidFill>
                  <a:schemeClr val="tx1"/>
                </a:solidFill>
              </a:rPr>
              <a:t>example code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7060027" y="6269781"/>
            <a:ext cx="73596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 </a:t>
            </a:r>
            <a:r>
              <a:rPr lang="en-US" altLang="zh-CN" sz="1200">
                <a:solidFill>
                  <a:schemeClr val="tx1"/>
                </a:solidFill>
              </a:rPr>
              <a:t>fix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487279"/>
          </a:xfrm>
        </p:spPr>
        <p:txBody>
          <a:bodyPr/>
          <a:p>
            <a:r>
              <a:rPr lang="en-US" altLang="zh-CN" sz="4000"/>
              <a:t>4. sailcov: (Example)</a:t>
            </a:r>
            <a:endParaRPr lang="zh-CN" altLang="en-US" sz="4000"/>
          </a:p>
        </p:txBody>
      </p:sp>
      <p:pic>
        <p:nvPicPr>
          <p:cNvPr id="3" name="图片 2" descr="upload_post_object_v2_196197005"/>
          <p:cNvPicPr>
            <a:picLocks noChangeAspect="1"/>
          </p:cNvPicPr>
          <p:nvPr/>
        </p:nvPicPr>
        <p:blipFill>
          <a:blip r:embed="rId1"/>
          <a:srcRect l="49070"/>
          <a:stretch>
            <a:fillRect/>
          </a:stretch>
        </p:blipFill>
        <p:spPr>
          <a:xfrm>
            <a:off x="838167" y="1580980"/>
            <a:ext cx="5051242" cy="437009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7" name="图片 6" descr="upload_post_object_v2_608162689"/>
          <p:cNvPicPr>
            <a:picLocks noChangeAspect="1"/>
          </p:cNvPicPr>
          <p:nvPr/>
        </p:nvPicPr>
        <p:blipFill>
          <a:blip r:embed="rId2"/>
          <a:srcRect l="947" r="9007"/>
          <a:stretch>
            <a:fillRect/>
          </a:stretch>
        </p:blipFill>
        <p:spPr>
          <a:xfrm>
            <a:off x="6282299" y="1580980"/>
            <a:ext cx="5533780" cy="437013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6" name="文本框 15"/>
          <p:cNvSpPr txBox="1"/>
          <p:nvPr userDrawn="1"/>
        </p:nvSpPr>
        <p:spPr>
          <a:xfrm>
            <a:off x="2850767" y="5951117"/>
            <a:ext cx="89090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 right</a:t>
            </a:r>
            <a:endParaRPr lang="en-US" altLang="zh-CN" sz="1200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599970" y="5951117"/>
            <a:ext cx="102616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 wrong</a:t>
            </a:r>
            <a:endParaRPr lang="en-US" altLang="zh-CN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 userDrawn="1"/>
        </p:nvSpPr>
        <p:spPr>
          <a:xfrm>
            <a:off x="8652693" y="1292589"/>
            <a:ext cx="2701137" cy="3310639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7F6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6" name="矩形 35"/>
          <p:cNvSpPr/>
          <p:nvPr userDrawn="1"/>
        </p:nvSpPr>
        <p:spPr>
          <a:xfrm>
            <a:off x="5608162" y="1292539"/>
            <a:ext cx="2293638" cy="332985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2E75B6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487279"/>
          </a:xfrm>
        </p:spPr>
        <p:txBody>
          <a:bodyPr/>
          <a:p>
            <a:r>
              <a:rPr lang="en-US" altLang="zh-CN"/>
              <a:t>4. sailcov</a:t>
            </a:r>
            <a:endParaRPr lang="zh-CN" altLang="en-US"/>
          </a:p>
        </p:txBody>
      </p:sp>
      <p:sp>
        <p:nvSpPr>
          <p:cNvPr id="4" name="矩形 3"/>
          <p:cNvSpPr/>
          <p:nvPr userDrawn="1"/>
        </p:nvSpPr>
        <p:spPr>
          <a:xfrm>
            <a:off x="5756422" y="2670518"/>
            <a:ext cx="1886139" cy="53557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8876701" y="1413093"/>
            <a:ext cx="2188853" cy="5355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libsail_coverage.a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7421347" y="5184788"/>
            <a:ext cx="1886139" cy="535570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sailcov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5756422" y="1413092"/>
            <a:ext cx="1886139" cy="53557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sail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9028058" y="2670518"/>
            <a:ext cx="1886139" cy="5355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Model(binary)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71079" y="2623025"/>
            <a:ext cx="3077210" cy="668835"/>
          </a:xfrm>
          <a:prstGeom prst="rect">
            <a:avLst/>
          </a:prstGeom>
          <a:noFill/>
          <a:ln cmpd="sng">
            <a:solidFill>
              <a:srgbClr val="000000"/>
            </a:solidFill>
            <a:prstDash val="dash"/>
          </a:ln>
        </p:spPr>
        <p:txBody>
          <a:bodyPr wrap="square" rtlCol="0" anchor="t">
            <a:noAutofit/>
          </a:bodyPr>
          <a:p>
            <a:r>
              <a:rPr lang="zh-CN" altLang="en-US"/>
              <a:t>-c_include sail_coverage.h </a:t>
            </a:r>
            <a:endParaRPr lang="zh-CN" altLang="en-US"/>
          </a:p>
          <a:p>
            <a:r>
              <a:rPr lang="zh-CN" altLang="en-US"/>
              <a:t>-c_coverage</a:t>
            </a:r>
            <a:endParaRPr lang="zh-CN" altLang="en-US"/>
          </a:p>
        </p:txBody>
      </p:sp>
      <p:sp>
        <p:nvSpPr>
          <p:cNvPr id="17" name="矩形 16"/>
          <p:cNvSpPr/>
          <p:nvPr userDrawn="1"/>
        </p:nvSpPr>
        <p:spPr>
          <a:xfrm>
            <a:off x="5756422" y="3927362"/>
            <a:ext cx="1886139" cy="5355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demo.branches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9028058" y="3927362"/>
            <a:ext cx="1886139" cy="5355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demo.taken</a:t>
            </a: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7421347" y="6094093"/>
            <a:ext cx="1886139" cy="53557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coverage.html</a:t>
            </a:r>
            <a:endParaRPr lang="en-US" altLang="zh-CN">
              <a:solidFill>
                <a:srgbClr val="000000"/>
              </a:solidFill>
            </a:endParaRPr>
          </a:p>
        </p:txBody>
      </p:sp>
      <p:cxnSp>
        <p:nvCxnSpPr>
          <p:cNvPr id="24" name="肘形连接符 23"/>
          <p:cNvCxnSpPr>
            <a:stCxn id="7" idx="2"/>
            <a:endCxn id="4" idx="0"/>
          </p:cNvCxnSpPr>
          <p:nvPr userDrawn="1"/>
        </p:nvCxnSpPr>
        <p:spPr>
          <a:xfrm rot="5400000" flipV="1">
            <a:off x="6337935" y="2309495"/>
            <a:ext cx="722630" cy="3175"/>
          </a:xfrm>
          <a:prstGeom prst="bentConnector2">
            <a:avLst/>
          </a:prstGeom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3"/>
            <a:endCxn id="8" idx="1"/>
          </p:cNvCxnSpPr>
          <p:nvPr userDrawn="1"/>
        </p:nvCxnSpPr>
        <p:spPr>
          <a:xfrm>
            <a:off x="7642225" y="2938780"/>
            <a:ext cx="1385570" cy="3175"/>
          </a:xfrm>
          <a:prstGeom prst="bentConnector2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5" idx="2"/>
            <a:endCxn id="8" idx="0"/>
          </p:cNvCxnSpPr>
          <p:nvPr userDrawn="1"/>
        </p:nvCxnSpPr>
        <p:spPr>
          <a:xfrm rot="5400000">
            <a:off x="9609773" y="2309178"/>
            <a:ext cx="722630" cy="635"/>
          </a:xfrm>
          <a:prstGeom prst="bentConnector3">
            <a:avLst>
              <a:gd name="adj1" fmla="val 50044"/>
            </a:avLst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4" idx="2"/>
            <a:endCxn id="17" idx="0"/>
          </p:cNvCxnSpPr>
          <p:nvPr userDrawn="1"/>
        </p:nvCxnSpPr>
        <p:spPr>
          <a:xfrm rot="5400000" flipV="1">
            <a:off x="6338570" y="3566795"/>
            <a:ext cx="721360" cy="3175"/>
          </a:xfrm>
          <a:prstGeom prst="bentConnector2">
            <a:avLst/>
          </a:prstGeom>
          <a:ln w="19050" cap="flat" cmpd="sng" algn="ctr">
            <a:solidFill>
              <a:srgbClr val="00B0F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>
            <a:stCxn id="8" idx="2"/>
            <a:endCxn id="19" idx="0"/>
          </p:cNvCxnSpPr>
          <p:nvPr userDrawn="1"/>
        </p:nvCxnSpPr>
        <p:spPr>
          <a:xfrm rot="5400000" flipV="1">
            <a:off x="9610090" y="3566795"/>
            <a:ext cx="721360" cy="3175"/>
          </a:xfrm>
          <a:prstGeom prst="bentConnector2">
            <a:avLst/>
          </a:prstGeom>
          <a:ln w="1905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7" idx="2"/>
            <a:endCxn id="6" idx="0"/>
          </p:cNvCxnSpPr>
          <p:nvPr userDrawn="1"/>
        </p:nvCxnSpPr>
        <p:spPr>
          <a:xfrm>
            <a:off x="6699253" y="4462927"/>
            <a:ext cx="1664970" cy="72199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9" idx="2"/>
            <a:endCxn id="6" idx="0"/>
          </p:cNvCxnSpPr>
          <p:nvPr userDrawn="1"/>
        </p:nvCxnSpPr>
        <p:spPr>
          <a:xfrm flipH="1">
            <a:off x="8364339" y="4462927"/>
            <a:ext cx="1606550" cy="72199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" idx="2"/>
            <a:endCxn id="21" idx="0"/>
          </p:cNvCxnSpPr>
          <p:nvPr userDrawn="1"/>
        </p:nvCxnSpPr>
        <p:spPr>
          <a:xfrm>
            <a:off x="8364178" y="5720229"/>
            <a:ext cx="0" cy="37401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6" idx="3"/>
            <a:endCxn id="4" idx="1"/>
          </p:cNvCxnSpPr>
          <p:nvPr userDrawn="1"/>
        </p:nvCxnSpPr>
        <p:spPr>
          <a:xfrm flipV="1">
            <a:off x="4748333" y="2938661"/>
            <a:ext cx="1007745" cy="1905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 userDrawn="1"/>
        </p:nvSpPr>
        <p:spPr>
          <a:xfrm>
            <a:off x="1671138" y="2172051"/>
            <a:ext cx="211137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 how does sailcov run</a:t>
            </a:r>
            <a:endParaRPr lang="en-US" altLang="zh-CN" sz="1200"/>
          </a:p>
        </p:txBody>
      </p:sp>
      <p:cxnSp>
        <p:nvCxnSpPr>
          <p:cNvPr id="47" name="直接箭头连接符 46"/>
          <p:cNvCxnSpPr/>
          <p:nvPr userDrawn="1"/>
        </p:nvCxnSpPr>
        <p:spPr>
          <a:xfrm flipV="1">
            <a:off x="3371600" y="2363677"/>
            <a:ext cx="2514851" cy="1723139"/>
          </a:xfrm>
          <a:prstGeom prst="straightConnector1">
            <a:avLst/>
          </a:prstGeom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 userDrawn="1"/>
        </p:nvSpPr>
        <p:spPr>
          <a:xfrm>
            <a:off x="1249215" y="5892429"/>
            <a:ext cx="4541520" cy="737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 5, "nested_mapping_demo.sail", 16, 2, 16, 6</a:t>
            </a:r>
            <a:endParaRPr lang="en-US" altLang="zh-CN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 5, 11, "nested_mapping_demo.sail", 16, 2, 16, 6</a:t>
            </a:r>
            <a:endParaRPr lang="en-US" altLang="zh-CN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 3, "main", "nested_mapping_demo.sail", 20, 18, 22, 1</a:t>
            </a:r>
            <a:endParaRPr lang="zh-CN" altLang="en-US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9" name="文本框 48"/>
          <p:cNvSpPr txBox="1"/>
          <p:nvPr userDrawn="1"/>
        </p:nvSpPr>
        <p:spPr>
          <a:xfrm>
            <a:off x="1260273" y="5614351"/>
            <a:ext cx="163893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 .branches </a:t>
            </a:r>
            <a:r>
              <a:rPr lang="zh-CN" altLang="en-US" sz="1200"/>
              <a:t>格式</a:t>
            </a:r>
            <a:endParaRPr lang="en-US" altLang="zh-CN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 sailcov (After Rewrite)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2250648" y="1953798"/>
            <a:ext cx="7690611" cy="355796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function encdec_forwards_matches arg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=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head_exp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=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arg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 $[complete] 	$[mapping_match] match 	match head_exp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		</a:t>
            </a:r>
            <a:r>
              <a:rPr lang="en-US" altLang="zh-CN" sz="1400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b__0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if $[overloaded { "name"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"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", "is_infix"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 }]			eq_bits(b__0, [bitzero, bitzero])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</a:t>
            </a:r>
            <a:r>
              <a:rPr lang="en-US" altLang="zh-CN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Some(true)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		</a:t>
            </a:r>
            <a:r>
              <a:rPr lang="en-US" altLang="zh-CN" sz="1400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b__1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if eq_bits(b__1, [bitzero, bitone])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</a:t>
            </a:r>
            <a:r>
              <a:rPr lang="en-US" altLang="zh-CN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Some(true)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		</a:t>
            </a:r>
            <a:r>
              <a:rPr lang="en-US" altLang="zh-CN" sz="1400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(mapping0</a:t>
            </a:r>
            <a:r>
              <a:rPr lang="zh-CN" altLang="en-US" sz="1400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zh-CN" sz="1400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 bitvector(2))</a:t>
            </a:r>
            <a:endParaRPr lang="en-US" altLang="zh-CN" sz="1400">
              <a:highlight>
                <a:srgbClr val="00FFFF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		if bool_not_bits2_backwards_matches(mapping0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lang="en-US" altLang="zh-CN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		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match bool_not_bits2_backwards(mapping0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 {				s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</a:t>
            </a:r>
            <a:r>
              <a:rPr lang="en-US" altLang="zh-CN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Some(true)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,				_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None()},		_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None()	} {	</a:t>
            </a:r>
            <a:r>
              <a:rPr lang="en-US" altLang="zh-CN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Some(result) </a:t>
            </a:r>
            <a:r>
              <a:rPr lang="zh-CN" altLang="en-US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result,</a:t>
            </a:r>
            <a:endParaRPr lang="en-US" altLang="zh-CN" sz="1400">
              <a:highlight>
                <a:srgbClr val="00FF00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None(_)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$[incomplete] match head_exp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 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{_ </a:t>
            </a:r>
            <a:r>
              <a:rPr lang="zh-CN" altLang="en-US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&gt; false}</a:t>
            </a:r>
            <a:endParaRPr lang="en-US" altLang="zh-CN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 sz="14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4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4" name="文本框 43"/>
          <p:cNvSpPr txBox="1"/>
          <p:nvPr userDrawn="1"/>
        </p:nvSpPr>
        <p:spPr>
          <a:xfrm>
            <a:off x="5040266" y="5511716"/>
            <a:ext cx="166814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 </a:t>
            </a:r>
            <a:r>
              <a:rPr lang="en-US" altLang="zh-CN" sz="1200">
                <a:solidFill>
                  <a:schemeClr val="tx1"/>
                </a:solidFill>
              </a:rPr>
              <a:t>where loc lost?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326874"/>
          </a:xfrm>
        </p:spPr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7" y="1781535"/>
            <a:ext cx="6944995" cy="119888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buChar char="•"/>
            </a:pPr>
            <a:r>
              <a:rPr lang="zh-CN" altLang="en-US"/>
              <a:t>本次分享了几个 sail 相关的缺陷分析及修复的 4 个案例</a:t>
            </a:r>
            <a:endParaRPr lang="zh-CN" altLang="en-US"/>
          </a:p>
          <a:p>
            <a:pPr marL="285750" indent="-285750" algn="l">
              <a:buChar char="•"/>
            </a:pPr>
            <a:r>
              <a:rPr lang="zh-CN" altLang="en-US"/>
              <a:t>分析了 sail 的 Lexer，AST，</a:t>
            </a:r>
            <a:r>
              <a:rPr lang="en-US" altLang="zh-CN"/>
              <a:t>TypeCheck</a:t>
            </a:r>
            <a:r>
              <a:rPr lang="zh-CN" altLang="en-US"/>
              <a:t>，Rewrite 等多个模块</a:t>
            </a:r>
            <a:endParaRPr lang="zh-CN" altLang="en-US"/>
          </a:p>
          <a:p>
            <a:pPr marL="285750" indent="-285750" algn="l">
              <a:buChar char="•"/>
            </a:pPr>
            <a:r>
              <a:rPr lang="zh-CN" altLang="en-US"/>
              <a:t>分析了 </a:t>
            </a:r>
            <a:r>
              <a:rPr lang="en-US" altLang="zh-CN"/>
              <a:t>sailfmt</a:t>
            </a:r>
            <a:r>
              <a:rPr lang="zh-CN" altLang="en-US"/>
              <a:t>，</a:t>
            </a:r>
            <a:r>
              <a:rPr lang="en-US" altLang="zh-CN"/>
              <a:t>sailcov</a:t>
            </a:r>
            <a:r>
              <a:rPr lang="zh-CN" altLang="en-US"/>
              <a:t> 两个工具</a:t>
            </a:r>
            <a:endParaRPr lang="zh-CN" altLang="en-US"/>
          </a:p>
          <a:p>
            <a:pPr marL="285750" indent="-285750" algn="l">
              <a:buChar char="•"/>
            </a:pPr>
            <a:r>
              <a:rPr lang="zh-CN" altLang="en-US"/>
              <a:t>可以供各位老师参考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感谢指导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" name="矩形 27"/>
          <p:cNvSpPr/>
          <p:nvPr userDrawn="1"/>
        </p:nvSpPr>
        <p:spPr>
          <a:xfrm>
            <a:off x="1933744" y="2813074"/>
            <a:ext cx="8264324" cy="3790044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AEB5C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/>
          <p:nvPr userDrawn="1"/>
        </p:nvSpPr>
        <p:spPr>
          <a:xfrm>
            <a:off x="4973486" y="3017066"/>
            <a:ext cx="4982897" cy="2640785"/>
          </a:xfrm>
          <a:prstGeom prst="rect">
            <a:avLst/>
          </a:prstGeom>
          <a:solidFill>
            <a:srgbClr val="FFFFFF">
              <a:alpha val="100000"/>
            </a:srgbClr>
          </a:solidFill>
          <a:ln w="28575" cap="flat" cmpd="sng" algn="ctr">
            <a:solidFill>
              <a:srgbClr val="0070C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Sail 缺陷分析与修复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8167" y="1891592"/>
            <a:ext cx="10761478" cy="72409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Sail 是一种用于定义处理器指令集架构 (ISA) 语义的语言，已经应用在了 riscv，CHERIoT 等 ISA 上</a:t>
            </a:r>
            <a:endParaRPr lang="zh-CN" altLang="en-US"/>
          </a:p>
          <a:p>
            <a:r>
              <a:rPr lang="zh-CN" altLang="en-US"/>
              <a:t>但是在应用过程中发现了不少缺陷或者</a:t>
            </a:r>
            <a:r>
              <a:rPr lang="zh-CN" altLang="en-US">
                <a:solidFill>
                  <a:schemeClr val="tx1"/>
                </a:solidFill>
              </a:rPr>
              <a:t>不足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2158800" y="4950577"/>
            <a:ext cx="1559503" cy="570499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缺陷分类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214149" y="3243997"/>
            <a:ext cx="1559503" cy="570499"/>
          </a:xfrm>
          <a:prstGeom prst="rect">
            <a:avLst/>
          </a:prstGeom>
          <a:solidFill>
            <a:srgbClr val="EDED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lexer,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rewriter</a:t>
            </a:r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bug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8214149" y="4052241"/>
            <a:ext cx="1559503" cy="570499"/>
          </a:xfrm>
          <a:prstGeom prst="rect">
            <a:avLst/>
          </a:prstGeom>
          <a:solidFill>
            <a:srgbClr val="EDED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语法支持不足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8214149" y="4837129"/>
            <a:ext cx="1559503" cy="570499"/>
          </a:xfrm>
          <a:prstGeom prst="rect">
            <a:avLst/>
          </a:prstGeom>
          <a:solidFill>
            <a:srgbClr val="EDED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功能未实现</a:t>
            </a:r>
            <a:endParaRPr lang="zh-CN" altLang="en-US" sz="1600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5185992" y="4052183"/>
            <a:ext cx="1559503" cy="570499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编译器</a:t>
            </a:r>
            <a:endParaRPr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5185936" y="4950577"/>
            <a:ext cx="1559503" cy="570499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工具</a:t>
            </a:r>
            <a:endParaRPr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5185992" y="5850363"/>
            <a:ext cx="1559503" cy="570499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1600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下游反馈</a:t>
            </a:r>
            <a:endParaRPr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20" name="直接箭头连接符 19"/>
          <p:cNvCxnSpPr>
            <a:stCxn id="9" idx="3"/>
            <a:endCxn id="16" idx="1"/>
          </p:cNvCxnSpPr>
          <p:nvPr userDrawn="1"/>
        </p:nvCxnSpPr>
        <p:spPr>
          <a:xfrm flipV="1">
            <a:off x="3718479" y="4336937"/>
            <a:ext cx="1467485" cy="89852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9" idx="3"/>
            <a:endCxn id="17" idx="1"/>
          </p:cNvCxnSpPr>
          <p:nvPr userDrawn="1"/>
        </p:nvCxnSpPr>
        <p:spPr>
          <a:xfrm>
            <a:off x="3718479" y="5235462"/>
            <a:ext cx="1467485" cy="0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9" idx="3"/>
            <a:endCxn id="18" idx="1"/>
          </p:cNvCxnSpPr>
          <p:nvPr userDrawn="1"/>
        </p:nvCxnSpPr>
        <p:spPr>
          <a:xfrm>
            <a:off x="3718479" y="5235462"/>
            <a:ext cx="1467485" cy="89979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3"/>
            <a:endCxn id="10" idx="1"/>
          </p:cNvCxnSpPr>
          <p:nvPr userDrawn="1"/>
        </p:nvCxnSpPr>
        <p:spPr>
          <a:xfrm flipV="1">
            <a:off x="6745306" y="3529107"/>
            <a:ext cx="1468755" cy="807720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6" idx="3"/>
            <a:endCxn id="11" idx="1"/>
          </p:cNvCxnSpPr>
          <p:nvPr userDrawn="1"/>
        </p:nvCxnSpPr>
        <p:spPr>
          <a:xfrm>
            <a:off x="6745306" y="4336827"/>
            <a:ext cx="1468755" cy="0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2" idx="1"/>
          </p:cNvCxnSpPr>
          <p:nvPr userDrawn="1"/>
        </p:nvCxnSpPr>
        <p:spPr>
          <a:xfrm>
            <a:off x="6745306" y="4336827"/>
            <a:ext cx="1468755" cy="785495"/>
          </a:xfrm>
          <a:prstGeom prst="straightConnector1">
            <a:avLst/>
          </a:prstGeom>
          <a:ln w="1905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矩形 49"/>
          <p:cNvSpPr/>
          <p:nvPr userDrawn="1"/>
        </p:nvSpPr>
        <p:spPr>
          <a:xfrm>
            <a:off x="1332792" y="1594385"/>
            <a:ext cx="9862250" cy="4976881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编译流程及缺陷触发位置</a:t>
            </a:r>
            <a:endParaRPr lang="zh-CN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6727631" y="3065571"/>
            <a:ext cx="4336274" cy="885991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49" name="组合 48"/>
          <p:cNvGrpSpPr/>
          <p:nvPr userDrawn="1"/>
        </p:nvGrpSpPr>
        <p:grpSpPr>
          <a:xfrm>
            <a:off x="1502245" y="1814314"/>
            <a:ext cx="9388833" cy="4551045"/>
            <a:chOff x="2881" y="3095"/>
            <a:chExt cx="14786" cy="7167"/>
          </a:xfrm>
        </p:grpSpPr>
        <p:sp>
          <p:nvSpPr>
            <p:cNvPr id="24" name="矩形 23"/>
            <p:cNvSpPr/>
            <p:nvPr userDrawn="1"/>
          </p:nvSpPr>
          <p:spPr>
            <a:xfrm>
              <a:off x="2881" y="5276"/>
              <a:ext cx="2953" cy="978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  <a:latin typeface="Consolas" panose="020B0609020204030204" charset="0"/>
                  <a:ea typeface="Consolas" panose="020B0609020204030204" charset="0"/>
                  <a:cs typeface="Consolas" panose="020B0609020204030204" charset="0"/>
                </a:rPr>
                <a:t>Lexer(ocamllex ott)</a:t>
              </a:r>
              <a:endParaRPr lang="zh-CN" altLang="en-US">
                <a:solidFill>
                  <a:srgbClr val="00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endParaRPr>
            </a:p>
          </p:txBody>
        </p:sp>
        <p:sp>
          <p:nvSpPr>
            <p:cNvPr id="25" name="矩形 24"/>
            <p:cNvSpPr/>
            <p:nvPr userDrawn="1"/>
          </p:nvSpPr>
          <p:spPr>
            <a:xfrm>
              <a:off x="3075" y="6938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Yacc(menhir)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6" name="矩形 25"/>
            <p:cNvSpPr/>
            <p:nvPr userDrawn="1"/>
          </p:nvSpPr>
          <p:spPr>
            <a:xfrm>
              <a:off x="11358" y="5276"/>
              <a:ext cx="2566" cy="977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Rewrite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7" name="矩形 26"/>
            <p:cNvSpPr/>
            <p:nvPr userDrawn="1"/>
          </p:nvSpPr>
          <p:spPr>
            <a:xfrm>
              <a:off x="11358" y="3615"/>
              <a:ext cx="2566" cy="977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TypeCheck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8" name="矩形 27"/>
            <p:cNvSpPr/>
            <p:nvPr userDrawn="1"/>
          </p:nvSpPr>
          <p:spPr>
            <a:xfrm>
              <a:off x="11358" y="6938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Jib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29" name="矩形 28"/>
            <p:cNvSpPr/>
            <p:nvPr userDrawn="1"/>
          </p:nvSpPr>
          <p:spPr>
            <a:xfrm>
              <a:off x="11358" y="8599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C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0" name="矩形 29"/>
            <p:cNvSpPr/>
            <p:nvPr userDrawn="1"/>
          </p:nvSpPr>
          <p:spPr>
            <a:xfrm>
              <a:off x="6940" y="8599"/>
              <a:ext cx="2566" cy="977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Fmt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34" name="矩形 33"/>
            <p:cNvSpPr/>
            <p:nvPr userDrawn="1"/>
          </p:nvSpPr>
          <p:spPr>
            <a:xfrm>
              <a:off x="15101" y="5276"/>
              <a:ext cx="2566" cy="977"/>
            </a:xfrm>
            <a:prstGeom prst="rect">
              <a:avLst/>
            </a:prstGeom>
            <a:solidFill>
              <a:srgbClr val="E2E6ED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sailcov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cxnSp>
          <p:nvCxnSpPr>
            <p:cNvPr id="35" name="直接箭头连接符 34"/>
            <p:cNvCxnSpPr>
              <a:stCxn id="27" idx="2"/>
              <a:endCxn id="26" idx="0"/>
            </p:cNvCxnSpPr>
            <p:nvPr userDrawn="1"/>
          </p:nvCxnSpPr>
          <p:spPr>
            <a:xfrm>
              <a:off x="12641" y="4592"/>
              <a:ext cx="0" cy="684"/>
            </a:xfrm>
            <a:prstGeom prst="straightConnector1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>
              <a:stCxn id="26" idx="2"/>
              <a:endCxn id="28" idx="0"/>
            </p:cNvCxnSpPr>
            <p:nvPr userDrawn="1"/>
          </p:nvCxnSpPr>
          <p:spPr>
            <a:xfrm rot="5400000" flipV="1">
              <a:off x="12299" y="6596"/>
              <a:ext cx="685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肘形连接符 36"/>
            <p:cNvCxnSpPr>
              <a:stCxn id="28" idx="2"/>
              <a:endCxn id="29" idx="0"/>
            </p:cNvCxnSpPr>
            <p:nvPr userDrawn="1"/>
          </p:nvCxnSpPr>
          <p:spPr>
            <a:xfrm rot="5400000" flipV="1">
              <a:off x="12299" y="8257"/>
              <a:ext cx="684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8" name="肘形连接符 37"/>
            <p:cNvCxnSpPr>
              <a:stCxn id="24" idx="2"/>
              <a:endCxn id="25" idx="0"/>
            </p:cNvCxnSpPr>
            <p:nvPr userDrawn="1"/>
          </p:nvCxnSpPr>
          <p:spPr>
            <a:xfrm rot="5400000" flipV="1">
              <a:off x="4016" y="6596"/>
              <a:ext cx="684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肘形连接符 38"/>
            <p:cNvCxnSpPr>
              <a:stCxn id="25" idx="2"/>
            </p:cNvCxnSpPr>
            <p:nvPr userDrawn="1"/>
          </p:nvCxnSpPr>
          <p:spPr>
            <a:xfrm rot="5400000" flipV="1">
              <a:off x="4018" y="8255"/>
              <a:ext cx="685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 userDrawn="1"/>
          </p:nvSpPr>
          <p:spPr>
            <a:xfrm>
              <a:off x="3075" y="3615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dash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Sail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cxnSp>
          <p:nvCxnSpPr>
            <p:cNvPr id="41" name="肘形连接符 40"/>
            <p:cNvCxnSpPr>
              <a:stCxn id="40" idx="2"/>
              <a:endCxn id="24" idx="0"/>
            </p:cNvCxnSpPr>
            <p:nvPr userDrawn="1"/>
          </p:nvCxnSpPr>
          <p:spPr>
            <a:xfrm rot="5400000" flipV="1">
              <a:off x="4016" y="4934"/>
              <a:ext cx="684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/>
            <p:nvPr userDrawn="1"/>
          </p:nvCxnSpPr>
          <p:spPr>
            <a:xfrm rot="5400000" flipV="1">
              <a:off x="4018" y="9917"/>
              <a:ext cx="685" cy="5"/>
            </a:xfrm>
            <a:prstGeom prst="bentConnector2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dashDot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endCxn id="27" idx="0"/>
            </p:cNvCxnSpPr>
            <p:nvPr userDrawn="1"/>
          </p:nvCxnSpPr>
          <p:spPr>
            <a:xfrm rot="5400000">
              <a:off x="12383" y="3352"/>
              <a:ext cx="520" cy="5"/>
            </a:xfrm>
            <a:prstGeom prst="bentConnector3">
              <a:avLst>
                <a:gd name="adj1" fmla="val 50192"/>
              </a:avLst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dashDot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 userDrawn="1"/>
          </p:nvSpPr>
          <p:spPr>
            <a:xfrm>
              <a:off x="3075" y="8599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Ast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sp>
          <p:nvSpPr>
            <p:cNvPr id="45" name="矩形 44"/>
            <p:cNvSpPr/>
            <p:nvPr userDrawn="1"/>
          </p:nvSpPr>
          <p:spPr>
            <a:xfrm>
              <a:off x="15101" y="6938"/>
              <a:ext cx="2566" cy="9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 cap="flat" cmpd="sng" algn="ctr">
              <a:solidFill>
                <a:srgbClr val="000000">
                  <a:alpha val="100000"/>
                </a:srgbClr>
              </a:solidFill>
              <a:prstDash val="dash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>
                  <a:solidFill>
                    <a:srgbClr val="000000"/>
                  </a:solidFill>
                </a:rPr>
                <a:t>other...</a:t>
              </a:r>
              <a:endParaRPr lang="en-US" altLang="zh-CN">
                <a:solidFill>
                  <a:srgbClr val="000000"/>
                </a:solidFill>
              </a:endParaRPr>
            </a:p>
          </p:txBody>
        </p:sp>
        <p:cxnSp>
          <p:nvCxnSpPr>
            <p:cNvPr id="46" name="直接箭头连接符 45"/>
            <p:cNvCxnSpPr>
              <a:endCxn id="45" idx="0"/>
            </p:cNvCxnSpPr>
            <p:nvPr userDrawn="1"/>
          </p:nvCxnSpPr>
          <p:spPr>
            <a:xfrm>
              <a:off x="14020" y="6253"/>
              <a:ext cx="2364" cy="685"/>
            </a:xfrm>
            <a:prstGeom prst="straightConnector1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dashDot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30" idx="1"/>
              <a:endCxn id="44" idx="3"/>
            </p:cNvCxnSpPr>
            <p:nvPr userDrawn="1"/>
          </p:nvCxnSpPr>
          <p:spPr>
            <a:xfrm flipH="1">
              <a:off x="5641" y="9088"/>
              <a:ext cx="1299" cy="0"/>
            </a:xfrm>
            <a:prstGeom prst="straightConnector1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34" idx="1"/>
              <a:endCxn id="26" idx="3"/>
            </p:cNvCxnSpPr>
            <p:nvPr userDrawn="1"/>
          </p:nvCxnSpPr>
          <p:spPr>
            <a:xfrm flipH="1">
              <a:off x="13924" y="5765"/>
              <a:ext cx="1177" cy="0"/>
            </a:xfrm>
            <a:prstGeom prst="straightConnector1">
              <a:avLst/>
            </a:prstGeom>
            <a:ln w="19050" cap="flat" cmpd="sng" algn="ctr">
              <a:solidFill>
                <a:srgbClr val="00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4000"/>
              <a:t>1. Lexer (Unit)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5658539" y="1943538"/>
            <a:ext cx="5695200" cy="3983106"/>
          </a:xfrm>
          <a:prstGeom prst="rect">
            <a:avLst/>
          </a:prstGeom>
          <a:noFill/>
          <a:ln w="12700" cmpd="dbl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 anchor="t">
            <a:noAutofit/>
          </a:bodyPr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&lt;lit&gt; ::= true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false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</a:t>
            </a:r>
            <a:r>
              <a:rPr lang="zh-CN" altLang="en-US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 ()</a:t>
            </a:r>
            <a:endParaRPr lang="zh-CN" altLang="en-US">
              <a:highlight>
                <a:srgbClr val="00FFFF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NUMBER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undefined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bitzero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bitone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BINARY_LITERAL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HEXADECIMAL_LITERAL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| STRING_LITERAL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67" y="1943538"/>
            <a:ext cx="4300047" cy="118721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foo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79953" y="3771164"/>
            <a:ext cx="4358261" cy="215550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 ./sail ./demo.sail 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FFC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Syntax error:</a:t>
            </a:r>
            <a:endParaRPr lang="en-US" altLang="zh-CN">
              <a:solidFill>
                <a:srgbClr val="FFC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./demo.sail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:2.0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0: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 </a:t>
            </a:r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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|^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current token: )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185595" y="3130757"/>
            <a:ext cx="154686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</a:t>
            </a:r>
            <a:r>
              <a:rPr lang="en-US" altLang="zh-CN" sz="1200">
                <a:solidFill>
                  <a:schemeClr val="tx1"/>
                </a:solidFill>
              </a:rPr>
              <a:t>example code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344663" y="5926667"/>
            <a:ext cx="122872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</a:t>
            </a:r>
            <a:r>
              <a:rPr lang="en-US" altLang="zh-CN" sz="1200">
                <a:solidFill>
                  <a:schemeClr val="tx1"/>
                </a:solidFill>
              </a:rPr>
              <a:t>error msg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7891773" y="5926667"/>
            <a:ext cx="101917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3. menhir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4000"/>
              <a:t>1. Lexer </a:t>
            </a:r>
            <a:r>
              <a:rPr lang="en-US" altLang="zh-CN" sz="4000"/>
              <a:t>(Operator)</a:t>
            </a:r>
            <a:endParaRPr lang="zh-CN" altLang="en-US" sz="4000"/>
          </a:p>
        </p:txBody>
      </p:sp>
      <p:sp>
        <p:nvSpPr>
          <p:cNvPr id="5" name="文本框 4"/>
          <p:cNvSpPr txBox="1"/>
          <p:nvPr/>
        </p:nvSpPr>
        <p:spPr>
          <a:xfrm>
            <a:off x="5984538" y="2141504"/>
            <a:ext cx="5602058" cy="3994734"/>
          </a:xfrm>
          <a:prstGeom prst="rect">
            <a:avLst/>
          </a:prstGeom>
          <a:noFill/>
          <a:ln w="12700" cmpd="dbl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txBody>
          <a:bodyPr wrap="square" rtlCol="0" anchor="t">
            <a:noAutofit/>
          </a:bodyPr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运算符规则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 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字符序列 !%&amp;*+-./:&lt;&gt;=@^|#  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- 后跟可选的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_identify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示例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 &lt;=_unsigned, &lt;/&gt;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67" y="2141466"/>
            <a:ext cx="4660975" cy="907842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foo =/**/ 1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838167" y="3724592"/>
            <a:ext cx="4660975" cy="241164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 ./sail ./demo.sail 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FFC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Syntax error:</a:t>
            </a:r>
            <a:endParaRPr lang="en-US" altLang="zh-CN">
              <a:solidFill>
                <a:srgbClr val="FFC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./demo.sail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:1.8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8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foo 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/**/ 1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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        ^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current token: 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/**/</a:t>
            </a:r>
            <a:endParaRPr lang="en-US" altLang="zh-CN">
              <a:solidFill>
                <a:schemeClr val="tx1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4" name="图片 3" descr="upload_post_object_v2_2907672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532" y="4263047"/>
            <a:ext cx="5602065" cy="187319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文本框 5"/>
          <p:cNvSpPr txBox="1"/>
          <p:nvPr userDrawn="1"/>
        </p:nvSpPr>
        <p:spPr>
          <a:xfrm>
            <a:off x="8073411" y="6136238"/>
            <a:ext cx="142430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3. source code</a:t>
            </a:r>
            <a:endParaRPr lang="en-US" altLang="zh-CN" sz="12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395283" y="3049257"/>
            <a:ext cx="154686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</a:t>
            </a:r>
            <a:r>
              <a:rPr lang="en-US" altLang="zh-CN" sz="1200">
                <a:solidFill>
                  <a:schemeClr val="tx1"/>
                </a:solidFill>
              </a:rPr>
              <a:t>example code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422088" y="6136238"/>
            <a:ext cx="122872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</a:t>
            </a:r>
            <a:r>
              <a:rPr lang="en-US" altLang="zh-CN" sz="1200">
                <a:solidFill>
                  <a:schemeClr val="tx1"/>
                </a:solidFill>
              </a:rPr>
              <a:t>error msg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487279"/>
          </a:xfrm>
        </p:spPr>
        <p:txBody>
          <a:bodyPr/>
          <a:p>
            <a:r>
              <a:rPr lang="en-US" altLang="zh-CN" sz="4000"/>
              <a:t>2. Fmt (Example)</a:t>
            </a:r>
            <a:endParaRPr lang="zh-CN" altLang="en-US" sz="400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3009008" y="2087334"/>
            <a:ext cx="6171565" cy="3415030"/>
            <a:chOff x="5283" y="4206"/>
            <a:chExt cx="9719" cy="5378"/>
          </a:xfrm>
        </p:grpSpPr>
        <p:grpSp>
          <p:nvGrpSpPr>
            <p:cNvPr id="22" name="组合 21"/>
            <p:cNvGrpSpPr/>
            <p:nvPr userDrawn="1"/>
          </p:nvGrpSpPr>
          <p:grpSpPr>
            <a:xfrm>
              <a:off x="5283" y="4206"/>
              <a:ext cx="9719" cy="5378"/>
              <a:chOff x="4104" y="3837"/>
              <a:chExt cx="9719" cy="5378"/>
            </a:xfrm>
          </p:grpSpPr>
          <p:sp>
            <p:nvSpPr>
              <p:cNvPr id="23" name="文本框 22"/>
              <p:cNvSpPr txBox="1"/>
              <p:nvPr userDrawn="1"/>
            </p:nvSpPr>
            <p:spPr>
              <a:xfrm>
                <a:off x="4104" y="3837"/>
                <a:ext cx="3744" cy="5378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function a () -&gt; int = {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 1// aaa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 // bbb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}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// </a:t>
                </a:r>
                <a:r>
                  <a:rPr lang="en-US" altLang="zh-CN" sz="1200" b="1">
                    <a:latin typeface="Courier" charset="0"/>
                    <a:ea typeface="Courier" charset="0"/>
                    <a:cs typeface="Courier" charset="0"/>
                  </a:rPr>
                  <a:t>ccc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function b () -&gt; int = {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let a = {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     1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     // </a:t>
                </a:r>
                <a:r>
                  <a:rPr lang="en-US" altLang="zh-CN" sz="1200" b="1">
                    <a:latin typeface="Courier" charset="0"/>
                    <a:ea typeface="Courier" charset="0"/>
                    <a:cs typeface="Courier" charset="0"/>
                  </a:rPr>
                  <a:t>ddd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  };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   1 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}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let c = 1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  <a:p>
                <a:pPr algn="l"/>
                <a:r>
                  <a:rPr lang="zh-CN" altLang="en-US" sz="1200" b="1">
                    <a:latin typeface="Courier" charset="0"/>
                    <a:ea typeface="Courier" charset="0"/>
                    <a:cs typeface="Courier" charset="0"/>
                  </a:rPr>
                  <a:t>// </a:t>
                </a:r>
                <a:r>
                  <a:rPr lang="en-US" altLang="zh-CN" sz="1200" b="1">
                    <a:latin typeface="Courier" charset="0"/>
                    <a:ea typeface="Courier" charset="0"/>
                    <a:cs typeface="Courier" charset="0"/>
                  </a:rPr>
                  <a:t>eee</a:t>
                </a:r>
                <a:endParaRPr lang="zh-CN" altLang="en-US" sz="1200" b="1">
                  <a:latin typeface="Courier" charset="0"/>
                  <a:ea typeface="Courier" charset="0"/>
                  <a:cs typeface="Courier" charset="0"/>
                </a:endParaRPr>
              </a:p>
            </p:txBody>
          </p:sp>
          <p:sp>
            <p:nvSpPr>
              <p:cNvPr id="24" name="文本框 23"/>
              <p:cNvSpPr txBox="1"/>
              <p:nvPr userDrawn="1"/>
            </p:nvSpPr>
            <p:spPr>
              <a:xfrm>
                <a:off x="10079" y="3837"/>
                <a:ext cx="3744" cy="4797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txBody>
              <a:bodyPr wrap="none" rtlCol="0">
                <a:spAutoFit/>
              </a:bodyPr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function a () -&gt; int = {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1 // aaa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}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// bbb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// </a:t>
                </a:r>
                <a:r>
                  <a:rPr lang="en-US" altLang="zh-CN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ccc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function b () -&gt; int = {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let a = {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    1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};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// </a:t>
                </a:r>
                <a:r>
                  <a:rPr lang="en-US" altLang="zh-CN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ddd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    1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}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  <a:p>
                <a:pPr algn="l"/>
                <a:r>
                  <a:rPr lang="zh-CN" altLang="en-US" sz="1200" b="1">
                    <a:latin typeface="Courier New" panose="02070309020205020404" charset="0"/>
                    <a:ea typeface="Courier New" panose="02070309020205020404" charset="0"/>
                    <a:cs typeface="Courier New" panose="02070309020205020404" charset="0"/>
                  </a:rPr>
                  <a:t>let c = 1</a:t>
                </a:r>
                <a:endParaRPr lang="zh-CN" altLang="en-US" sz="1200" b="1">
                  <a:latin typeface="Courier New" panose="02070309020205020404" charset="0"/>
                  <a:ea typeface="Courier New" panose="02070309020205020404" charset="0"/>
                  <a:cs typeface="Courier New" panose="02070309020205020404" charset="0"/>
                </a:endParaRPr>
              </a:p>
            </p:txBody>
          </p:sp>
        </p:grpSp>
        <p:cxnSp>
          <p:nvCxnSpPr>
            <p:cNvPr id="25" name="直接箭头连接符 24"/>
            <p:cNvCxnSpPr/>
            <p:nvPr userDrawn="1"/>
          </p:nvCxnSpPr>
          <p:spPr>
            <a:xfrm>
              <a:off x="7143" y="4988"/>
              <a:ext cx="4190" cy="565"/>
            </a:xfrm>
            <a:prstGeom prst="straightConnector1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 userDrawn="1"/>
          </p:nvCxnSpPr>
          <p:spPr>
            <a:xfrm>
              <a:off x="7687" y="7277"/>
              <a:ext cx="4141" cy="283"/>
            </a:xfrm>
            <a:prstGeom prst="straightConnector1">
              <a:avLst/>
            </a:prstGeom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 userDrawn="1"/>
          </p:nvSpPr>
          <p:spPr>
            <a:xfrm>
              <a:off x="5375" y="9103"/>
              <a:ext cx="1176" cy="388"/>
            </a:xfrm>
            <a:prstGeom prst="rect">
              <a:avLst/>
            </a:prstGeom>
            <a:noFill/>
            <a:ln w="19050" cap="flat" cmpd="sng" algn="ctr">
              <a:solidFill>
                <a:srgbClr val="FF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3" name="文本框 12"/>
          <p:cNvSpPr txBox="1"/>
          <p:nvPr userDrawn="1"/>
        </p:nvSpPr>
        <p:spPr>
          <a:xfrm>
            <a:off x="3529751" y="5502402"/>
            <a:ext cx="132905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</a:t>
            </a:r>
            <a:r>
              <a:rPr lang="en-US" altLang="zh-CN" sz="1200">
                <a:solidFill>
                  <a:schemeClr val="tx1"/>
                </a:solidFill>
              </a:rPr>
              <a:t>origin code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7165115" y="5133441"/>
            <a:ext cx="164338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</a:t>
            </a:r>
            <a:r>
              <a:rPr lang="en-US" altLang="zh-CN" sz="1200">
                <a:solidFill>
                  <a:schemeClr val="tx1"/>
                </a:solidFill>
              </a:rPr>
              <a:t>formatted code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 userDrawn="1"/>
        </p:nvSpPr>
        <p:spPr>
          <a:xfrm>
            <a:off x="368961" y="3184896"/>
            <a:ext cx="5499957" cy="3195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function a () -&gt; int = {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1 // aaa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// bbb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if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xxx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// comment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then xxx // comment</a:t>
            </a:r>
            <a:endParaRPr lang="en-US" altLang="zh-CN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en-US" altLang="zh-CN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else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xxx // comment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487279"/>
          </a:xfrm>
        </p:spPr>
        <p:txBody>
          <a:bodyPr/>
          <a:p>
            <a:r>
              <a:rPr lang="en-US" altLang="zh-CN" sz="4000"/>
              <a:t>2. Fmt (comments,defs) </a:t>
            </a:r>
            <a:r>
              <a:rPr lang="zh-CN" altLang="en-US" sz="4000"/>
              <a:t>-</a:t>
            </a:r>
            <a:r>
              <a:rPr lang="en-US" altLang="zh-CN" sz="4000"/>
              <a:t>&gt; chunks </a:t>
            </a:r>
            <a:r>
              <a:rPr lang="zh-CN" altLang="en-US" sz="4000"/>
              <a:t>-</a:t>
            </a:r>
            <a:r>
              <a:rPr lang="en-US" altLang="zh-CN" sz="4000"/>
              <a:t>&gt; doc</a:t>
            </a:r>
            <a:endParaRPr lang="zh-CN" altLang="en-US" sz="4000"/>
          </a:p>
        </p:txBody>
      </p:sp>
      <p:sp>
        <p:nvSpPr>
          <p:cNvPr id="16" name="文本框 15"/>
          <p:cNvSpPr txBox="1"/>
          <p:nvPr/>
        </p:nvSpPr>
        <p:spPr>
          <a:xfrm>
            <a:off x="0" y="0"/>
            <a:ext cx="73152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368953" y="1304812"/>
            <a:ext cx="5499965" cy="133246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comments = ref [] in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defs = 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Parser.file (Lexer.token comments</a:t>
            </a:r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) lexbuf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close_in in_chan;</a:t>
            </a:r>
            <a:endParaRPr lang="zh-CN" altLang="en-US" sz="16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6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(!comments, defs)</a:t>
            </a:r>
            <a:endParaRPr lang="zh-CN" altLang="en-US" sz="1600">
              <a:highlight>
                <a:srgbClr val="00FF00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6361289" y="1304755"/>
            <a:ext cx="4620260" cy="507746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chunk_defs source comments defs =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let comments = Stack.of_seq (List.to_seq comments) in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let chunks = Queue.create () in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(* </a:t>
            </a:r>
            <a:r>
              <a:rPr lang="en-US" altLang="zh-CN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pop </a:t>
            </a:r>
            <a:r>
              <a:rPr lang="en-US" altLang="zh-CN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header </a:t>
            </a:r>
            <a:r>
              <a:rPr lang="zh-CN" altLang="en-US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comments *)</a:t>
            </a:r>
            <a:endParaRPr lang="zh-CN" altLang="en-US" sz="1200">
              <a:highlight>
                <a:srgbClr val="00FF00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chunk_header_comments comments chunks defs;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zh-CN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(* 2. pop comments *)</a:t>
            </a:r>
            <a:endParaRPr lang="zh-CN" altLang="en-US" sz="1200">
              <a:highlight>
                <a:srgbClr val="00FF00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let _ = List.fold_left (fun last_span def -&gt; 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	chunk_def source last_span comments chunks def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) (None, Some 0) defs in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</a:t>
            </a:r>
            <a:r>
              <a:rPr lang="zh-CN" altLang="en-US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(* </a:t>
            </a:r>
            <a:r>
              <a:rPr lang="en-US" altLang="zh-CN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3. </a:t>
            </a:r>
            <a:r>
              <a:rPr lang="zh-CN" altLang="en-US" sz="1200">
                <a:highlight>
                  <a:srgbClr val="00FF00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pop remaining comments *)</a:t>
            </a:r>
            <a:endParaRPr lang="zh-CN" altLang="en-US" sz="1200">
              <a:highlight>
                <a:srgbClr val="00FF00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Stack.iter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(fun c -&gt;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match c with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| </a:t>
            </a:r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Lexer.Comment (comment_type, comment_s, e, contents) -&gt;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Queue.add (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  Comment (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  comment_type, 0, 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   comment_s.pos_cnum - comment_s.pos_bol, 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  contents, false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        )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) chunks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)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comments;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 sz="1200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chunks</a:t>
            </a:r>
            <a:endParaRPr lang="zh-CN" altLang="en-US" sz="1200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6" name="图片 5" descr="upload_post_object_v2_31843354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961" y="5565647"/>
            <a:ext cx="5499981" cy="81462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0" name="文本框 9"/>
          <p:cNvSpPr txBox="1"/>
          <p:nvPr userDrawn="1"/>
        </p:nvSpPr>
        <p:spPr>
          <a:xfrm>
            <a:off x="8735691" y="6380271"/>
            <a:ext cx="86931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3. fixed</a:t>
            </a:r>
            <a:endParaRPr lang="zh-CN" altLang="en-US" sz="120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851104" y="2637334"/>
            <a:ext cx="253555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source to (comments, defs)</a:t>
            </a:r>
            <a:endParaRPr lang="zh-CN" altLang="en-US" sz="1200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1932882" y="6380271"/>
            <a:ext cx="235267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3. </a:t>
            </a:r>
            <a:r>
              <a:rPr lang="en-US" altLang="zh-CN" sz="1200">
                <a:solidFill>
                  <a:schemeClr val="tx1"/>
                </a:solidFill>
              </a:rPr>
              <a:t>handle tralling comments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487279"/>
          </a:xfrm>
        </p:spPr>
        <p:txBody>
          <a:bodyPr/>
          <a:p>
            <a:r>
              <a:rPr lang="en-US" altLang="zh-CN" sz="4000"/>
              <a:t>3. </a:t>
            </a:r>
            <a:r>
              <a:rPr lang="zh-CN" altLang="en-US" sz="4000"/>
              <a:t>TypeCheck </a:t>
            </a:r>
            <a:r>
              <a:rPr lang="en-US" altLang="zh-CN" sz="4000"/>
              <a:t>(Example)</a:t>
            </a:r>
            <a:endParaRPr lang="zh-CN" altLang="en-US" sz="4000"/>
          </a:p>
        </p:txBody>
      </p:sp>
      <p:sp>
        <p:nvSpPr>
          <p:cNvPr id="3" name="文本框 2"/>
          <p:cNvSpPr txBox="1"/>
          <p:nvPr/>
        </p:nvSpPr>
        <p:spPr>
          <a:xfrm>
            <a:off x="838167" y="1313106"/>
            <a:ext cx="5033205" cy="23490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struct bool2 = {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field: bool,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mapping m : bool &lt;-&gt; bool2 = {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true  &lt;-&gt; struct { field 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false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},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false &lt;-&gt; struct { field 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true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foo = m(true)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67" y="4083782"/>
            <a:ext cx="5033196" cy="228880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 ./sail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just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check ./demo.sail 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FFC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Error:</a:t>
            </a:r>
            <a:endParaRPr lang="en-US" altLang="zh-CN">
              <a:solidFill>
                <a:srgbClr val="FFC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./demo.sail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:10.4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7: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10 </a:t>
            </a:r>
            <a:r>
              <a:rPr lang="en-US" altLang="zh-CN">
                <a:solidFill>
                  <a:srgbClr val="00B0F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let foo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m(true) 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^</a:t>
            </a:r>
            <a:r>
              <a:rPr lang="zh-CN" altLang="en-US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^</a:t>
            </a:r>
            <a:endParaRPr lang="en-US" altLang="zh-CN">
              <a:solidFill>
                <a:srgbClr val="FF0000"/>
              </a:solidFill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|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Top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level let statement must not have any </a:t>
            </a:r>
            <a:r>
              <a:rPr lang="en-US" altLang="zh-CN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side effects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. Found side effects: </a:t>
            </a:r>
            <a:r>
              <a:rPr lang="en-US" altLang="zh-CN">
                <a:highlight>
                  <a:srgbClr val="00FFFF"/>
                </a:highlight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incomplete pattern match</a:t>
            </a:r>
            <a:endParaRPr lang="zh-CN" altLang="en-US">
              <a:highlight>
                <a:srgbClr val="00FFFF"/>
              </a:highlight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6150791" y="1313078"/>
            <a:ext cx="5673445" cy="5059509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1.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add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`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$[complete]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`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addribute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[complete]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mapping m : 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foo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&lt;-&gt;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bar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= {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...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2. add `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$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[allow(incomplete)]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`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for let exp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#[non_exhaustive]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enum MyEnum {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Variant1,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Variant2,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// </a:t>
            </a:r>
            <a:r>
              <a:rPr lang="en-US" altLang="zh-CN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may have more in the future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lvl="1" algn="l"/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</a:t>
            </a:r>
            <a:r>
              <a:rPr lang="en-US" altLang="zh-CN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3.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reuse match complete check on mapping's both sides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2438460" y="3662136"/>
            <a:ext cx="183261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example sail code</a:t>
            </a:r>
            <a:endParaRPr lang="zh-CN" altLang="en-US" sz="1200"/>
          </a:p>
        </p:txBody>
      </p:sp>
      <p:sp>
        <p:nvSpPr>
          <p:cNvPr id="8" name="文本框 7"/>
          <p:cNvSpPr txBox="1"/>
          <p:nvPr userDrawn="1"/>
        </p:nvSpPr>
        <p:spPr>
          <a:xfrm>
            <a:off x="2740403" y="6372587"/>
            <a:ext cx="122872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</a:t>
            </a:r>
            <a:r>
              <a:rPr lang="en-US" altLang="zh-CN" sz="1200">
                <a:solidFill>
                  <a:schemeClr val="tx1"/>
                </a:solidFill>
              </a:rPr>
              <a:t>error msg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431307" y="6372587"/>
            <a:ext cx="1112520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3. </a:t>
            </a:r>
            <a:r>
              <a:rPr lang="en-US" altLang="zh-CN" sz="1200">
                <a:solidFill>
                  <a:schemeClr val="tx1"/>
                </a:solidFill>
              </a:rPr>
              <a:t>fix ways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487279"/>
          </a:xfrm>
        </p:spPr>
        <p:txBody>
          <a:bodyPr/>
          <a:p>
            <a:r>
              <a:rPr lang="zh-CN" altLang="en-US"/>
              <a:t>3. TypeCheck</a:t>
            </a:r>
            <a:r>
              <a:rPr lang="en-US" altLang="zh-CN"/>
              <a:t>: (Annotation)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478957" y="1654918"/>
            <a:ext cx="8603871" cy="243663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- 1. add `$[complete]` addribute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#[complete]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mapping m : foo &lt;-&gt; bar = {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...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}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- 2. add `$[allow(incomplete)]` for let exp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	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478989" y="4731911"/>
            <a:ext cx="6943090" cy="11988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| DEF_aux (DEF_mapdef _, def_annot) -&gt;</a:t>
            </a:r>
            <a:endParaRPr lang="en-US" altLang="zh-CN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-   effects := EffectSet.add IncompleteMatch !effects;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+  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if Option.is_some (get_def_attribute "complete" def_annot) then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  <a:p>
            <a:pPr algn="l"/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+   </a:t>
            </a:r>
            <a:r>
              <a:rPr lang="zh-CN" altLang="en-US">
                <a:solidFill>
                  <a:schemeClr val="tx1"/>
                </a:solidFill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    </a:t>
            </a:r>
            <a:r>
              <a:rPr lang="zh-CN" altLang="en-US">
                <a:latin typeface="Consolas" panose="020B0609020204030204" charset="0"/>
                <a:ea typeface="Consolas" panose="020B0609020204030204" charset="0"/>
                <a:cs typeface="Consolas" panose="020B0609020204030204" charset="0"/>
              </a:rPr>
              <a:t>effects := EffectSet.add IncompleteMatch !effects;</a:t>
            </a:r>
            <a:endParaRPr lang="zh-CN" altLang="en-US">
              <a:latin typeface="Consolas" panose="020B0609020204030204" charset="0"/>
              <a:ea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199873" y="4091524"/>
            <a:ext cx="117919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1.  </a:t>
            </a:r>
            <a:r>
              <a:rPr lang="zh-CN" altLang="en-US" sz="1200"/>
              <a:t>修复方法</a:t>
            </a:r>
            <a:endParaRPr lang="zh-CN" altLang="en-US" sz="120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199921" y="5930742"/>
            <a:ext cx="1179195" cy="27559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200"/>
              <a:t>图</a:t>
            </a:r>
            <a:r>
              <a:rPr lang="en-US" altLang="zh-CN" sz="1200"/>
              <a:t>2.  </a:t>
            </a:r>
            <a:r>
              <a:rPr lang="zh-CN" altLang="en-US" sz="1200"/>
              <a:t>修复代码</a:t>
            </a:r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4634</Words>
  <Application>WPS Office WWO_wpscloud_20240817022457-cb64644e7f</Application>
  <PresentationFormat>宽屏</PresentationFormat>
  <Paragraphs>353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汉仪旗黑KW 55S</vt:lpstr>
      <vt:lpstr>微软雅黑</vt:lpstr>
      <vt:lpstr>Consolas</vt:lpstr>
      <vt:lpstr>Courier</vt:lpstr>
      <vt:lpstr>Courier New</vt:lpstr>
      <vt:lpstr>宋体</vt:lpstr>
      <vt:lpstr>汉仪书宋二KW</vt:lpstr>
      <vt:lpstr>Kingsoft Confetti</vt:lpstr>
      <vt:lpstr>Office 主题</vt:lpstr>
      <vt:lpstr>Sail 缺陷分析与修复</vt:lpstr>
      <vt:lpstr>Sail 缺陷分析与修复</vt:lpstr>
      <vt:lpstr>编译流程及缺陷触发位置</vt:lpstr>
      <vt:lpstr>1. Lexer (Unit)</vt:lpstr>
      <vt:lpstr>1. Lexer (Operator)</vt:lpstr>
      <vt:lpstr>2. Fmt (Example)</vt:lpstr>
      <vt:lpstr>2. Fmt (comments,defs) -&gt; chunks -&gt; doc</vt:lpstr>
      <vt:lpstr>3. TypeCheck (Example)</vt:lpstr>
      <vt:lpstr>3. TypeCheck: (Annotation)</vt:lpstr>
      <vt:lpstr>3. TypeCheck (Scatter)</vt:lpstr>
      <vt:lpstr>4. sailcov: (Example)</vt:lpstr>
      <vt:lpstr>4. sailcov (how?)</vt:lpstr>
      <vt:lpstr>4. sailcov (After Rewrite)</vt:lpstr>
      <vt:lpstr>总结</vt:lpstr>
      <vt:lpstr>感谢指导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 缺陷分析与修复</dc:title>
  <dc:creator/>
  <cp:lastModifiedBy/>
  <dcterms:created xsi:type="dcterms:W3CDTF">2024-08-22T23:48:13Z</dcterms:created>
  <dcterms:modified xsi:type="dcterms:W3CDTF">2024-08-22T23:48:13Z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2052-12.9.0.17882</vt:lpwstr>
  </property>
  <property fmtid="{D5CDD505-2E9C-101B-9397-08002B2CF9AE}" pid="3" name="ICV">
    <vt:lpwstr>B75C98F4C40948689CB49D1002CA5FAC</vt:lpwstr>
  </property>
</Properties>
</file>