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61" r:id="rId5"/>
    <p:sldId id="262" r:id="rId6"/>
    <p:sldId id="265" r:id="rId7"/>
    <p:sldId id="260" r:id="rId8"/>
    <p:sldId id="263" r:id="rId9"/>
    <p:sldId id="271" r:id="rId10"/>
    <p:sldId id="272" r:id="rId11"/>
    <p:sldId id="269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标题可能比较唬人，其实这次分享主要是抛砖引玉，我将从一个例子出发，教大家如何在 </a:t>
            </a:r>
            <a:r>
              <a:rPr lang="en-US" altLang="zh-CN"/>
              <a:t>sail </a:t>
            </a:r>
            <a:r>
              <a:rPr lang="zh-CN" altLang="en-US"/>
              <a:t>这个 </a:t>
            </a:r>
            <a:r>
              <a:rPr lang="en-US" altLang="zh-CN"/>
              <a:t>RVI </a:t>
            </a:r>
            <a:r>
              <a:rPr lang="zh-CN" altLang="en-US"/>
              <a:t>认证的模型上，进行二次开发
希望大家对模拟器如果有什么想法，可以考虑首先基于  </a:t>
            </a:r>
            <a:r>
              <a:rPr lang="en-US" altLang="zh-CN"/>
              <a:t>sail</a:t>
            </a:r>
            <a:r>
              <a:rPr lang="zh-CN" altLang="en-US"/>
              <a:t>-</a:t>
            </a:r>
            <a:r>
              <a:rPr lang="en-US" altLang="zh-CN"/>
              <a:t>model </a:t>
            </a:r>
            <a:r>
              <a:rPr lang="zh-CN" altLang="en-US"/>
              <a:t>上进行二次开发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Sail </a:t>
            </a:r>
            <a:r>
              <a:rPr lang="zh-CN" altLang="en-US"/>
              <a:t>的语法非常简洁，且非常清晰，添加一条新的指令极其简单
- 首先是一个语法树，直接为 </a:t>
            </a:r>
            <a:r>
              <a:rPr lang="en-US" altLang="zh-CN"/>
              <a:t>union </a:t>
            </a:r>
            <a:r>
              <a:rPr lang="zh-CN" altLang="en-US"/>
              <a:t>类型添加一个新的变体
- 一个编解码器，借助 </a:t>
            </a:r>
            <a:r>
              <a:rPr lang="en-US" altLang="zh-CN"/>
              <a:t>sail </a:t>
            </a:r>
            <a:r>
              <a:rPr lang="zh-CN" altLang="en-US"/>
              <a:t>强大的模式匹配 和 位向量支持，一个映射就解决了所有问题
- 接着是执行，</a:t>
            </a:r>
            <a:r>
              <a:rPr lang="en-US" altLang="zh-CN"/>
              <a:t>sail </a:t>
            </a:r>
            <a:r>
              <a:rPr lang="zh-CN" altLang="en-US"/>
              <a:t>有完善的语法糖 和 标准库 支持，代码依然简洁且可靠
- 最后一个反汇编器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hyperlink" Target="https://github.com/riscv/sail-riscv" TargetMode="External"/><Relationship Id="rId2" Type="http://schemas.openxmlformats.org/officeDocument/2006/relationships/hyperlink" Target="https://github.com/rems-project/sail" TargetMode="Externa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2091" y="1180265"/>
            <a:ext cx="11558872" cy="2387600"/>
          </a:xfrm>
        </p:spPr>
        <p:txBody>
          <a:bodyPr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站在 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s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ail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的肩膀上</a:t>
            </a:r>
            <a:br>
              <a:rPr lang="zh-CN" altLang="en-US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定制你的 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riscv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操作从未如此简单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2024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12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06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PLCT Lab Sail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工程师 阎明铸 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5167489" y="6445943"/>
            <a:ext cx="7024530" cy="412037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/>
            <a:r>
              <a:rPr lang="zh-CN" altLang="en-US" i="1">
                <a:latin typeface="微软雅黑" charset="0"/>
                <a:ea typeface="微软雅黑" charset="0"/>
                <a:cs typeface="微软雅黑" charset="0"/>
              </a:rPr>
              <a:t>基于</a:t>
            </a:r>
            <a:r>
              <a:rPr lang="en-US" altLang="zh-CN" i="1">
                <a:latin typeface="微软雅黑" charset="0"/>
                <a:ea typeface="微软雅黑" charset="0"/>
                <a:cs typeface="微软雅黑" charset="0"/>
              </a:rPr>
              <a:t> sail-model </a:t>
            </a:r>
            <a:r>
              <a:rPr lang="zh-CN" altLang="en-US" i="1">
                <a:latin typeface="微软雅黑" charset="0"/>
                <a:ea typeface="微软雅黑" charset="0"/>
                <a:cs typeface="微软雅黑" charset="0"/>
              </a:rPr>
              <a:t>二次开发实现一个命令行上的 </a:t>
            </a:r>
            <a:r>
              <a:rPr lang="en-US" altLang="zh-CN" i="1">
                <a:latin typeface="微软雅黑" charset="0"/>
                <a:ea typeface="微软雅黑" charset="0"/>
                <a:cs typeface="微软雅黑" charset="0"/>
              </a:rPr>
              <a:t>riscv </a:t>
            </a:r>
            <a:r>
              <a:rPr lang="zh-CN" altLang="en-US" i="1">
                <a:latin typeface="微软雅黑" charset="0"/>
                <a:ea typeface="微软雅黑" charset="0"/>
                <a:cs typeface="微软雅黑" charset="0"/>
              </a:rPr>
              <a:t>指令编解码器</a:t>
            </a:r>
            <a:endParaRPr lang="zh-CN" altLang="en-US" i="1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 userDrawn="1"/>
        </p:nvGrpSpPr>
        <p:grpSpPr>
          <a:xfrm>
            <a:off x="1118242" y="4458419"/>
            <a:ext cx="1913890" cy="1369060"/>
            <a:chOff x="1800" y="4644"/>
            <a:chExt cx="3014" cy="2156"/>
          </a:xfrm>
        </p:grpSpPr>
        <p:pic>
          <p:nvPicPr>
            <p:cNvPr id="6" name="图片 5" descr="upload_post_object_v2_67598905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94" y="5507"/>
              <a:ext cx="2820" cy="129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 userDrawn="1"/>
          </p:nvSpPr>
          <p:spPr>
            <a:xfrm>
              <a:off x="1800" y="4644"/>
              <a:ext cx="2928" cy="580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>
                  <a:latin typeface="苹方-简" charset="0"/>
                  <a:ea typeface="苹方-简" charset="0"/>
                  <a:cs typeface="苹方-简" charset="0"/>
                  <a:hlinkClick r:id="rId2"/>
                </a:rPr>
                <a:t>rems</a:t>
              </a:r>
              <a:r>
                <a:rPr lang="zh-CN" altLang="en-US">
                  <a:latin typeface="苹方-简" charset="0"/>
                  <a:ea typeface="苹方-简" charset="0"/>
                  <a:cs typeface="苹方-简" charset="0"/>
                  <a:hlinkClick r:id="rId2"/>
                </a:rPr>
                <a:t>-</a:t>
              </a:r>
              <a:r>
                <a:rPr lang="en-US" altLang="zh-CN">
                  <a:latin typeface="苹方-简" charset="0"/>
                  <a:ea typeface="苹方-简" charset="0"/>
                  <a:cs typeface="苹方-简" charset="0"/>
                  <a:hlinkClick r:id="rId2"/>
                </a:rPr>
                <a:t>project/sail</a:t>
              </a:r>
              <a:endParaRPr lang="zh-CN" altLang="en-US">
                <a:latin typeface="苹方-简" charset="0"/>
                <a:ea typeface="苹方-简" charset="0"/>
                <a:cs typeface="苹方-简" charset="0"/>
              </a:endParaRPr>
            </a:p>
          </p:txBody>
        </p:sp>
      </p:grpSp>
      <p:grpSp>
        <p:nvGrpSpPr>
          <p:cNvPr id="13" name="组合 12"/>
          <p:cNvGrpSpPr/>
          <p:nvPr userDrawn="1"/>
        </p:nvGrpSpPr>
        <p:grpSpPr>
          <a:xfrm>
            <a:off x="1262875" y="1059351"/>
            <a:ext cx="1605280" cy="1910211"/>
            <a:chOff x="2563" y="1859"/>
            <a:chExt cx="2528" cy="3008"/>
          </a:xfrm>
        </p:grpSpPr>
        <p:sp>
          <p:nvSpPr>
            <p:cNvPr id="10" name="文本框 9"/>
            <p:cNvSpPr txBox="1"/>
            <p:nvPr userDrawn="1"/>
          </p:nvSpPr>
          <p:spPr>
            <a:xfrm>
              <a:off x="2563" y="1859"/>
              <a:ext cx="2528" cy="580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>
                  <a:latin typeface="苹方-简" charset="0"/>
                  <a:ea typeface="苹方-简" charset="0"/>
                  <a:cs typeface="苹方-简" charset="0"/>
                  <a:hlinkClick r:id="rId3"/>
                </a:rPr>
                <a:t>riscv/sail</a:t>
              </a:r>
              <a:r>
                <a:rPr lang="zh-CN" altLang="en-US">
                  <a:latin typeface="苹方-简" charset="0"/>
                  <a:ea typeface="苹方-简" charset="0"/>
                  <a:cs typeface="苹方-简" charset="0"/>
                  <a:hlinkClick r:id="rId3"/>
                </a:rPr>
                <a:t>-</a:t>
              </a:r>
              <a:r>
                <a:rPr lang="en-US" altLang="zh-CN">
                  <a:latin typeface="苹方-简" charset="0"/>
                  <a:ea typeface="苹方-简" charset="0"/>
                  <a:cs typeface="苹方-简" charset="0"/>
                  <a:hlinkClick r:id="rId3"/>
                </a:rPr>
                <a:t>riscv</a:t>
              </a:r>
              <a:endParaRPr lang="zh-CN" altLang="en-US">
                <a:latin typeface="苹方-简" charset="0"/>
                <a:ea typeface="苹方-简" charset="0"/>
                <a:cs typeface="苹方-简" charset="0"/>
              </a:endParaRPr>
            </a:p>
          </p:txBody>
        </p:sp>
        <p:pic>
          <p:nvPicPr>
            <p:cNvPr id="11" name="图片 10" descr="upload_post_object_v2_3208671546"/>
            <p:cNvPicPr>
              <a:picLocks noChangeAspect="1"/>
            </p:cNvPicPr>
            <p:nvPr/>
          </p:nvPicPr>
          <p:blipFill>
            <a:blip r:embed="rId4"/>
            <a:srcRect r="83964"/>
            <a:stretch>
              <a:fillRect/>
            </a:stretch>
          </p:blipFill>
          <p:spPr>
            <a:xfrm>
              <a:off x="2898" y="2776"/>
              <a:ext cx="2114" cy="2091"/>
            </a:xfrm>
            <a:prstGeom prst="rect">
              <a:avLst/>
            </a:prstGeom>
          </p:spPr>
        </p:pic>
      </p:grpSp>
      <p:sp>
        <p:nvSpPr>
          <p:cNvPr id="14" name="文本框 13"/>
          <p:cNvSpPr txBox="1"/>
          <p:nvPr userDrawn="1"/>
        </p:nvSpPr>
        <p:spPr>
          <a:xfrm>
            <a:off x="3914813" y="4045645"/>
            <a:ext cx="8503920" cy="219456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Sail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是一种用于定义处理器指令集架构（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ISA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）语义的语言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sail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是一种工程师友好的语言，类似于各类描述 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ISA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的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伪代码，但定义更为精确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sail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编译器具备完善的类型检查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支持从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spec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自动生成指令测试，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保证良好的测试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覆盖率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支持生成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ISA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规范的定理证明器版本，保证 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ISA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符合预期的安全属性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914813" y="1030870"/>
            <a:ext cx="8144510" cy="2399638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/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RISCV Sail Model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是 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RISC-V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架构的正式规范，并且已被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RISC-V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基金会采纳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该模型指定了指令的汇编格式、相应的编码器和解码器，以及指令的语义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该模型主要使用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 Sail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语言编写，经过了完备的测试和证明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sail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model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会成为 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RISC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V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开发者的主要设计工具和参考资料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sail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-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riscv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编译出的模拟器可以执行小型测试二进制文件，启动操作系统镜像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1188073" y="565444"/>
            <a:ext cx="18973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 i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The Golden Model</a:t>
            </a:r>
            <a:endParaRPr lang="zh-CN" altLang="en-US" i="1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sail</a:t>
            </a:r>
            <a:r>
              <a:rPr lang="zh-CN" altLang="en-US"/>
              <a:t>-</a:t>
            </a:r>
            <a:r>
              <a:rPr lang="en-US" altLang="zh-CN"/>
              <a:t>model </a:t>
            </a:r>
            <a:r>
              <a:rPr lang="zh-CN" altLang="en-US"/>
              <a:t>运行 </a:t>
            </a:r>
            <a:r>
              <a:rPr lang="en-US" altLang="zh-CN"/>
              <a:t>elf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461708" y="1626476"/>
            <a:ext cx="7275830" cy="50774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en-US">
                <a:highlight>
                  <a:srgbClr val="C0C0C0"/>
                </a:highlight>
                <a:latin typeface="Fira Code" charset="0"/>
                <a:ea typeface="Fira Code" charset="0"/>
                <a:cs typeface="Fira Code" charset="0"/>
              </a:rPr>
              <a:t>❯</a:t>
            </a:r>
            <a:r>
              <a:rPr lang="en-US" altLang="zh-CN">
                <a:highlight>
                  <a:srgbClr val="C0C0C0"/>
                </a:highlight>
                <a:latin typeface="Fira Code" charset="0"/>
                <a:ea typeface="Fira Code" charset="0"/>
                <a:cs typeface="Fira Code" charset="0"/>
              </a:rPr>
              <a:t> c_emulator/riscv_sim_RV64 test/riscv-tests/rv64ui-p-lw.elf</a:t>
            </a:r>
            <a:endParaRPr lang="en-US" altLang="zh-CN">
              <a:highlight>
                <a:srgbClr val="C0C0C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Running file test/riscv-tests/rv64ui-p-lw.elf.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ELF Entry @ 0x80000000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tohost located at 0x80001000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begin_signature: 0x80002000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end_signature: 0x80002010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CSR mstatus &lt;- 0x0000000A00000000 (input: 0x0000000000000000)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mem[X,0x0000000000001000] -&gt; 0x0297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mem[X,0x0000000000001002] -&gt; 0x0000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highlight>
                  <a:srgbClr val="C0C0C0"/>
                </a:highlight>
                <a:latin typeface="Fira Code" charset="0"/>
                <a:ea typeface="Fira Code" charset="0"/>
                <a:cs typeface="Fira Code" charset="0"/>
              </a:rPr>
              <a:t>[0] [M]: 0x0000000000001000 (0x00000297) auipc t0, 0</a:t>
            </a:r>
            <a:endParaRPr lang="en-US" altLang="zh-CN">
              <a:highlight>
                <a:srgbClr val="C0C0C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x5 &lt;- 0x0000000000001000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mem[X,0x0000000000001004] -&gt; 0x8593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mem[X,0x0000000000001006] -&gt; 0x0202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...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highlight>
                  <a:srgbClr val="C0C0C0"/>
                </a:highlight>
                <a:latin typeface="Fira Code" charset="0"/>
                <a:ea typeface="Fira Code" charset="0"/>
                <a:cs typeface="Fira Code" charset="0"/>
              </a:rPr>
              <a:t>[278] [M]: 0x0000000080000044 (0xFC3F2023) sw gp, -0x40(t5)</a:t>
            </a:r>
            <a:endParaRPr lang="en-US" altLang="zh-CN">
              <a:highlight>
                <a:srgbClr val="C0C0C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htif[0x0000000080001000] &lt;- 0x00000001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htif-syscall-proxy cmd: 0x000000000001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SUCCESS</a:t>
            </a:r>
            <a:endParaRPr lang="en-US" altLang="en-US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丰富</a:t>
            </a:r>
            <a:r>
              <a:rPr lang="en-US" altLang="zh-CN"/>
              <a:t>/</a:t>
            </a:r>
            <a:r>
              <a:rPr lang="zh-CN" altLang="en-US"/>
              <a:t>清晰的指令集支持</a:t>
            </a:r>
            <a:endParaRPr lang="zh-CN" altLang="en-US"/>
          </a:p>
        </p:txBody>
      </p:sp>
      <p:pic>
        <p:nvPicPr>
          <p:cNvPr id="2" name="图片 1" descr="upload_post_object_v2_16524506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9691" y="523088"/>
            <a:ext cx="2052349" cy="5871148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838130" y="1783340"/>
            <a:ext cx="5340961" cy="4681295"/>
          </a:xfrm>
          <a:prstGeom prst="rect">
            <a:avLst/>
          </a:prstGeom>
        </p:spPr>
        <p:txBody>
          <a:bodyPr wrap="square" rtlCol="0">
            <a:no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核心</a:t>
            </a:r>
            <a:r>
              <a:rPr lang="en-US" altLang="zh-CN"/>
              <a:t> ISA </a:t>
            </a:r>
            <a:r>
              <a:rPr lang="zh-CN" altLang="en-US"/>
              <a:t>指令集：</a:t>
            </a:r>
            <a:r>
              <a:rPr lang="en-US" altLang="zh-CN"/>
              <a:t>RV32 and RV64 IMAFDC</a:t>
            </a:r>
            <a:endParaRPr lang="en-US" altLang="zh-CN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RVV </a:t>
            </a:r>
            <a:r>
              <a:rPr lang="zh-CN" altLang="en-US"/>
              <a:t>向量扩展支持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很多</a:t>
            </a:r>
            <a:r>
              <a:rPr lang="en-US" altLang="zh-CN"/>
              <a:t> Z extensions</a:t>
            </a:r>
            <a:r>
              <a:rPr lang="zh-CN" altLang="en-US"/>
              <a:t>：</a:t>
            </a:r>
            <a:r>
              <a:rPr lang="en-US" altLang="zh-CN"/>
              <a:t>Zba, Zbb, Zbc, Zbs, Zkn, Zks, Zbkb, Zbkx, Zicsr, Zicond, Zicbom, Zicboz, Zcd, Zfh, Zfa, ...</a:t>
            </a:r>
            <a:endParaRPr lang="en-US" altLang="zh-CN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PMP, HPM counter </a:t>
            </a:r>
            <a:r>
              <a:rPr lang="zh-CN" altLang="en-US"/>
              <a:t>等特性支持</a:t>
            </a:r>
            <a:endParaRPr lang="zh-CN" altLang="en-US"/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Sv32, Sv39, Sv48 </a:t>
            </a:r>
            <a:r>
              <a:rPr lang="zh-CN" altLang="en-US"/>
              <a:t>虚拟内存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添加一条新指令对于 </a:t>
            </a:r>
            <a:r>
              <a:rPr lang="en-US" altLang="zh-CN"/>
              <a:t>sail </a:t>
            </a:r>
            <a:r>
              <a:rPr lang="zh-CN" altLang="en-US"/>
              <a:t>轻而易举</a:t>
            </a:r>
            <a:endParaRPr lang="zh-CN" altLang="en-US"/>
          </a:p>
        </p:txBody>
      </p:sp>
      <p:pic>
        <p:nvPicPr>
          <p:cNvPr id="4" name="图片 3" descr="upload_post_object_v2_19304651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7395" y="1848689"/>
            <a:ext cx="9096375" cy="42672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851458" y="1927443"/>
            <a:ext cx="1211233" cy="462256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语法树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51476" y="2733090"/>
            <a:ext cx="1211233" cy="462256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编解码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851476" y="3682585"/>
            <a:ext cx="1211195" cy="462256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>
                <a:solidFill>
                  <a:srgbClr val="000000"/>
                </a:solidFill>
              </a:rPr>
              <a:t>指令执行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851476" y="5153401"/>
            <a:ext cx="1211233" cy="462256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zh-CN" altLang="en-US">
                <a:solidFill>
                  <a:srgbClr val="000000"/>
                </a:solidFill>
              </a:rPr>
              <a:t>反</a:t>
            </a:r>
            <a:r>
              <a:rPr lang="en-US" altLang="zh-CN">
                <a:solidFill>
                  <a:srgbClr val="000000"/>
                </a:solidFill>
              </a:rPr>
              <a:t>)</a:t>
            </a:r>
            <a:r>
              <a:rPr lang="zh-CN" altLang="en-US">
                <a:solidFill>
                  <a:srgbClr val="000000"/>
                </a:solidFill>
              </a:rPr>
              <a:t>汇编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16</a:t>
            </a:r>
            <a:r>
              <a:rPr lang="zh-CN" altLang="en-US"/>
              <a:t>进制编码转为汇编语句</a:t>
            </a:r>
            <a:endParaRPr lang="zh-CN" altLang="en-US"/>
          </a:p>
        </p:txBody>
      </p:sp>
      <p:pic>
        <p:nvPicPr>
          <p:cNvPr id="4" name="图片 3" descr="upload_post_object_v2_1930465194"/>
          <p:cNvPicPr>
            <a:picLocks noChangeAspect="1"/>
          </p:cNvPicPr>
          <p:nvPr/>
        </p:nvPicPr>
        <p:blipFill>
          <a:blip r:embed="rId1"/>
          <a:srcRect r="42132"/>
          <a:stretch>
            <a:fillRect/>
          </a:stretch>
        </p:blipFill>
        <p:spPr>
          <a:xfrm>
            <a:off x="838197" y="1848689"/>
            <a:ext cx="5263851" cy="4267200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5" idx="1"/>
          </p:cNvCxnSpPr>
          <p:nvPr userDrawn="1"/>
        </p:nvCxnSpPr>
        <p:spPr>
          <a:xfrm flipH="1">
            <a:off x="4750062" y="2134882"/>
            <a:ext cx="2588367" cy="850048"/>
          </a:xfrm>
          <a:prstGeom prst="straightConnector1">
            <a:avLst/>
          </a:prstGeom>
          <a:ln w="38100" cap="flat" cmpd="sng" algn="ctr">
            <a:solidFill>
              <a:srgbClr val="00B0F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6" idx="1"/>
          </p:cNvCxnSpPr>
          <p:nvPr userDrawn="1"/>
        </p:nvCxnSpPr>
        <p:spPr>
          <a:xfrm>
            <a:off x="5051112" y="2615647"/>
            <a:ext cx="2287459" cy="365820"/>
          </a:xfrm>
          <a:prstGeom prst="straightConnector1">
            <a:avLst/>
          </a:prstGeom>
          <a:ln w="38100" cap="flat" cmpd="sng" algn="ctr">
            <a:solidFill>
              <a:srgbClr val="FFC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1"/>
          </p:cNvCxnSpPr>
          <p:nvPr userDrawn="1"/>
        </p:nvCxnSpPr>
        <p:spPr>
          <a:xfrm flipH="1">
            <a:off x="5225157" y="2981467"/>
            <a:ext cx="2113413" cy="1880487"/>
          </a:xfrm>
          <a:prstGeom prst="straightConnector1">
            <a:avLst/>
          </a:prstGeom>
          <a:ln w="38100" cap="flat" cmpd="sng" algn="ctr">
            <a:solidFill>
              <a:srgbClr val="FFC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13" idx="1"/>
          </p:cNvCxnSpPr>
          <p:nvPr userDrawn="1"/>
        </p:nvCxnSpPr>
        <p:spPr>
          <a:xfrm flipV="1">
            <a:off x="5039147" y="5333912"/>
            <a:ext cx="2299314" cy="85471"/>
          </a:xfrm>
          <a:prstGeom prst="straightConnector1">
            <a:avLst/>
          </a:prstGeom>
          <a:ln w="38100" cap="flat" cmpd="sng" algn="ctr">
            <a:solidFill>
              <a:srgbClr val="00B0F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7338532" y="1848640"/>
            <a:ext cx="3313712" cy="572333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 sz="2000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0x4d23821b</a:t>
            </a:r>
            <a:endParaRPr lang="en-US" altLang="zh-CN" sz="2000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7338532" y="2694665"/>
            <a:ext cx="3313712" cy="572333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 sz="2000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ADDIW:(0x4d2, x4, x7)</a:t>
            </a:r>
            <a:endParaRPr lang="en-US" altLang="zh-CN" sz="2000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7338422" y="5047745"/>
            <a:ext cx="3313712" cy="572333"/>
          </a:xfrm>
          <a:prstGeom prst="rect">
            <a:avLst/>
          </a:prstGeom>
          <a:noFill/>
          <a:ln w="1905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 sz="2000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addiw x4, x7, 1234</a:t>
            </a:r>
            <a:endParaRPr lang="en-US" altLang="zh-CN" sz="2000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str = assembly(encdes(x))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pic>
        <p:nvPicPr>
          <p:cNvPr id="3" name="图片 2" descr="upload_post_object_v2_7406933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213" y="1715557"/>
            <a:ext cx="4421977" cy="492090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图片 3" descr="upload_post_object_v2_11353064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30" y="1715609"/>
            <a:ext cx="4307620" cy="85150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图片 4" descr="upload_post_object_v2_15802756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30" y="2778852"/>
            <a:ext cx="4307660" cy="385760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矩形 5"/>
          <p:cNvSpPr/>
          <p:nvPr userDrawn="1"/>
        </p:nvSpPr>
        <p:spPr>
          <a:xfrm>
            <a:off x="6173022" y="3445510"/>
            <a:ext cx="4094880" cy="660465"/>
          </a:xfrm>
          <a:prstGeom prst="rect">
            <a:avLst/>
          </a:prstGeom>
          <a:noFill/>
          <a:ln w="19050" cap="flat" cmpd="sng" algn="ctr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6173032" y="4238067"/>
            <a:ext cx="4094880" cy="583411"/>
          </a:xfrm>
          <a:prstGeom prst="rect">
            <a:avLst/>
          </a:prstGeom>
          <a:noFill/>
          <a:ln w="19050" cap="flat" cmpd="sng" algn="ctr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6173032" y="4959486"/>
            <a:ext cx="4094880" cy="572403"/>
          </a:xfrm>
          <a:prstGeom prst="rect">
            <a:avLst/>
          </a:prstGeom>
          <a:noFill/>
          <a:ln w="19050" cap="flat" cmpd="sng" algn="ctr">
            <a:solidFill>
              <a:srgbClr val="00B0F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str = assembly(encdes(x))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pic>
        <p:nvPicPr>
          <p:cNvPr id="3" name="图片 2" descr="upload_post_object_v2_38243558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30" y="1848640"/>
            <a:ext cx="5240248" cy="253252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文本框 5"/>
          <p:cNvSpPr txBox="1"/>
          <p:nvPr userDrawn="1"/>
        </p:nvSpPr>
        <p:spPr>
          <a:xfrm>
            <a:off x="3355040" y="5448919"/>
            <a:ext cx="309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endParaRPr lang="zh-CN" altLang="en-US"/>
          </a:p>
        </p:txBody>
      </p:sp>
      <p:pic>
        <p:nvPicPr>
          <p:cNvPr id="8" name="图片 7" descr="upload_post_object_v2_6456224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368" y="1848640"/>
            <a:ext cx="4829348" cy="446932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微软雅黑" charset="0"/>
                <a:ea typeface="微软雅黑" charset="0"/>
              </a:rPr>
              <a:t>交流讨论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1492</Words>
  <Application>WPS Office WWO_wpscloud_20241121174544-e990c85573</Application>
  <PresentationFormat>宽屏</PresentationFormat>
  <Paragraphs>81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汉仪旗黑KW 55S</vt:lpstr>
      <vt:lpstr>微软雅黑</vt:lpstr>
      <vt:lpstr>苹方-简</vt:lpstr>
      <vt:lpstr>Times New Roman</vt:lpstr>
      <vt:lpstr>Fira Code</vt:lpstr>
      <vt:lpstr>汉仪书宋二KW</vt:lpstr>
      <vt:lpstr>Kingsoft Confetti</vt:lpstr>
      <vt:lpstr>Office 主题</vt:lpstr>
      <vt:lpstr>站在 sail 的肩膀上 定制你的 riscv 操作从未如此简单</vt:lpstr>
      <vt:lpstr>PowerPoint 演示文稿</vt:lpstr>
      <vt:lpstr>sail-model 运行 elf</vt:lpstr>
      <vt:lpstr>清晰的仓库组织</vt:lpstr>
      <vt:lpstr>添加一条新指令对于 sail 轻而易举</vt:lpstr>
      <vt:lpstr>16进制编码转为汇编语句</vt:lpstr>
      <vt:lpstr>PowerPoint 演示文稿</vt:lpstr>
      <vt:lpstr>PowerPoint 演示文稿</vt:lpstr>
      <vt:lpstr>交流讨论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站在 sail 的肩膀上 定制你的 riscv 操作从未如此简单</dc:title>
  <dc:creator/>
  <cp:lastModifiedBy/>
  <dcterms:created xsi:type="dcterms:W3CDTF">2024-12-06T07:34:09Z</dcterms:created>
  <dcterms:modified xsi:type="dcterms:W3CDTF">2024-12-06T07:34:09Z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2052-12.9.0.19207</vt:lpwstr>
  </property>
  <property fmtid="{D5CDD505-2E9C-101B-9397-08002B2CF9AE}" pid="3" name="ICV">
    <vt:lpwstr>B75C98F4C40948689CB49D1002CA5FAC</vt:lpwstr>
  </property>
</Properties>
</file>