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0" r:id="rId3"/>
    <p:sldId id="282" r:id="rId4"/>
    <p:sldId id="283" r:id="rId5"/>
    <p:sldId id="266" r:id="rId6"/>
    <p:sldId id="284" r:id="rId8"/>
    <p:sldId id="286" r:id="rId9"/>
    <p:sldId id="285" r:id="rId10"/>
    <p:sldId id="299" r:id="rId11"/>
    <p:sldId id="259" r:id="rId12"/>
    <p:sldId id="271" r:id="rId13"/>
    <p:sldId id="262" r:id="rId14"/>
    <p:sldId id="269" r:id="rId15"/>
    <p:sldId id="263" r:id="rId16"/>
    <p:sldId id="300" r:id="rId17"/>
    <p:sldId id="302" r:id="rId18"/>
    <p:sldId id="301" r:id="rId19"/>
    <p:sldId id="261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日常情况倾向于使用类型别名，可以获得类型检查等好处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苹方-简" charset="0"/>
                <a:ea typeface="苹方-简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lasdair.github.io/manual.html#_function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hyperlink" Target="https://github.com/riscv/sail-riscv/" TargetMode="External"/><Relationship Id="rId3" Type="http://schemas.openxmlformats.org/officeDocument/2006/relationships/hyperlink" Target="https://github.com/rems-project/sail" TargetMode="External"/><Relationship Id="rId2" Type="http://schemas.openxmlformats.org/officeDocument/2006/relationships/image" Target="../media/image5.GIF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lasdair.github.io/manual.html#_bitfield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alasdair.github.io/manual.html#_ad_hoc_overloading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1999" y="1537460"/>
            <a:ext cx="10667968" cy="2303553"/>
          </a:xfrm>
        </p:spPr>
        <p:txBody>
          <a:bodyPr/>
          <a:p>
            <a:r>
              <a:rPr lang="zh-CN" altLang="en-US" sz="5400">
                <a:solidFill>
                  <a:srgbClr val="000000"/>
                </a:solidFill>
                <a:latin typeface="苹方-简" charset="0"/>
                <a:ea typeface="苹方-简" charset="0"/>
              </a:rPr>
              <a:t>语法，寄存器和内存</a:t>
            </a:r>
            <a:r>
              <a:rPr lang="zh-CN" altLang="en-US" sz="5400">
                <a:solidFill>
                  <a:srgbClr val="000000"/>
                </a:solidFill>
                <a:latin typeface="苹方-简" charset="0"/>
                <a:ea typeface="苹方-简" charset="0"/>
              </a:rPr>
              <a:t>管理</a:t>
            </a:r>
            <a:endParaRPr lang="zh-CN" altLang="en-US" sz="5400">
              <a:solidFill>
                <a:srgbClr val="000000"/>
              </a:solidFill>
              <a:latin typeface="苹方-简" charset="0"/>
              <a:ea typeface="苹方-简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[sail/act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开发入门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] sail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-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riscv (</a:t>
            </a:r>
            <a:r>
              <a:rPr lang="zh-CN" altLang="en-US">
                <a:solidFill>
                  <a:schemeClr val="tx1"/>
                </a:solidFill>
                <a:latin typeface="苹方-简" charset="0"/>
                <a:ea typeface="苹方-简" charset="0"/>
                <a:cs typeface="苹方-简" charset="0"/>
              </a:rPr>
              <a:t>二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)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Block 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44" y="1951350"/>
            <a:ext cx="33610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以写入到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0x</a:t>
            </a:r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100100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111111</a:t>
            </a:r>
            <a:r>
              <a:rPr lang="en-US" altLang="zh-CN">
                <a:latin typeface="苹方-简" charset="0"/>
                <a:ea typeface="苹方-简" charset="0"/>
                <a:cs typeface="苹方-简" charset="0"/>
              </a:rPr>
              <a:t> </a:t>
            </a:r>
            <a:r>
              <a:rPr lang="zh-CN" altLang="en-US">
                <a:latin typeface="苹方-简" charset="0"/>
                <a:ea typeface="苹方-简" charset="0"/>
                <a:cs typeface="苹方-简" charset="0"/>
              </a:rPr>
              <a:t>为例</a:t>
            </a:r>
            <a:endParaRPr lang="zh-CN" altLang="en-US">
              <a:latin typeface="苹方-简" charset="0"/>
              <a:ea typeface="苹方-简" charset="0"/>
              <a:cs typeface="苹方-简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2978798" y="4556979"/>
            <a:ext cx="1747946" cy="7391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3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5198944" y="4556957"/>
            <a:ext cx="1747946" cy="7391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7465221" y="4556957"/>
            <a:ext cx="1747946" cy="739181"/>
          </a:xfrm>
          <a:prstGeom prst="rect">
            <a:avLst/>
          </a:prstGeom>
          <a:solidFill>
            <a:srgbClr val="E2E6ED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3059650" y="4083881"/>
            <a:ext cx="15862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0x10</a:t>
            </a:r>
            <a:r>
              <a:rPr lang="en-US" altLang="zh-CN">
                <a:highlight>
                  <a:srgbClr val="00FFFF"/>
                </a:highlight>
              </a:rPr>
              <a:t>000000</a:t>
            </a:r>
            <a:endParaRPr lang="zh-CN" altLang="en-US">
              <a:highlight>
                <a:srgbClr val="00FFFF"/>
              </a:highlight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4994052" y="4083881"/>
            <a:ext cx="21577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0x101000</a:t>
            </a:r>
            <a:r>
              <a:rPr lang="en-US" altLang="zh-CN">
                <a:highlight>
                  <a:srgbClr val="00FFFF"/>
                </a:highlight>
              </a:rPr>
              <a:t>000000</a:t>
            </a:r>
            <a:endParaRPr lang="zh-CN" altLang="en-US">
              <a:highlight>
                <a:srgbClr val="00FFFF"/>
              </a:highlight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688919" y="4083916"/>
            <a:ext cx="1300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0x</a:t>
            </a:r>
            <a:r>
              <a:rPr lang="en-US" altLang="zh-CN">
                <a:highlight>
                  <a:srgbClr val="00FFFF"/>
                </a:highlight>
              </a:rPr>
              <a:t>000000</a:t>
            </a:r>
            <a:endParaRPr lang="zh-CN" altLang="en-US">
              <a:highlight>
                <a:srgbClr val="00FFFF"/>
              </a:highlight>
            </a:endParaRPr>
          </a:p>
        </p:txBody>
      </p:sp>
      <p:cxnSp>
        <p:nvCxnSpPr>
          <p:cNvPr id="13" name="直接箭头连接符 12"/>
          <p:cNvCxnSpPr>
            <a:stCxn id="7" idx="3"/>
            <a:endCxn id="8" idx="1"/>
          </p:cNvCxnSpPr>
          <p:nvPr userDrawn="1"/>
        </p:nvCxnSpPr>
        <p:spPr>
          <a:xfrm>
            <a:off x="4727126" y="4926607"/>
            <a:ext cx="471805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  <a:endCxn id="9" idx="1"/>
          </p:cNvCxnSpPr>
          <p:nvPr userDrawn="1"/>
        </p:nvCxnSpPr>
        <p:spPr>
          <a:xfrm>
            <a:off x="6946637" y="4926585"/>
            <a:ext cx="51816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 userDrawn="1"/>
        </p:nvSpPr>
        <p:spPr>
          <a:xfrm>
            <a:off x="838144" y="2425275"/>
            <a:ext cx="4856480" cy="125285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4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1.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计算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block_id:      block_id = addr &amp; ~MASK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2.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遍历链表，查找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block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4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3.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获取偏移量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:          offset   = addr &amp;  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MASK</a:t>
            </a: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90596" y="1951351"/>
            <a:ext cx="18211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sail/lib/rts.c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153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399987" y="5822246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20" name="文本框 19"/>
          <p:cNvSpPr txBox="1"/>
          <p:nvPr userDrawn="1"/>
        </p:nvSpPr>
        <p:spPr>
          <a:xfrm>
            <a:off x="838144" y="5822225"/>
            <a:ext cx="38976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块大小为固定值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: MASK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0xFFFFFF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内存读写相关函数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44" y="1848648"/>
            <a:ext cx="2559685" cy="82994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/* ***** Memory builtins ***** */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void write_mem(uint64_t, uint64_t);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uint64_t read_mem(uint64_t);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44" y="2991658"/>
            <a:ext cx="4808855" cy="30460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These memory builtins are intended to match the semantics for the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// __ReadRAM and __WriteRAM functions in ASL.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bool write_ram(const mpz_t addr_size,     // Either 32 or 64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mpz_t data_size_mpz, // Number of bytes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hex_ram,       // Currently unused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addr_bv,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data);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void read_ram(lbits *data,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mpz_t addr_size,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mpz_t data_size_mpz,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hex_ram,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addr_bv);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...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44" y="6204881"/>
            <a:ext cx="4373880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400">
                <a:solidFill>
                  <a:srgbClr val="808080"/>
                </a:solidFill>
              </a:rPr>
              <a:t>&gt;</a:t>
            </a:r>
            <a:r>
              <a:rPr lang="zh-CN" altLang="en-US" sz="1400">
                <a:solidFill>
                  <a:srgbClr val="808080"/>
                </a:solidFill>
              </a:rPr>
              <a:t> </a:t>
            </a:r>
            <a:r>
              <a:rPr lang="en-US" altLang="zh-CN" sz="1400">
                <a:solidFill>
                  <a:srgbClr val="808080"/>
                </a:solidFill>
              </a:rPr>
              <a:t>Arm Architecture Specification Language (ASL)</a:t>
            </a:r>
            <a:endParaRPr lang="en-US" altLang="zh-CN" sz="1400">
              <a:solidFill>
                <a:srgbClr val="80808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苹方-简" charset="0"/>
              </a:rPr>
              <a:t>Sail </a:t>
            </a:r>
            <a:r>
              <a:rPr lang="zh-CN" altLang="en-US">
                <a:cs typeface="苹方-简" charset="0"/>
              </a:rPr>
              <a:t>实际流程</a:t>
            </a:r>
            <a:endParaRPr lang="zh-CN" altLang="en-US">
              <a:cs typeface="苹方-简" charset="0"/>
            </a:endParaRPr>
          </a:p>
        </p:txBody>
      </p:sp>
      <p:graphicFrame>
        <p:nvGraphicFramePr>
          <p:cNvPr id="25" name="表格 24"/>
          <p:cNvGraphicFramePr/>
          <p:nvPr/>
        </p:nvGraphicFramePr>
        <p:xfrm>
          <a:off x="1828769" y="1828878"/>
          <a:ext cx="8534400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4074795"/>
                <a:gridCol w="1614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LOAD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mem_read(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    Read(Data), paddr, width_bytes, aq, rl, false)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sail_mem.sail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val mem_read : 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    forall 'n, 0 &lt; 'n &lt;= max_mem_access . ()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mem_read_priv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mem_read_priv_meta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checked_mem_read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phys_mem_read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sail</a:t>
                      </a:r>
                      <a:r>
                        <a:rPr lang="zh-CN" altLang="en-US" sz="1000">
                          <a:latin typeface="Fira Code" charset="0"/>
                          <a:ea typeface="Fira Code" charset="0"/>
                          <a:cs typeface="Fira Code" charset="0"/>
                        </a:rPr>
                        <a:t>-</a:t>
                      </a: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riscv/model/prelude_mem.sail</a:t>
                      </a: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read_ram(2</a:t>
                      </a:r>
                      <a:r>
                        <a:rPr lang="zh-CN" altLang="en-US" sz="1000">
                          <a:latin typeface="Fira Code" charset="0"/>
                          <a:ea typeface="Fira Code" charset="0"/>
                          <a:cs typeface="Fira Code" charset="0"/>
                        </a:rPr>
                        <a:t>返回值</a:t>
                      </a: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)</a:t>
                      </a: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lib/concurrency_interface/read_write.sail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outcome sail_mem_read 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instantiation sail_mem_read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lib/concurrency_interface/emulator_memory.sail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read_mem#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latin typeface="Fira Code" charset="0"/>
                          <a:ea typeface="Fira Code" charset="0"/>
                          <a:cs typeface="Fira Code" charset="0"/>
                        </a:rPr>
                        <a:t># 是合法的</a:t>
                      </a: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__read_mem#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表格 26"/>
          <p:cNvGraphicFramePr/>
          <p:nvPr/>
        </p:nvGraphicFramePr>
        <p:xfrm>
          <a:off x="1828797" y="5699795"/>
          <a:ext cx="8534400" cy="114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4074795"/>
                <a:gridCol w="1614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/home/trdthg/repo/sail/sail/lib/rts.c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emulator_read_mem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platform_read_mem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sail/lib/rts.c</a:t>
                      </a:r>
                      <a:endParaRPr lang="en-US" altLang="zh-CN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000">
                          <a:latin typeface="Fira Code" charset="0"/>
                          <a:ea typeface="Fira Code" charset="0"/>
                          <a:cs typeface="Fira Code" charset="0"/>
                        </a:rPr>
                        <a:t>read_ram</a:t>
                      </a: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0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8" name="表格 27"/>
          <p:cNvGraphicFramePr/>
          <p:nvPr/>
        </p:nvGraphicFramePr>
        <p:xfrm>
          <a:off x="1828797" y="1447921"/>
          <a:ext cx="8534400" cy="381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4800"/>
                <a:gridCol w="4074795"/>
                <a:gridCol w="161480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苹方-简" charset="0"/>
                          <a:ea typeface="苹方-简" charset="0"/>
                        </a:rPr>
                        <a:t>位置</a:t>
                      </a:r>
                      <a:endParaRPr lang="zh-CN" altLang="en-US" sz="1400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苹方-简" charset="0"/>
                          <a:ea typeface="苹方-简" charset="0"/>
                        </a:rPr>
                        <a:t>调用链</a:t>
                      </a:r>
                      <a:endParaRPr lang="zh-CN" altLang="en-US" sz="1400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苹方-简" charset="0"/>
                          <a:ea typeface="苹方-简" charset="0"/>
                        </a:rPr>
                        <a:t>备注</a:t>
                      </a:r>
                      <a:endParaRPr lang="zh-CN" altLang="en-US" sz="1400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编译使用方法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44" y="1995898"/>
            <a:ext cx="48018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如何编写函数签名，从 </a:t>
            </a:r>
            <a:r>
              <a:rPr lang="en-US" altLang="zh-CN"/>
              <a:t>sail </a:t>
            </a:r>
            <a:r>
              <a:rPr lang="zh-CN" altLang="en-US"/>
              <a:t>调用内存读写函数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44" y="3865591"/>
            <a:ext cx="7524750" cy="15995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val write_ram = impure "write_ram" : forall 'n 'm.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(int('m), int('n), bits('m), bits('m), bits(8 * 'n)) -&gt; bool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zh-CN" altLang="en-US" sz="1400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</a:t>
            </a:r>
            <a:r>
              <a:rPr lang="zh-CN" altLang="en-US" sz="1400">
                <a:latin typeface="Fira Code" charset="0"/>
                <a:ea typeface="Fira Code" charset="0"/>
                <a:cs typeface="Fira Code" charset="0"/>
              </a:rPr>
              <a:t>进一步封装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val write_mem : forall 'n. (xlenbits, int('n), bits(8 * 'n)) -&gt; bool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function write_mem(addr, width, data) = write_ram(</a:t>
            </a:r>
            <a:r>
              <a:rPr lang="en-US" altLang="zh-CN" sz="1400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sizeof(xlen)</a:t>
            </a:r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, width, </a:t>
            </a:r>
            <a:r>
              <a:rPr lang="en-US" altLang="zh-CN" sz="1400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EXTZ(0x0)</a:t>
            </a:r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, addr, data)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44" y="2546470"/>
            <a:ext cx="3964940" cy="10147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bool write_ram(</a:t>
            </a:r>
            <a:r>
              <a:rPr lang="en-US" altLang="zh-CN" sz="1200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const mpz_t addr_size, // Either 32 or 64</a:t>
            </a:r>
            <a:endParaRPr lang="en-US" altLang="zh-CN" sz="1200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mpz_t data_size_mpz, // Number of bytes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highlight>
                  <a:srgbClr val="C0C0C0"/>
                </a:highlight>
                <a:latin typeface="Fira Code" charset="0"/>
                <a:ea typeface="Fira Code" charset="0"/>
                <a:cs typeface="Fira Code" charset="0"/>
              </a:rPr>
              <a:t>           const lbits hex_ram,       // Currently unused</a:t>
            </a:r>
            <a:endParaRPr lang="en-US" altLang="zh-CN" sz="1200">
              <a:highlight>
                <a:srgbClr val="C0C0C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addr_bv,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data);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编译使用方法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47804" y="3661120"/>
            <a:ext cx="7315200" cy="1198880"/>
          </a:xfrm>
          <a:prstGeom prst="rect">
            <a:avLst/>
          </a:prstGeom>
          <a:noFill/>
          <a:ln w="12700"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rtlCol="0" anchor="t">
            <a:spAutoFit/>
          </a:bodyPr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val read_ram = impure "read_ram" : forall 'n 'm, 'n &gt;= 0.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(int('m), int('n), bits('m), bits('m)) -&gt; bits(8 * 'n)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val read_mem : forall 'n, 'n &gt;= 0. (xlenbits, int('n)) -&gt; bits(8 * 'n)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function read_mem(addr, width) = read_ram(sizeof(xlen), width, EXTZ(0x0), addr)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947782" y="2204607"/>
            <a:ext cx="4135120" cy="101473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bool write_ram(const mpz_t addr_size,     // Either 32 or 64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mpz_t data_size_mpz, // Number of bytes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hex_ram,       // Currently unused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addr_bv,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         const lbits data);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零扩展，符号扩展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6907" y="2317659"/>
            <a:ext cx="11098068" cy="265109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 anchor="t">
            <a:noAutofit/>
          </a:bodyPr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sign_extend : forall 'n 'm, 'm &gt;= 'n. (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implicit('m)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, bits('n)) -&gt; bits('m)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zero_extend : forall 'n 'm, 'm &gt;= 'n. (implicit('m), bits('n)) -&gt; bits('m)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sign_extend(m, v) = sail_sign_extend(v, m)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zero_extend(m, v) = sail_zero_extend(v, m)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zero_extend(0x1000)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546907" y="5196117"/>
            <a:ext cx="5128895" cy="30670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1400">
                <a:latin typeface="苹方-简" charset="0"/>
                <a:ea typeface="苹方-简" charset="0"/>
              </a:rPr>
              <a:t>隐式参数</a:t>
            </a:r>
            <a:r>
              <a:rPr lang="en-US" altLang="zh-CN" sz="1400"/>
              <a:t>: </a:t>
            </a:r>
            <a:r>
              <a:rPr lang="en-US" altLang="zh-CN" sz="1400">
                <a:hlinkClick r:id="rId1"/>
              </a:rPr>
              <a:t>https://alasdair.github.io/manual.html</a:t>
            </a:r>
            <a:r>
              <a:rPr lang="zh-CN" altLang="en-US" sz="1400">
                <a:hlinkClick r:id="rId1"/>
              </a:rPr>
              <a:t>#</a:t>
            </a:r>
            <a:r>
              <a:rPr lang="en-US" altLang="zh-CN" sz="1400">
                <a:hlinkClick r:id="rId1"/>
              </a:rPr>
              <a:t>_functions</a:t>
            </a:r>
            <a:endParaRPr lang="zh-CN" altLang="en-US" sz="140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546907" y="1730682"/>
            <a:ext cx="33705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riscv/model/prelude.sail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83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使用例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44" y="1848648"/>
            <a:ext cx="5078730" cy="241617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main() : unit -&gt; unit =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addr = 0x011111110;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value: xlenbits = EXTZ(0x110);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v = write_mem(EXTZ(addr), 8, value[63..0]);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v = read_mem(EXTZ(addr), 8);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print(string_of_lbits(v));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4" name="图片 3" descr="upload_post_object_v2_36694292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44" y="4678762"/>
            <a:ext cx="1914525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交流讨论</a:t>
            </a:r>
            <a:endParaRPr lang="zh-CN" altLang="en-US"/>
          </a:p>
        </p:txBody>
      </p:sp>
      <p:pic>
        <p:nvPicPr>
          <p:cNvPr id="3" name="图片 2" descr="upload_post_object_v2_16747134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046964"/>
            <a:ext cx="6104299" cy="2811071"/>
          </a:xfrm>
          <a:prstGeom prst="rect">
            <a:avLst/>
          </a:prstGeom>
        </p:spPr>
      </p:pic>
      <p:pic>
        <p:nvPicPr>
          <p:cNvPr id="6" name="图片 5" descr="upload_post_object_v2_18830312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199" y="5944959"/>
            <a:ext cx="1469310" cy="1103968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970084" y="2033954"/>
            <a:ext cx="8979535" cy="137096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zh-CN" sz="3200"/>
              <a:t>Sail </a:t>
            </a:r>
            <a:r>
              <a:rPr lang="en-US" altLang="zh-CN" sz="3200">
                <a:hlinkClick r:id="rId3"/>
              </a:rPr>
              <a:t>https://github.com/rems</a:t>
            </a:r>
            <a:r>
              <a:rPr lang="zh-CN" altLang="en-US" sz="3200">
                <a:hlinkClick r:id="rId3"/>
              </a:rPr>
              <a:t>-</a:t>
            </a:r>
            <a:r>
              <a:rPr lang="en-US" altLang="zh-CN" sz="3200">
                <a:hlinkClick r:id="rId3"/>
              </a:rPr>
              <a:t>project/sail</a:t>
            </a:r>
            <a:endParaRPr lang="en-US" altLang="zh-CN" sz="3200">
              <a:hlinkClick r:id="rId3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/>
              <a:t>sail</a:t>
            </a:r>
            <a:r>
              <a:rPr lang="zh-CN" altLang="en-US" sz="3200"/>
              <a:t>-</a:t>
            </a:r>
            <a:r>
              <a:rPr lang="en-US" altLang="zh-CN" sz="3200"/>
              <a:t>riscv </a:t>
            </a:r>
            <a:r>
              <a:rPr lang="en-US" altLang="zh-CN" sz="3200">
                <a:hlinkClick r:id="rId4"/>
              </a:rPr>
              <a:t>https://github.com/riscv/sail</a:t>
            </a:r>
            <a:r>
              <a:rPr lang="zh-CN" altLang="en-US" sz="3200">
                <a:hlinkClick r:id="rId4"/>
              </a:rPr>
              <a:t>-</a:t>
            </a:r>
            <a:r>
              <a:rPr lang="en-US" altLang="zh-CN" sz="3200">
                <a:hlinkClick r:id="rId4"/>
              </a:rPr>
              <a:t>riscv/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快速认识</a:t>
            </a:r>
            <a:r>
              <a:rPr lang="zh-CN" altLang="en-US">
                <a:solidFill>
                  <a:schemeClr val="tx1"/>
                </a:solidFill>
              </a:rPr>
              <a:t>几种</a:t>
            </a:r>
            <a:r>
              <a:rPr lang="zh-CN" altLang="en-US"/>
              <a:t>基本类型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147796" y="2082860"/>
            <a:ext cx="468630" cy="92202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>
              <a:latin typeface="苹方-简" charset="0"/>
              <a:ea typeface="苹方-简" charset="0"/>
              <a:cs typeface="苹方-简" charset="0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462898" y="1656082"/>
          <a:ext cx="11266170" cy="4472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6425"/>
                <a:gridCol w="3095625"/>
                <a:gridCol w="3791585"/>
                <a:gridCol w="2502535"/>
              </a:tblGrid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苹方-简" charset="0"/>
                          <a:ea typeface="苹方-简" charset="0"/>
                        </a:rPr>
                        <a:t>类型</a:t>
                      </a:r>
                      <a:endParaRPr lang="zh-CN" altLang="en-US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苹方-简" charset="0"/>
                          <a:ea typeface="苹方-简" charset="0"/>
                        </a:rPr>
                        <a:t>示例</a:t>
                      </a:r>
                      <a:endParaRPr lang="en-US" altLang="zh-CN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苹方-简" charset="0"/>
                          <a:ea typeface="苹方-简" charset="0"/>
                        </a:rPr>
                        <a:t>编译后</a:t>
                      </a:r>
                      <a:endParaRPr lang="zh-CN" altLang="en-US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苹方-简" charset="0"/>
                        <a:ea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4497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()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function main() : unit -&gt; unit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unit zmain(unit zgsz314)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typedef int unit;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#define UNIT 0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t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bool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let a = true;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bool zashadowz34;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zashadowz34 = true;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t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int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let a = 1;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int64_t zashadowz32;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zashadowz32 = INT64_C(1);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t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int('n) </a:t>
                      </a: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= </a:t>
                      </a: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'n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let a: int(47) = 47;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int64_t zashadowz33;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600">
                          <a:latin typeface="Fira Code" charset="0"/>
                          <a:ea typeface="Fira Code" charset="0"/>
                          <a:cs typeface="Fira Code" charset="0"/>
                        </a:rPr>
                        <a:t>zashadowz33 = INT64_C(47);</a:t>
                      </a:r>
                      <a:endParaRPr lang="en-US" altLang="zh-CN" sz="16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t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苹方-简" charset="0"/>
                          <a:ea typeface="苹方-简" charset="0"/>
                          <a:cs typeface="苹方-简" charset="0"/>
                        </a:rPr>
                        <a:t>一般配合类型约束使用</a:t>
                      </a:r>
                      <a:endParaRPr lang="en-US" altLang="zh-CN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bits('n)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苹方-简" charset="0"/>
                          <a:ea typeface="苹方-简" charset="0"/>
                          <a:cs typeface="苹方-简" charset="0"/>
                        </a:rPr>
                        <a:t>见下页</a:t>
                      </a:r>
                      <a:endParaRPr lang="zh-CN" altLang="en-US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苹方-简" charset="0"/>
                        <a:ea typeface="苹方-简" charset="0"/>
                        <a:cs typeface="苹方-简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9" name="图片 8" descr="upload_post_object_v2_20732454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7664" y="5445893"/>
            <a:ext cx="2771400" cy="982172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cs typeface="苹方-简" charset="0"/>
              </a:rPr>
              <a:t>bits (</a:t>
            </a:r>
            <a:r>
              <a:rPr lang="zh-CN" altLang="en-US">
                <a:cs typeface="苹方-简" charset="0"/>
              </a:rPr>
              <a:t>位向量字面量</a:t>
            </a:r>
            <a:r>
              <a:rPr lang="en-US" altLang="zh-CN">
                <a:cs typeface="苹方-简" charset="0"/>
              </a:rPr>
              <a:t>)</a:t>
            </a:r>
            <a:endParaRPr lang="zh-CN" altLang="en-US">
              <a:cs typeface="苹方-简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739094" y="3220709"/>
            <a:ext cx="8091170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let a: bits(256) = 0x0000000000000010000000000000001000000000000000100000000000000010;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739094" y="3783624"/>
            <a:ext cx="6169660" cy="289179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lbits zashadowz36;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CREATE(lbits)(&amp;zashadowz36);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{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lbits zgsz316;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CREATE(lbits)(&amp;zgsz316);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CONVERT_OF(lbits, fbits)(&amp;zgsz316, UINT64_C(0), UINT64_C(0) , true);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append_64(&amp;zgsz316, zgsz316, UINT64_C(0x0000000000000010));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append_64(&amp;zgsz316, zgsz316, UINT64_C(0x0000000000000010));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append_64(&amp;zgsz316, zgsz316, UINT64_C(0x0000000000000010));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append_64(&amp;zgsz316, zgsz316, UINT64_C(0x0000000000000010));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COPY(lbits)(&amp;zashadowz36, zgsz316);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KILL(lbits)(&amp;zgsz316);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}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7" name="文本框 6"/>
          <p:cNvSpPr txBox="1"/>
          <p:nvPr userDrawn="1"/>
        </p:nvSpPr>
        <p:spPr>
          <a:xfrm>
            <a:off x="739094" y="1965941"/>
            <a:ext cx="4255135" cy="9531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uint64_t zashadowz34;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zashadowz34 = UINT64_C(0x000);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uint64_t zashadowz35;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zashadowz35 = UINT64_C(0x0000000000000000);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9104863" y="3783650"/>
            <a:ext cx="2152366" cy="2891763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 rtlCol="0">
            <a:no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typedef struct {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mp_bitcnt_t len;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mpz_t *bits;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} lbits;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739072" y="1540038"/>
            <a:ext cx="3237230" cy="30670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let a: bits(64) = 0x0000000000000000;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寄存器管理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38144" y="1848648"/>
            <a:ext cx="3586480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定义寄存器，使用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register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关键字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  <a:p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graphicFrame>
        <p:nvGraphicFramePr>
          <p:cNvPr id="10" name="表格 9"/>
          <p:cNvGraphicFramePr/>
          <p:nvPr/>
        </p:nvGraphicFramePr>
        <p:xfrm>
          <a:off x="838144" y="2460364"/>
          <a:ext cx="10995660" cy="30638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5220"/>
                <a:gridCol w="3665220"/>
                <a:gridCol w="3665220"/>
              </a:tblGrid>
              <a:tr h="53911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Fira Code" charset="0"/>
                        <a:ea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</a:rPr>
                        <a:t>编译前</a:t>
                      </a:r>
                      <a:endParaRPr lang="zh-CN" altLang="en-US">
                        <a:latin typeface="Fira Code" charset="0"/>
                        <a:ea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</a:rPr>
                        <a:t>编译后</a:t>
                      </a:r>
                      <a:endParaRPr lang="zh-CN" altLang="en-US">
                        <a:latin typeface="Fira Code" charset="0"/>
                        <a:ea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9067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寄存器定义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register V0 : bits(8)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// register V0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uint64_t zV0;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3975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类型别名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type reggpr = bits(8)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直接使用 </a:t>
                      </a: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bits </a:t>
                      </a: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定义寄存器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latin typeface="Fira Code" charset="0"/>
                          <a:ea typeface="Fira Code" charset="0"/>
                          <a:cs typeface="Fira Code" charset="0"/>
                        </a:rPr>
                        <a:t>register V0 : reggpr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同上</a:t>
                      </a:r>
                      <a:endParaRPr lang="zh-CN" altLang="en-US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5391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使用位域定义寄存器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latin typeface="Fira Code" charset="0"/>
                          <a:ea typeface="Fira Code" charset="0"/>
                          <a:cs typeface="Fira Code" charset="0"/>
                        </a:rPr>
                        <a:t>见下页</a:t>
                      </a:r>
                      <a:endParaRPr lang="en-US" altLang="zh-CN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 </a:t>
            </a:r>
            <a:r>
              <a:rPr lang="en-US" altLang="zh-CN"/>
              <a:t>bitvector </a:t>
            </a:r>
            <a:r>
              <a:rPr lang="zh-CN" altLang="en-US"/>
              <a:t>定义寄存器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237668" y="5107758"/>
            <a:ext cx="4246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riscv/model/riscv_sys_regs.sail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170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764804" y="876668"/>
            <a:ext cx="2096135" cy="56311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register mstatush : Mstatush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bitfield Mstatus : xlenbits =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SD   : xlen - 1,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...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// SXL  : 35 .. 34,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// UXL  : 33 .. 32,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TSR  : 22,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TW   : 21,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TVM  : 20,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MXR  : 19,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SUM  : 18,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MPRV : 17,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XS   : 16 .. 15,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FS   : 14 .. 13,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MPP  : 12 .. 11,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VS   : 10 .. 9,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SPP  : 8,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MPIE : 7,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SPIE : 5,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MIE  : 3,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SIE  : 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7873811" y="300757"/>
            <a:ext cx="2792730" cy="36830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type xlenbits = bits(32/</a:t>
            </a:r>
            <a:r>
              <a:rPr lang="en-US" altLang="zh-CN">
                <a:solidFill>
                  <a:schemeClr val="tx1"/>
                </a:solidFill>
                <a:latin typeface="Fira Code" charset="0"/>
                <a:ea typeface="Fira Code" charset="0"/>
                <a:cs typeface="Fira Code" charset="0"/>
              </a:rPr>
              <a:t>64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13" name="直接箭头连接符 12"/>
          <p:cNvCxnSpPr>
            <a:stCxn id="12" idx="2"/>
            <a:endCxn id="14" idx="0"/>
          </p:cNvCxnSpPr>
          <p:nvPr userDrawn="1"/>
        </p:nvCxnSpPr>
        <p:spPr>
          <a:xfrm>
            <a:off x="9270428" y="669003"/>
            <a:ext cx="1511300" cy="680085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10383200" y="1349168"/>
            <a:ext cx="797733" cy="307576"/>
          </a:xfrm>
          <a:prstGeom prst="rect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9" name="表格 18"/>
          <p:cNvGraphicFramePr/>
          <p:nvPr/>
        </p:nvGraphicFramePr>
        <p:xfrm>
          <a:off x="237668" y="1848648"/>
          <a:ext cx="8369300" cy="2843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2270"/>
                <a:gridCol w="3599180"/>
                <a:gridCol w="3117850"/>
              </a:tblGrid>
              <a:tr h="7112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编译前</a:t>
                      </a:r>
                      <a:endParaRPr lang="zh-CN" altLang="en-US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编译</a:t>
                      </a:r>
                      <a:r>
                        <a:rPr lang="zh-CN" altLang="en-US" sz="1400">
                          <a:solidFill>
                            <a:schemeClr val="tx1"/>
                          </a:solidFill>
                        </a:rPr>
                        <a:t>后</a:t>
                      </a:r>
                      <a:endParaRPr lang="zh-CN" altLang="en-US" sz="14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0655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>
                          <a:latin typeface="Fira Code" charset="0"/>
                          <a:ea typeface="Fira Code" charset="0"/>
                          <a:cs typeface="Fira Code" charset="0"/>
                        </a:rPr>
                        <a:t>位域声明</a:t>
                      </a:r>
                      <a:endParaRPr lang="en-US" altLang="zh-CN" sz="14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>
                          <a:latin typeface="Fira Code" charset="0"/>
                          <a:ea typeface="Fira Code" charset="0"/>
                          <a:cs typeface="Fira Code" charset="0"/>
                        </a:rPr>
                        <a:t>bitfield Mstatus : bits(64) = {</a:t>
                      </a:r>
                      <a:endParaRPr lang="en-US" altLang="zh-CN" sz="14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latin typeface="Fira Code" charset="0"/>
                          <a:ea typeface="Fira Code" charset="0"/>
                          <a:cs typeface="Fira Code" charset="0"/>
                        </a:rPr>
                        <a:t>  ...</a:t>
                      </a:r>
                      <a:endParaRPr lang="en-US" altLang="zh-CN" sz="14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altLang="zh-CN" sz="1400">
                          <a:latin typeface="Fira Code" charset="0"/>
                          <a:ea typeface="Fira Code" charset="0"/>
                          <a:cs typeface="Fira Code" charset="0"/>
                        </a:rPr>
                        <a:t>}</a:t>
                      </a:r>
                      <a:endParaRPr lang="en-US" altLang="zh-CN" sz="1400">
                        <a:latin typeface="Fira Code" charset="0"/>
                        <a:ea typeface="Fira Code" charset="0"/>
                        <a:cs typeface="Fira Code" charset="0"/>
                      </a:endParaRPr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// struct Mstatus</a:t>
                      </a:r>
                      <a:endParaRPr lang="en-US" altLang="zh-CN" sz="1400"/>
                    </a:p>
                    <a:p>
                      <a:pPr algn="l">
                        <a:buNone/>
                      </a:pPr>
                      <a:r>
                        <a:rPr lang="en-US" altLang="zh-CN" sz="1400"/>
                        <a:t>struct zMstatus {uint64_t zbits;};</a:t>
                      </a:r>
                      <a:endParaRPr lang="en-US" altLang="zh-CN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/>
                        <a:t>位域字段访问</a:t>
                      </a:r>
                      <a:endParaRPr lang="en-US" altLang="zh-CN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  let mpp: bits(2) = mstatus[MPP];</a:t>
                      </a:r>
                      <a:endParaRPr lang="en-US" altLang="zh-CN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1400"/>
                        <a:t>uint64_t z_get_Mstatus_MPP(struct zMstatus);</a:t>
                      </a:r>
                      <a:endParaRPr lang="en-US" altLang="zh-CN" sz="1400"/>
                    </a:p>
                  </a:txBody>
                  <a:tcPr anchor="ctr">
                    <a:lnL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w="12700" cmpd="sng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文本框 19"/>
          <p:cNvSpPr txBox="1"/>
          <p:nvPr userDrawn="1"/>
        </p:nvSpPr>
        <p:spPr>
          <a:xfrm>
            <a:off x="237668" y="5563404"/>
            <a:ext cx="53378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https://alasdair.github.io/manual.html</a:t>
            </a:r>
            <a:r>
              <a:rPr lang="zh-CN" altLang="en-US">
                <a:hlinkClick r:id="rId1"/>
              </a:rPr>
              <a:t>#</a:t>
            </a:r>
            <a:r>
              <a:rPr lang="en-US" altLang="zh-CN">
                <a:hlinkClick r:id="rId1"/>
              </a:rPr>
              <a:t>_bitfields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sail</a:t>
            </a:r>
            <a:r>
              <a:rPr lang="zh-CN" altLang="en-US">
                <a:solidFill>
                  <a:schemeClr val="tx1"/>
                </a:solidFill>
              </a:rPr>
              <a:t>-</a:t>
            </a:r>
            <a:r>
              <a:rPr lang="en-US" altLang="zh-CN">
                <a:solidFill>
                  <a:schemeClr val="tx1"/>
                </a:solidFill>
              </a:rPr>
              <a:t>riscv </a:t>
            </a:r>
            <a:r>
              <a:rPr lang="zh-CN" altLang="en-US">
                <a:solidFill>
                  <a:schemeClr val="tx1"/>
                </a:solidFill>
              </a:rPr>
              <a:t>获取特权等级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/>
          <p:cNvSpPr txBox="1"/>
          <p:nvPr userDrawn="1"/>
        </p:nvSpPr>
        <p:spPr>
          <a:xfrm>
            <a:off x="8487451" y="809431"/>
            <a:ext cx="2096135" cy="5631180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register mstatush : Mstatush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bitfield Mstatus : xlenbits = {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SD   : xlen - 1,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...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// SXL  : 35 .. 34,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// UXL  : 33 .. 32,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TSR  : 22,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TW   : 21,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TVM  : 20,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MXR  : 19,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SUM  : 18,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MPRV : 17,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XS   : 16 .. 15,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FS   : 14 .. 13,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MPP  : 12 .. 11,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VS   : 10 .. 9,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SPP  : 8,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MPIE : 7,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SPIE : 5,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MIE  : 3,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  SIE  : 1,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200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 sz="1200">
              <a:latin typeface="Fira Code" charset="0"/>
              <a:ea typeface="Fira Code" charset="0"/>
              <a:cs typeface="Fira Code" charset="0"/>
            </a:endParaRPr>
          </a:p>
        </p:txBody>
      </p:sp>
      <p:pic>
        <p:nvPicPr>
          <p:cNvPr id="5" name="图片 4" descr="upload_post_object_v2_688964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610" y="1996904"/>
            <a:ext cx="7404318" cy="1764311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6" name="矩形 5"/>
          <p:cNvSpPr/>
          <p:nvPr userDrawn="1"/>
        </p:nvSpPr>
        <p:spPr>
          <a:xfrm>
            <a:off x="4958084" y="1996935"/>
            <a:ext cx="495686" cy="582649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8635265" y="4430847"/>
            <a:ext cx="1747946" cy="286976"/>
          </a:xfrm>
          <a:prstGeom prst="rect">
            <a:avLst/>
          </a:prstGeom>
          <a:noFill/>
          <a:ln w="1905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>
            <a:stCxn id="6" idx="3"/>
            <a:endCxn id="8" idx="1"/>
          </p:cNvCxnSpPr>
          <p:nvPr userDrawn="1"/>
        </p:nvCxnSpPr>
        <p:spPr>
          <a:xfrm>
            <a:off x="5453957" y="2288803"/>
            <a:ext cx="3181350" cy="228600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 userDrawn="1"/>
        </p:nvSpPr>
        <p:spPr>
          <a:xfrm>
            <a:off x="615592" y="4048176"/>
            <a:ext cx="5206365" cy="159956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function effectivePrivilege(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  t : AccessType(ext_access_type), m : Mstatus, priv : Privilege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) -&gt; Privilege =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if   t != Execute() &amp; m[MPRV] == 0b1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then privLevel_of_bits(</a:t>
            </a:r>
            <a:r>
              <a:rPr lang="en-US" altLang="zh-CN" sz="1400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m[MPP]</a:t>
            </a:r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)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 sz="1400">
                <a:latin typeface="Fira Code" charset="0"/>
                <a:ea typeface="Fira Code" charset="0"/>
                <a:cs typeface="Fira Code" charset="0"/>
              </a:rPr>
              <a:t>  else priv</a:t>
            </a:r>
            <a:endParaRPr lang="en-US" altLang="zh-CN" sz="1400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15592" y="5770963"/>
            <a:ext cx="4246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-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riscv/model/riscv_sys_regs.sail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206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riscv </a:t>
            </a:r>
            <a:r>
              <a:rPr lang="zh-CN" altLang="en-US"/>
              <a:t>读写寄存器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44" y="1717618"/>
            <a:ext cx="5506085" cy="203009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clause execute (RTYPE(rs2, rs1, rd, op)) =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let rs1_val = X(rs1);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rs2_val = X(rs2);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let result : xlenbits = match op { ... 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X(rd) = result;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RETIRE_SUCCESS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44" y="3920034"/>
            <a:ext cx="67043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1"/>
              </a:rPr>
              <a:t>https://alasdair.github.io/manual.html</a:t>
            </a:r>
            <a:r>
              <a:rPr lang="zh-CN" altLang="en-US">
                <a:hlinkClick r:id="rId1"/>
              </a:rPr>
              <a:t>#</a:t>
            </a:r>
            <a:r>
              <a:rPr lang="en-US" altLang="zh-CN">
                <a:hlinkClick r:id="rId1"/>
              </a:rPr>
              <a:t>_ad_hoc_overloading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44" y="4463529"/>
            <a:ext cx="3491230" cy="203009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rX : regbits -&gt; xlenbits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rX r = 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wX : (regbits, xlenbits) -&gt; unit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function wX(r, v) = ...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overload X = {rX, wX}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6713394" y="5387434"/>
            <a:ext cx="411226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</a:t>
            </a:r>
            <a:r>
              <a:rPr lang="zh-CN" altLang="en-US"/>
              <a:t>-</a:t>
            </a:r>
            <a:r>
              <a:rPr lang="en-US" altLang="zh-CN"/>
              <a:t>riscv/model/riscv_regs.sail</a:t>
            </a:r>
            <a:r>
              <a:rPr lang="zh-CN" altLang="en-US"/>
              <a:t>#</a:t>
            </a:r>
            <a:r>
              <a:rPr lang="en-US" altLang="zh-CN"/>
              <a:t>151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补充</a:t>
            </a:r>
            <a:r>
              <a:rPr lang="en-US" altLang="zh-CN"/>
              <a:t>: </a:t>
            </a:r>
            <a:r>
              <a:rPr lang="zh-CN" altLang="en-US"/>
              <a:t>打印 </a:t>
            </a:r>
            <a:r>
              <a:rPr lang="en-US" altLang="zh-CN"/>
              <a:t>bits</a:t>
            </a:r>
            <a:r>
              <a:rPr lang="zh-CN" altLang="en-US"/>
              <a:t>，</a:t>
            </a:r>
            <a:r>
              <a:rPr lang="en-US" altLang="zh-CN"/>
              <a:t>int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838144" y="2004594"/>
            <a:ext cx="5298440" cy="175323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sail/lib/sail.h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#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507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string_of_int = pure "string_of_int" : int -&gt; string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val string_of_lbits = </a:t>
            </a:r>
            <a:r>
              <a:rPr lang="en-US" altLang="zh-CN">
                <a:highlight>
                  <a:srgbClr val="FFFF00"/>
                </a:highlight>
                <a:latin typeface="Fira Code" charset="0"/>
                <a:ea typeface="Fira Code" charset="0"/>
                <a:cs typeface="Fira Code" charset="0"/>
              </a:rPr>
              <a:t>pure "string_of_lbits"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: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forall 'n, 'n &gt; 0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. </a:t>
            </a:r>
            <a:r>
              <a:rPr lang="en-US" altLang="zh-CN">
                <a:highlight>
                  <a:srgbClr val="00FF00"/>
                </a:highlight>
                <a:latin typeface="Fira Code" charset="0"/>
                <a:ea typeface="Fira Code" charset="0"/>
                <a:cs typeface="Fira Code" charset="0"/>
              </a:rPr>
              <a:t>bits('n) -&gt; string</a:t>
            </a:r>
            <a:endParaRPr lang="en-US" altLang="zh-CN">
              <a:highlight>
                <a:srgbClr val="00FF00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print(string_of_lbits(X(reg)));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144" y="4196048"/>
            <a:ext cx="368554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&gt; </a:t>
            </a:r>
            <a:r>
              <a:rPr lang="zh-CN" altLang="en-US"/>
              <a:t>或者直接修改编译出的</a:t>
            </a:r>
            <a:r>
              <a:rPr lang="en-US" altLang="zh-CN"/>
              <a:t> C </a:t>
            </a:r>
            <a:r>
              <a:rPr lang="zh-CN" altLang="en-US"/>
              <a:t>源代码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tx1"/>
                </a:solidFill>
              </a:rPr>
              <a:t>内存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467214" y="2278278"/>
            <a:ext cx="309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8058127" y="1848648"/>
            <a:ext cx="36163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 </a:t>
            </a:r>
            <a:r>
              <a:rPr lang="zh-CN" altLang="en-US"/>
              <a:t>管理的内存以链表的形式存储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079" y="2515989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</a:t>
            </a:r>
            <a:r>
              <a:rPr lang="en-US" altLang="zh-CN">
                <a:highlight>
                  <a:srgbClr val="00FFFF"/>
                </a:highlight>
                <a:latin typeface="Fira Code" charset="0"/>
                <a:ea typeface="Fira Code" charset="0"/>
                <a:cs typeface="Fira Code" charset="0"/>
              </a:rPr>
              <a:t>uint8_t *mem;</a:t>
            </a:r>
            <a:endParaRPr lang="en-US" altLang="zh-CN">
              <a:highlight>
                <a:srgbClr val="00FFFF"/>
              </a:highlight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687190" y="3329993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uint8_t *mem;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3" name="文本框 2"/>
          <p:cNvSpPr txBox="1"/>
          <p:nvPr userDrawn="1"/>
        </p:nvSpPr>
        <p:spPr>
          <a:xfrm>
            <a:off x="8537367" y="4143996"/>
            <a:ext cx="2113280" cy="147637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struct block {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uint64_t block_id;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uint8_t *mem;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  struct block *next;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  <a:p>
            <a:pPr algn="l"/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};</a:t>
            </a:r>
            <a:endParaRPr lang="en-US" altLang="zh-CN">
              <a:latin typeface="Fira Code" charset="0"/>
              <a:ea typeface="Fira Code" charset="0"/>
              <a:cs typeface="Fira Code" charset="0"/>
            </a:endParaRPr>
          </a:p>
        </p:txBody>
      </p:sp>
      <p:cxnSp>
        <p:nvCxnSpPr>
          <p:cNvPr id="4" name="直接箭头连接符 3"/>
          <p:cNvCxnSpPr/>
          <p:nvPr userDrawn="1"/>
        </p:nvCxnSpPr>
        <p:spPr>
          <a:xfrm>
            <a:off x="3991469" y="3561223"/>
            <a:ext cx="695700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 userDrawn="1"/>
        </p:nvCxnSpPr>
        <p:spPr>
          <a:xfrm>
            <a:off x="7824275" y="4349137"/>
            <a:ext cx="713092" cy="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838144" y="5743959"/>
            <a:ext cx="38976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块大小为固定值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: MASK </a:t>
            </a:r>
            <a:r>
              <a:rPr lang="zh-CN" altLang="en-US">
                <a:latin typeface="Fira Code" charset="0"/>
                <a:ea typeface="Fira Code" charset="0"/>
                <a:cs typeface="Fira Code" charset="0"/>
              </a:rPr>
              <a:t>= </a:t>
            </a:r>
            <a:r>
              <a:rPr lang="en-US" altLang="zh-CN">
                <a:latin typeface="Fira Code" charset="0"/>
                <a:ea typeface="Fira Code" charset="0"/>
                <a:cs typeface="Fira Code" charset="0"/>
              </a:rPr>
              <a:t>0xFFFFFF</a:t>
            </a:r>
            <a:endParaRPr lang="zh-CN" altLang="en-US">
              <a:latin typeface="Fira Code" charset="0"/>
              <a:ea typeface="Fira Code" charset="0"/>
              <a:cs typeface="Fira Code" charset="0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1622057" y="1848648"/>
            <a:ext cx="15690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sail_memory</a:t>
            </a:r>
            <a:endParaRPr lang="en-US" altLang="zh-CN"/>
          </a:p>
        </p:txBody>
      </p:sp>
      <p:cxnSp>
        <p:nvCxnSpPr>
          <p:cNvPr id="14" name="直接箭头连接符 13"/>
          <p:cNvCxnSpPr/>
          <p:nvPr userDrawn="1"/>
        </p:nvCxnSpPr>
        <p:spPr>
          <a:xfrm>
            <a:off x="2406599" y="2180858"/>
            <a:ext cx="1" cy="33514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5388862" y="2646616"/>
            <a:ext cx="15690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sail_memory</a:t>
            </a:r>
            <a:endParaRPr lang="en-US" altLang="zh-CN"/>
          </a:p>
        </p:txBody>
      </p:sp>
      <p:cxnSp>
        <p:nvCxnSpPr>
          <p:cNvPr id="18" name="直接箭头连接符 17"/>
          <p:cNvCxnSpPr/>
          <p:nvPr userDrawn="1"/>
        </p:nvCxnSpPr>
        <p:spPr>
          <a:xfrm>
            <a:off x="6173404" y="2978826"/>
            <a:ext cx="1" cy="335140"/>
          </a:xfrm>
          <a:prstGeom prst="straightConnector1">
            <a:avLst/>
          </a:prstGeom>
          <a:ln w="19050" cap="flat" cmpd="sng" algn="ctr">
            <a:solidFill>
              <a:srgbClr val="979797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17" idx="0"/>
            <a:endCxn id="13" idx="0"/>
          </p:cNvCxnSpPr>
          <p:nvPr userDrawn="1"/>
        </p:nvCxnSpPr>
        <p:spPr>
          <a:xfrm rot="16200000" flipV="1">
            <a:off x="3890963" y="364173"/>
            <a:ext cx="798195" cy="3766820"/>
          </a:xfrm>
          <a:prstGeom prst="curvedConnector3">
            <a:avLst>
              <a:gd name="adj1" fmla="val 129873"/>
            </a:avLst>
          </a:prstGeom>
          <a:ln w="19050" cap="flat" cmpd="sng" algn="ctr">
            <a:solidFill>
              <a:srgbClr val="979797">
                <a:alpha val="100000"/>
              </a:srgbClr>
            </a:solidFill>
            <a:prstDash val="sysDot"/>
            <a:miter lim="800000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 userDrawn="1"/>
        </p:nvSpPr>
        <p:spPr>
          <a:xfrm>
            <a:off x="9943032" y="5743980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21" name="文本框 20"/>
          <p:cNvSpPr txBox="1"/>
          <p:nvPr userDrawn="1"/>
        </p:nvSpPr>
        <p:spPr>
          <a:xfrm>
            <a:off x="6092855" y="4881224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2243722" y="4144023"/>
            <a:ext cx="3257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6552</Words>
  <Application>WPS Office WWO_wpscloud_20241121174544-e990c85573</Application>
  <PresentationFormat>宽屏</PresentationFormat>
  <Paragraphs>441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汉仪旗黑KW 55S</vt:lpstr>
      <vt:lpstr>苹方-简</vt:lpstr>
      <vt:lpstr>Fira Code</vt:lpstr>
      <vt:lpstr>微软雅黑</vt:lpstr>
      <vt:lpstr>汉仪书宋二KW</vt:lpstr>
      <vt:lpstr>Kingsoft Confetti</vt:lpstr>
      <vt:lpstr>宋体</vt:lpstr>
      <vt:lpstr>Office 主题</vt:lpstr>
      <vt:lpstr>语法，寄存器和内存管理</vt:lpstr>
      <vt:lpstr>快速认识几种基本类型</vt:lpstr>
      <vt:lpstr>bits (位向量字面量)</vt:lpstr>
      <vt:lpstr>寄存器管理</vt:lpstr>
      <vt:lpstr>使用 bitvector 定义寄存器</vt:lpstr>
      <vt:lpstr>sail-riscv 读取特权等级</vt:lpstr>
      <vt:lpstr>sail-riscv 读写寄存器</vt:lpstr>
      <vt:lpstr>PowerPoint 演示文稿</vt:lpstr>
      <vt:lpstr>Ram 由 Sail 自动管理</vt:lpstr>
      <vt:lpstr>Block 管理</vt:lpstr>
      <vt:lpstr>内存读写相关函数</vt:lpstr>
      <vt:lpstr>PowerPoint 演示文稿</vt:lpstr>
      <vt:lpstr>编译使用方法</vt:lpstr>
      <vt:lpstr>PowerPoint 演示文稿</vt:lpstr>
      <vt:lpstr>PowerPoint 演示文稿</vt:lpstr>
      <vt:lpstr>PowerPoint 演示文稿</vt:lpstr>
      <vt:lpstr>交流讨论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语法，寄存器和内存管理</dc:title>
  <dc:creator/>
  <cp:lastModifiedBy/>
  <dcterms:created xsi:type="dcterms:W3CDTF">2024-12-04T07:26:37Z</dcterms:created>
  <dcterms:modified xsi:type="dcterms:W3CDTF">2024-12-04T07:26:37Z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2052-12.9.0.19207</vt:lpwstr>
  </property>
  <property fmtid="{D5CDD505-2E9C-101B-9397-08002B2CF9AE}" pid="3" name="ICV">
    <vt:lpwstr>B75C98F4C40948689CB49D1002CA5FAC</vt:lpwstr>
  </property>
</Properties>
</file>