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76" r:id="rId4"/>
    <p:sldId id="263" r:id="rId5"/>
    <p:sldId id="265" r:id="rId6"/>
    <p:sldId id="266" r:id="rId7"/>
    <p:sldId id="264" r:id="rId8"/>
    <p:sldId id="275" r:id="rId9"/>
    <p:sldId id="273" r:id="rId10"/>
    <p:sldId id="274" r:id="rId11"/>
    <p:sldId id="278" r:id="rId12"/>
    <p:sldId id="261" r:id="rId13"/>
    <p:sldId id="260" r:id="rId14"/>
    <p:sldId id="291" r:id="rId15"/>
    <p:sldId id="292" r:id="rId16"/>
    <p:sldId id="299" r:id="rId17"/>
    <p:sldId id="271" r:id="rId18"/>
    <p:sldId id="307" r:id="rId19"/>
    <p:sldId id="272" r:id="rId20"/>
    <p:sldId id="262" r:id="rId21"/>
    <p:sldId id="298" r:id="rId22"/>
    <p:sldId id="315" r:id="rId23"/>
    <p:sldId id="306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llvm/llvm-project/commit/98117f1a743cbddefa3dd1c678ce01478fa98454" TargetMode="Externa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0.GIF"/><Relationship Id="rId2" Type="http://schemas.openxmlformats.org/officeDocument/2006/relationships/hyperlink" Target="https://github.com/llvm/llvm-project/issues/93734" TargetMode="Externa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github.com/WebKit/WebKit" TargetMode="External"/><Relationship Id="rId1" Type="http://schemas.openxmlformats.org/officeDocument/2006/relationships/hyperlink" Target="https://webkit.org/contributing-code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llvm/llvm-project/issues/61991" TargetMode="External"/><Relationship Id="rId3" Type="http://schemas.openxmlformats.org/officeDocument/2006/relationships/hyperlink" Target="https://github.com/rust-lang/rust/issues/80608" TargetMode="Externa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https://github.com/llvm/llvm-project/pull/97685/fi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在荔枝派 </a:t>
            </a:r>
            <a:r>
              <a:rPr lang="en-US" altLang="zh-CN"/>
              <a:t>4A </a:t>
            </a:r>
            <a:r>
              <a:rPr lang="zh-CN" altLang="en-US"/>
              <a:t>上构建 </a:t>
            </a:r>
            <a:r>
              <a:rPr lang="en-US" altLang="zh-CN"/>
              <a:t>Webkit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 No member xxx in namespace</a:t>
            </a:r>
            <a:endParaRPr lang="zh-CN" altLang="en-US"/>
          </a:p>
        </p:txBody>
      </p:sp>
      <p:pic>
        <p:nvPicPr>
          <p:cNvPr id="3" name="图片 2" descr="upload_post_object_v2_2835576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16871"/>
            <a:ext cx="12192000" cy="107632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4821926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843354"/>
            <a:ext cx="2400300" cy="3143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8 private 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2" name="图片 1" descr="upload_post_object_v2_3107164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47316"/>
            <a:ext cx="12192000" cy="1276350"/>
          </a:xfrm>
          <a:prstGeom prst="rect">
            <a:avLst/>
          </a:prstGeom>
          <a:ln w="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10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缺少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 llvm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ar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888625" y="2100816"/>
            <a:ext cx="10580558" cy="2185775"/>
            <a:chOff x="0" y="5016"/>
            <a:chExt cx="19200" cy="3646"/>
          </a:xfrm>
        </p:grpSpPr>
        <p:pic>
          <p:nvPicPr>
            <p:cNvPr id="6" name="图片 5" descr="upload_post_object_v2_1202182034"/>
            <p:cNvPicPr>
              <a:picLocks noChangeAspect="1"/>
            </p:cNvPicPr>
            <p:nvPr/>
          </p:nvPicPr>
          <p:blipFill>
            <a:blip r:embed="rId1"/>
            <a:srcRect t="2337"/>
            <a:stretch>
              <a:fillRect/>
            </a:stretch>
          </p:blipFill>
          <p:spPr>
            <a:xfrm>
              <a:off x="0" y="5016"/>
              <a:ext cx="19200" cy="221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pic>
          <p:nvPicPr>
            <p:cNvPr id="7" name="图片 6" descr="upload_post_object_v2_2983786365"/>
            <p:cNvPicPr>
              <a:picLocks noChangeAspect="1"/>
            </p:cNvPicPr>
            <p:nvPr/>
          </p:nvPicPr>
          <p:blipFill>
            <a:blip r:embed="rId2"/>
            <a:srcRect t="4412"/>
            <a:stretch>
              <a:fillRect/>
            </a:stretch>
          </p:blipFill>
          <p:spPr>
            <a:xfrm>
              <a:off x="0" y="7228"/>
              <a:ext cx="19200" cy="1434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</p:grpSp>
      <p:pic>
        <p:nvPicPr>
          <p:cNvPr id="10" name="图片 9" descr="upload_post_object_v2_3577885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25" y="4707958"/>
            <a:ext cx="5587768" cy="111158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9 </a:t>
            </a:r>
            <a:r>
              <a:rPr lang="zh-CN" altLang="en-US"/>
              <a:t>忘更新的定义</a:t>
            </a:r>
            <a:endParaRPr lang="zh-CN" altLang="en-US"/>
          </a:p>
        </p:txBody>
      </p:sp>
      <p:pic>
        <p:nvPicPr>
          <p:cNvPr id="3" name="图片 2" descr="upload_post_object_v2_32185195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92614"/>
            <a:ext cx="12192000" cy="17335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3403963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987000"/>
            <a:ext cx="4007742" cy="247930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11 </a:t>
            </a:r>
            <a:r>
              <a:rPr lang="zh-CN" altLang="en-US"/>
              <a:t>未实现的 </a:t>
            </a:r>
            <a:r>
              <a:rPr lang="en-US" altLang="zh-CN"/>
              <a:t>add8</a:t>
            </a:r>
            <a:endParaRPr lang="zh-CN" altLang="en-US"/>
          </a:p>
        </p:txBody>
      </p:sp>
      <p:pic>
        <p:nvPicPr>
          <p:cNvPr id="3" name="图片 2" descr="upload_post_object_v2_22225118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66367"/>
            <a:ext cx="12192000" cy="76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6239059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448600"/>
            <a:ext cx="4124241" cy="299893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赢了吗？</a:t>
            </a:r>
            <a:endParaRPr lang="zh-CN" altLang="en-US"/>
          </a:p>
        </p:txBody>
      </p:sp>
      <p:pic>
        <p:nvPicPr>
          <p:cNvPr id="6" name="图片 5" descr="upload_post_object_v2_6493911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3739" y="4963733"/>
            <a:ext cx="3020958" cy="226980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2</a:t>
            </a:r>
            <a:r>
              <a:rPr lang="en-US" altLang="zh-CN"/>
              <a:t>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Memory Boom!</a:t>
            </a:r>
            <a:endParaRPr lang="en-US" altLang="zh-CN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97" y="2077527"/>
            <a:ext cx="296989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链接过程最大内存消耗 </a:t>
            </a:r>
            <a:r>
              <a:rPr lang="en-US" altLang="zh-CN"/>
              <a:t>20g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97" y="2850755"/>
            <a:ext cx="24841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7g </a:t>
            </a:r>
            <a:r>
              <a:rPr lang="zh-CN" altLang="en-US"/>
              <a:t>+ </a:t>
            </a:r>
            <a:r>
              <a:rPr lang="en-US" altLang="zh-CN"/>
              <a:t>2g </a:t>
            </a:r>
            <a:r>
              <a:rPr lang="zh-CN" altLang="en-US"/>
              <a:t>+ </a:t>
            </a:r>
            <a:r>
              <a:rPr lang="en-US" altLang="zh-CN"/>
              <a:t>11g ~ 20g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3</a:t>
            </a:r>
            <a:r>
              <a:rPr lang="en-US" altLang="zh-CN"/>
              <a:t> Link failed</a:t>
            </a:r>
            <a:endParaRPr lang="zh-CN" altLang="en-US"/>
          </a:p>
        </p:txBody>
      </p:sp>
      <p:pic>
        <p:nvPicPr>
          <p:cNvPr id="3" name="图片 2" descr="upload_post_object_v2_36088321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7" y="1848689"/>
            <a:ext cx="8451927" cy="258840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文本框 3"/>
          <p:cNvSpPr txBox="1"/>
          <p:nvPr userDrawn="1"/>
        </p:nvSpPr>
        <p:spPr>
          <a:xfrm>
            <a:off x="838197" y="4597348"/>
            <a:ext cx="7315200" cy="922020"/>
          </a:xfrm>
          <a:prstGeom prst="rect">
            <a:avLst/>
          </a:prstGeom>
        </p:spPr>
        <p:txBody>
          <a:bodyPr rtlCol="0" anchor="t">
            <a:spAutoFit/>
          </a:bodyPr>
          <a:p>
            <a:r>
              <a:rPr lang="en-US" altLang="zh-CN">
                <a:solidFill>
                  <a:schemeClr val="tx1"/>
                </a:solidFill>
                <a:hlinkClick r:id="rId2"/>
              </a:rPr>
              <a:t>https://github.com/llvm/llvm</a:t>
            </a:r>
            <a:r>
              <a:rPr lang="zh-CN" altLang="en-US">
                <a:solidFill>
                  <a:schemeClr val="tx1"/>
                </a:solidFill>
                <a:hlinkClick r:id="rId2"/>
              </a:rPr>
              <a:t>-</a:t>
            </a:r>
            <a:r>
              <a:rPr lang="en-US" altLang="zh-CN">
                <a:solidFill>
                  <a:schemeClr val="tx1"/>
                </a:solidFill>
                <a:hlinkClick r:id="rId2"/>
              </a:rPr>
              <a:t>project/commit/98117f1a743cbddefa3dd1c678ce01478fa98454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Win</a:t>
            </a:r>
            <a:endParaRPr lang="zh-CN" altLang="en-US"/>
          </a:p>
        </p:txBody>
      </p:sp>
      <p:pic>
        <p:nvPicPr>
          <p:cNvPr id="3" name="图片 2" descr="upload_post_object_v2_3798533126"/>
          <p:cNvPicPr>
            <a:picLocks noChangeAspect="1"/>
          </p:cNvPicPr>
          <p:nvPr/>
        </p:nvPicPr>
        <p:blipFill>
          <a:blip r:embed="rId1"/>
          <a:srcRect b="2302"/>
          <a:stretch>
            <a:fillRect/>
          </a:stretch>
        </p:blipFill>
        <p:spPr>
          <a:xfrm>
            <a:off x="1595421" y="2530855"/>
            <a:ext cx="9001125" cy="221477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upload_post_object_v2_1009182560"/>
          <p:cNvPicPr>
            <a:picLocks noChangeAspect="1"/>
          </p:cNvPicPr>
          <p:nvPr/>
        </p:nvPicPr>
        <p:blipFill>
          <a:blip r:embed="rId2"/>
          <a:srcRect l="5723" t="4292" r="3577" b="5723"/>
          <a:stretch>
            <a:fillRect/>
          </a:stretch>
        </p:blipFill>
        <p:spPr>
          <a:xfrm>
            <a:off x="2436571" y="638941"/>
            <a:ext cx="1102629" cy="109393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595456" y="5123891"/>
            <a:ext cx="1010285" cy="24511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zh-CN" altLang="en-US" sz="1000"/>
              <a:t>编译时间</a:t>
            </a:r>
            <a:r>
              <a:rPr lang="en-US" altLang="zh-CN" sz="1000">
                <a:solidFill>
                  <a:schemeClr val="tx1"/>
                </a:solidFill>
              </a:rPr>
              <a:t> ~</a:t>
            </a:r>
            <a:r>
              <a:rPr lang="en-US" altLang="zh-CN" sz="1000"/>
              <a:t> 8h</a:t>
            </a:r>
            <a:endParaRPr lang="zh-CN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13 get tuple</a:t>
            </a:r>
            <a:endParaRPr lang="zh-CN" altLang="en-US"/>
          </a:p>
        </p:txBody>
      </p:sp>
      <p:pic>
        <p:nvPicPr>
          <p:cNvPr id="3" name="图片 2" descr="upload_post_object_v2_31025177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7" y="2030873"/>
            <a:ext cx="10796576" cy="68322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文本框 3"/>
          <p:cNvSpPr txBox="1"/>
          <p:nvPr userDrawn="1"/>
        </p:nvSpPr>
        <p:spPr>
          <a:xfrm>
            <a:off x="838144" y="3067090"/>
            <a:ext cx="7315200" cy="368300"/>
          </a:xfrm>
          <a:prstGeom prst="rect">
            <a:avLst/>
          </a:prstGeom>
        </p:spPr>
        <p:txBody>
          <a:bodyPr rtlCol="0" anchor="t">
            <a:spAutoFit/>
          </a:bodyPr>
          <a:p>
            <a:r>
              <a:rPr lang="en-US" altLang="zh-CN">
                <a:hlinkClick r:id="rId2"/>
              </a:rPr>
              <a:t>https://github.com/llvm/llvm-project/issues/93734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1969225" y="3791881"/>
          <a:ext cx="85344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/>
                <a:gridCol w="2844800"/>
                <a:gridCol w="28448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clang-16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gcc-13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❌</a:t>
                      </a:r>
                      <a:endParaRPr lang="en-US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clang-1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gcc-13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✅</a:t>
                      </a:r>
                      <a:endParaRPr lang="en-US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clang-16</a:t>
                      </a:r>
                      <a:endParaRPr lang="en-US" altLang="zh-CN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gcc-1</a:t>
                      </a:r>
                      <a:r>
                        <a:rPr lang="en-US" altLang="zh-CN" sz="180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❌</a:t>
                      </a:r>
                      <a:endParaRPr lang="en-US" altLang="en-US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1" name="图片 10" descr="upload_post_object_v2_121284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740" y="5850094"/>
            <a:ext cx="1339222" cy="1007941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11353770" y="6518944"/>
            <a:ext cx="690880" cy="33718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800">
                <a:latin typeface="幼圆" charset="0"/>
                <a:ea typeface="幼圆" charset="0"/>
                <a:cs typeface="幼圆" charset="0"/>
              </a:rPr>
              <a:t>成步堂虎二</a:t>
            </a:r>
            <a:endParaRPr lang="zh-CN" altLang="en-US" sz="800">
              <a:latin typeface="幼圆" charset="0"/>
              <a:ea typeface="幼圆" charset="0"/>
              <a:cs typeface="幼圆" charset="0"/>
            </a:endParaRPr>
          </a:p>
          <a:p>
            <a:r>
              <a:rPr lang="zh-CN" altLang="en-US" sz="800">
                <a:latin typeface="幼圆" charset="0"/>
                <a:ea typeface="幼圆" charset="0"/>
                <a:cs typeface="幼圆" charset="0"/>
              </a:rPr>
              <a:t>很生气</a:t>
            </a:r>
            <a:r>
              <a:rPr lang="en-US" altLang="zh-CN" sz="800">
                <a:latin typeface="幼圆" charset="0"/>
                <a:ea typeface="幼圆" charset="0"/>
                <a:cs typeface="幼圆" charset="0"/>
              </a:rPr>
              <a:t>!</a:t>
            </a:r>
            <a:endParaRPr lang="zh-CN" altLang="en-US" sz="800">
              <a:latin typeface="幼圆" charset="0"/>
              <a:ea typeface="幼圆" charset="0"/>
              <a:cs typeface="幼圆" charset="0"/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 userDrawn="1"/>
        </p:nvCxnSpPr>
        <p:spPr>
          <a:xfrm flipH="1" flipV="1">
            <a:off x="11252709" y="6632441"/>
            <a:ext cx="101061" cy="55095"/>
          </a:xfrm>
          <a:prstGeom prst="straightConnector1">
            <a:avLst/>
          </a:prstGeom>
          <a:ln w="1270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97" y="2228810"/>
            <a:ext cx="421449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https://webkit.org/contributing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code/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97" y="2833711"/>
            <a:ext cx="39382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2"/>
              </a:rPr>
              <a:t>https://github.com/WebKit/WebKit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13 get tuple</a:t>
            </a:r>
            <a:endParaRPr lang="en-US" altLang="zh-CN"/>
          </a:p>
        </p:txBody>
      </p:sp>
      <p:pic>
        <p:nvPicPr>
          <p:cNvPr id="2" name="图片 1" descr="upload_post_object_v2_1249666767"/>
          <p:cNvPicPr>
            <a:picLocks noChangeAspect="1"/>
          </p:cNvPicPr>
          <p:nvPr/>
        </p:nvPicPr>
        <p:blipFill>
          <a:blip r:embed="rId1"/>
          <a:srcRect t="844"/>
          <a:stretch>
            <a:fillRect/>
          </a:stretch>
        </p:blipFill>
        <p:spPr>
          <a:xfrm>
            <a:off x="0" y="1590700"/>
            <a:ext cx="12192000" cy="493955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 userDrawn="1"/>
        </p:nvSpPr>
        <p:spPr>
          <a:xfrm>
            <a:off x="2154219" y="3304607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8197" y="4794436"/>
            <a:ext cx="731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trdthg/Webkit -&gt; oven-sh/webKit -&gt; Webkit/Webkit</a:t>
            </a:r>
            <a:endParaRPr lang="en-US" altLang="zh-CN"/>
          </a:p>
        </p:txBody>
      </p:sp>
      <p:pic>
        <p:nvPicPr>
          <p:cNvPr id="3" name="图片 2" descr="upload_post_object_v2_5909682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7" y="2280879"/>
            <a:ext cx="6768847" cy="2084919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标题 2"/>
          <p:cNvSpPr>
            <a:spLocks noGrp="1"/>
          </p:cNvSpPr>
          <p:nvPr/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/>
              <a:t>机器人没有仓库权限 无法合并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upload_post_object_v2_3798533126"/>
          <p:cNvPicPr>
            <a:picLocks noChangeAspect="1"/>
          </p:cNvPicPr>
          <p:nvPr/>
        </p:nvPicPr>
        <p:blipFill>
          <a:blip r:embed="rId1"/>
          <a:srcRect b="2302"/>
          <a:stretch>
            <a:fillRect/>
          </a:stretch>
        </p:blipFill>
        <p:spPr>
          <a:xfrm>
            <a:off x="1595372" y="949390"/>
            <a:ext cx="9001125" cy="221477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upload_post_object_v2_1009182560"/>
          <p:cNvPicPr>
            <a:picLocks noChangeAspect="1"/>
          </p:cNvPicPr>
          <p:nvPr/>
        </p:nvPicPr>
        <p:blipFill>
          <a:blip r:embed="rId2"/>
          <a:srcRect l="5723" t="4292" r="3577" b="5723"/>
          <a:stretch>
            <a:fillRect/>
          </a:stretch>
        </p:blipFill>
        <p:spPr>
          <a:xfrm>
            <a:off x="11089337" y="5764102"/>
            <a:ext cx="1102629" cy="109393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829459" y="3535410"/>
            <a:ext cx="6532880" cy="23380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000" b="1"/>
              <a:t>参考配置</a:t>
            </a:r>
            <a:endParaRPr lang="zh-CN" altLang="en-US" sz="1000" b="1"/>
          </a:p>
          <a:p>
            <a:pPr algn="l"/>
            <a:endParaRPr lang="zh-CN" altLang="en-US" sz="1000" b="1"/>
          </a:p>
          <a:p>
            <a:pPr algn="l">
              <a:lnSpc>
                <a:spcPct val="140000"/>
              </a:lnSpc>
            </a:pPr>
            <a:r>
              <a:rPr lang="zh-CN" altLang="en-US" sz="1000"/>
              <a:t>- 机器配置</a:t>
            </a:r>
            <a:r>
              <a:rPr lang="en-US" altLang="zh-CN" sz="1000"/>
              <a:t>: </a:t>
            </a:r>
            <a:r>
              <a:rPr lang="zh-CN" altLang="en-US" sz="1000"/>
              <a:t>荔枝派</a:t>
            </a:r>
            <a:r>
              <a:rPr lang="en-US" altLang="zh-CN" sz="1000"/>
              <a:t> 4A, 8 + 32</a:t>
            </a:r>
            <a:endParaRPr lang="zh-CN" altLang="en-US" sz="1000"/>
          </a:p>
          <a:p>
            <a:pPr algn="l">
              <a:lnSpc>
                <a:spcPct val="140000"/>
              </a:lnSpc>
            </a:pPr>
            <a:r>
              <a:rPr lang="zh-CN" altLang="en-US" sz="1000"/>
              <a:t>- 内存</a:t>
            </a:r>
            <a:r>
              <a:rPr lang="en-US" altLang="zh-CN" sz="1000"/>
              <a:t>:</a:t>
            </a:r>
            <a:r>
              <a:rPr lang="zh-CN" altLang="en-US" sz="1000"/>
              <a:t> 由于 </a:t>
            </a:r>
            <a:r>
              <a:rPr lang="en-US" altLang="zh-CN" sz="1000"/>
              <a:t>eMMC </a:t>
            </a:r>
            <a:r>
              <a:rPr lang="zh-CN" altLang="en-US" sz="1000"/>
              <a:t>满了，使用 </a:t>
            </a:r>
            <a:r>
              <a:rPr lang="en-US" altLang="zh-CN" sz="1000"/>
              <a:t>U </a:t>
            </a:r>
            <a:r>
              <a:rPr lang="zh-CN" altLang="en-US" sz="1000"/>
              <a:t>盘</a:t>
            </a:r>
            <a:r>
              <a:rPr lang="en-US" altLang="zh-CN" sz="1000"/>
              <a:t>(ext4) </a:t>
            </a:r>
            <a:r>
              <a:rPr lang="zh-CN" altLang="en-US" sz="1000"/>
              <a:t>开了 </a:t>
            </a:r>
            <a:r>
              <a:rPr lang="en-US" altLang="zh-CN" sz="1000"/>
              <a:t>24g </a:t>
            </a:r>
            <a:r>
              <a:rPr lang="zh-CN" altLang="en-US" sz="1000"/>
              <a:t>作为 </a:t>
            </a:r>
            <a:r>
              <a:rPr lang="en-US" altLang="zh-CN" sz="1000"/>
              <a:t>swap (</a:t>
            </a:r>
            <a:r>
              <a:rPr lang="zh-CN" altLang="en-US" sz="1000"/>
              <a:t>实际使用了 </a:t>
            </a:r>
            <a:r>
              <a:rPr lang="en-US" altLang="zh-CN" sz="1000"/>
              <a:t>10g </a:t>
            </a:r>
            <a:r>
              <a:rPr lang="zh-CN" altLang="en-US" sz="1000"/>
              <a:t>左右</a:t>
            </a:r>
            <a:r>
              <a:rPr lang="en-US" altLang="zh-CN" sz="1000"/>
              <a:t>) </a:t>
            </a:r>
            <a:r>
              <a:rPr lang="zh-CN" altLang="en-US" sz="1000"/>
              <a:t>解决链接时爆内存问题</a:t>
            </a:r>
            <a:endParaRPr lang="zh-CN" altLang="en-US" sz="1000"/>
          </a:p>
          <a:p>
            <a:pPr algn="l">
              <a:lnSpc>
                <a:spcPct val="140000"/>
              </a:lnSpc>
            </a:pPr>
            <a:r>
              <a:rPr lang="zh-CN" altLang="en-US" sz="1000"/>
              <a:t>- 操作系统</a:t>
            </a:r>
            <a:r>
              <a:rPr lang="en-US" altLang="zh-CN" sz="1000"/>
              <a:t>: revyos</a:t>
            </a:r>
            <a:endParaRPr lang="en-US" altLang="zh-CN" sz="1000"/>
          </a:p>
          <a:p>
            <a:pPr algn="l">
              <a:lnSpc>
                <a:spcPct val="140000"/>
              </a:lnSpc>
            </a:pPr>
            <a:r>
              <a:rPr lang="en-US" altLang="zh-CN" sz="1000"/>
              <a:t>- </a:t>
            </a:r>
            <a:r>
              <a:rPr lang="zh-CN" altLang="en-US" sz="1000"/>
              <a:t>工具链</a:t>
            </a:r>
            <a:r>
              <a:rPr lang="en-US" altLang="zh-CN" sz="1000"/>
              <a:t>:</a:t>
            </a:r>
            <a:endParaRPr lang="en-US" altLang="zh-CN" sz="1000"/>
          </a:p>
          <a:p>
            <a:pPr algn="l">
              <a:lnSpc>
                <a:spcPct val="140000"/>
              </a:lnSpc>
            </a:pPr>
            <a:r>
              <a:rPr lang="en-US" altLang="zh-CN" sz="1000"/>
              <a:t>  </a:t>
            </a:r>
            <a:r>
              <a:rPr lang="zh-CN" altLang="en-US" sz="1000"/>
              <a:t>-</a:t>
            </a:r>
            <a:r>
              <a:rPr lang="en-US" altLang="zh-CN" sz="1000"/>
              <a:t> LLVM: 19</a:t>
            </a:r>
            <a:endParaRPr lang="en-US" altLang="zh-CN" sz="1000"/>
          </a:p>
          <a:p>
            <a:pPr algn="l">
              <a:lnSpc>
                <a:spcPct val="140000"/>
              </a:lnSpc>
            </a:pPr>
            <a:r>
              <a:rPr lang="en-US" altLang="zh-CN" sz="1000"/>
              <a:t>  </a:t>
            </a:r>
            <a:r>
              <a:rPr lang="zh-CN" altLang="en-US" sz="1000"/>
              <a:t>- </a:t>
            </a:r>
            <a:r>
              <a:rPr lang="en-US" altLang="zh-CN" sz="1000"/>
              <a:t>GCC: 13</a:t>
            </a:r>
            <a:endParaRPr lang="zh-CN" altLang="en-US" sz="1000"/>
          </a:p>
          <a:p>
            <a:pPr algn="l">
              <a:lnSpc>
                <a:spcPct val="140000"/>
              </a:lnSpc>
            </a:pPr>
            <a:r>
              <a:rPr lang="en-US" altLang="zh-CN" sz="1000"/>
              <a:t>- </a:t>
            </a:r>
            <a:r>
              <a:rPr lang="zh-CN" altLang="en-US" sz="1000"/>
              <a:t>编译时间</a:t>
            </a:r>
            <a:r>
              <a:rPr lang="en-US" altLang="zh-CN" sz="1000"/>
              <a:t>: ~8h</a:t>
            </a:r>
            <a:endParaRPr lang="en-US" altLang="zh-CN" sz="1000"/>
          </a:p>
          <a:p>
            <a:pPr algn="l">
              <a:lnSpc>
                <a:spcPct val="140000"/>
              </a:lnSpc>
            </a:pPr>
            <a:r>
              <a:rPr lang="en-US" altLang="zh-CN" sz="1000"/>
              <a:t>- </a:t>
            </a:r>
            <a:r>
              <a:rPr lang="zh-CN" altLang="en-US" sz="1000"/>
              <a:t>消耗</a:t>
            </a:r>
            <a:r>
              <a:rPr lang="zh-CN" altLang="en-US" sz="1000">
                <a:solidFill>
                  <a:schemeClr val="tx1"/>
                </a:solidFill>
              </a:rPr>
              <a:t>存储</a:t>
            </a:r>
            <a:r>
              <a:rPr lang="en-US" altLang="zh-CN" sz="1000"/>
              <a:t>: ~10g</a:t>
            </a:r>
            <a:endParaRPr lang="zh-CN" altLang="en-US" sz="1000"/>
          </a:p>
          <a:p>
            <a:pPr algn="l">
              <a:lnSpc>
                <a:spcPct val="140000"/>
              </a:lnSpc>
            </a:pPr>
            <a:r>
              <a:rPr lang="en-US" altLang="zh-CN" sz="1000"/>
              <a:t>- </a:t>
            </a:r>
            <a:r>
              <a:rPr lang="zh-CN" altLang="en-US" sz="1000"/>
              <a:t>消耗内存</a:t>
            </a:r>
            <a:r>
              <a:rPr lang="en-US" altLang="zh-CN" sz="1000"/>
              <a:t>: ~20g</a:t>
            </a:r>
            <a:endParaRPr lang="zh-CN" altLang="en-US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拼写错误</a:t>
            </a:r>
            <a:endParaRPr lang="zh-CN" altLang="en-US"/>
          </a:p>
        </p:txBody>
      </p:sp>
      <p:pic>
        <p:nvPicPr>
          <p:cNvPr id="3" name="图片 2" descr="upload_post_object_v2_31098265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86511"/>
            <a:ext cx="12192000" cy="2209800"/>
          </a:xfrm>
          <a:prstGeom prst="rect">
            <a:avLst/>
          </a:prstGeom>
        </p:spPr>
      </p:pic>
      <p:pic>
        <p:nvPicPr>
          <p:cNvPr id="9" name="图片 8" descr="upload_post_object_v2_10468666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6236"/>
            <a:ext cx="121920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 lshift64</a:t>
            </a:r>
            <a:endParaRPr lang="zh-CN" altLang="en-US"/>
          </a:p>
        </p:txBody>
      </p:sp>
      <p:pic>
        <p:nvPicPr>
          <p:cNvPr id="8" name="图片 7" descr="upload_post_object_v2_2246828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00498"/>
            <a:ext cx="12192000" cy="5524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upload_post_object_v2_18599270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96" y="2787489"/>
            <a:ext cx="5029200" cy="3048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6" name="图片 5" descr="upload_post_object_v2_42669939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018" y="2787489"/>
            <a:ext cx="4953000" cy="26384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 TempRegister </a:t>
            </a:r>
            <a:r>
              <a:rPr lang="zh-CN" altLang="en-US"/>
              <a:t>-</a:t>
            </a:r>
            <a:r>
              <a:rPr lang="en-US" altLang="zh-CN"/>
              <a:t>&gt; RegisterID</a:t>
            </a:r>
            <a:endParaRPr lang="zh-CN" altLang="en-US"/>
          </a:p>
        </p:txBody>
      </p:sp>
      <p:pic>
        <p:nvPicPr>
          <p:cNvPr id="7" name="图片 6" descr="upload_post_object_v2_30155725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55704"/>
            <a:ext cx="12192000" cy="71437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2" name="图片 1" descr="upload_post_object_v2_3836587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181079"/>
            <a:ext cx="5695950" cy="31051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图片 2" descr="upload_post_object_v2_1553534039"/>
          <p:cNvPicPr>
            <a:picLocks noChangeAspect="1"/>
          </p:cNvPicPr>
          <p:nvPr/>
        </p:nvPicPr>
        <p:blipFill>
          <a:blip r:embed="rId3"/>
          <a:srcRect l="59245"/>
          <a:stretch>
            <a:fillRect/>
          </a:stretch>
        </p:blipFill>
        <p:spPr>
          <a:xfrm>
            <a:off x="7006073" y="3181079"/>
            <a:ext cx="4347696" cy="16478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 move</a:t>
            </a:r>
            <a:endParaRPr lang="zh-CN" altLang="en-US"/>
          </a:p>
        </p:txBody>
      </p:sp>
      <p:pic>
        <p:nvPicPr>
          <p:cNvPr id="6" name="图片 5" descr="upload_post_object_v2_10499201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13404"/>
            <a:ext cx="12192000" cy="9334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3" name="图片 2" descr="upload_post_object_v2_38365870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3558389"/>
            <a:ext cx="4418442" cy="240871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 Trap </a:t>
            </a:r>
            <a:r>
              <a:rPr lang="zh-CN" altLang="en-US"/>
              <a:t>指令宏定义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缺失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4" name="图片 3" descr="upload_post_object_v2_29064883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176082"/>
            <a:ext cx="12192000" cy="18859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upload_post_object_v2_11452720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3932"/>
            <a:ext cx="12192000" cy="14573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 </a:t>
            </a:r>
            <a:r>
              <a:rPr lang="zh-CN" altLang="en-US"/>
              <a:t>缺少</a:t>
            </a:r>
            <a:r>
              <a:rPr lang="en-US" altLang="zh-CN"/>
              <a:t> D, F, M </a:t>
            </a:r>
            <a:r>
              <a:rPr lang="zh-CN" altLang="en-US"/>
              <a:t>拓展指令集</a:t>
            </a:r>
            <a:endParaRPr lang="zh-CN" altLang="en-US"/>
          </a:p>
        </p:txBody>
      </p:sp>
      <p:pic>
        <p:nvPicPr>
          <p:cNvPr id="3" name="图片 2" descr="upload_post_object_v2_488397993"/>
          <p:cNvPicPr>
            <a:picLocks noChangeAspect="1"/>
          </p:cNvPicPr>
          <p:nvPr/>
        </p:nvPicPr>
        <p:blipFill>
          <a:blip r:embed="rId1"/>
          <a:srcRect t="13976" b="1370"/>
          <a:stretch>
            <a:fillRect/>
          </a:stretch>
        </p:blipFill>
        <p:spPr>
          <a:xfrm>
            <a:off x="902975" y="1617506"/>
            <a:ext cx="10763250" cy="259638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13893089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08" y="4492322"/>
            <a:ext cx="5267325" cy="192405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5" name="文本框 4"/>
          <p:cNvSpPr txBox="1"/>
          <p:nvPr userDrawn="1"/>
        </p:nvSpPr>
        <p:spPr>
          <a:xfrm>
            <a:off x="6337395" y="4492287"/>
            <a:ext cx="53181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3"/>
              </a:rPr>
              <a:t>https://github.com/rust</a:t>
            </a:r>
            <a:r>
              <a:rPr lang="zh-CN" altLang="en-US">
                <a:hlinkClick r:id="rId3"/>
              </a:rPr>
              <a:t>-</a:t>
            </a:r>
            <a:r>
              <a:rPr lang="en-US" altLang="zh-CN">
                <a:hlinkClick r:id="rId3"/>
              </a:rPr>
              <a:t>lang/rust/issues/80608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337370" y="4916234"/>
            <a:ext cx="56565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4"/>
              </a:rPr>
              <a:t>https://github.com/llvm/llvm</a:t>
            </a:r>
            <a:r>
              <a:rPr lang="zh-CN" altLang="en-US">
                <a:hlinkClick r:id="rId4"/>
              </a:rPr>
              <a:t>-</a:t>
            </a:r>
            <a:r>
              <a:rPr lang="en-US" altLang="zh-CN">
                <a:hlinkClick r:id="rId4"/>
              </a:rPr>
              <a:t>project/issues/61991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 </a:t>
            </a:r>
            <a:r>
              <a:rPr lang="zh-CN" altLang="en-US"/>
              <a:t>缺少 </a:t>
            </a:r>
            <a:r>
              <a:rPr lang="en-US" altLang="zh-CN"/>
              <a:t>D, F, M </a:t>
            </a:r>
            <a:r>
              <a:rPr lang="zh-CN" altLang="en-US"/>
              <a:t>拓展指令集</a:t>
            </a:r>
            <a:endParaRPr lang="en-US" altLang="zh-CN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97" y="1848689"/>
            <a:ext cx="58813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https://github.com/llvm/llvm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project/pull/97685/files</a:t>
            </a:r>
            <a:endParaRPr lang="zh-CN" altLang="en-US"/>
          </a:p>
        </p:txBody>
      </p:sp>
      <p:pic>
        <p:nvPicPr>
          <p:cNvPr id="5" name="图片 4" descr="upload_post_object_v2_2263745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2218242"/>
            <a:ext cx="6383898" cy="458723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Office WWO_wpscloud_20241029184412-48e9a6e67b</Application>
  <PresentationFormat>宽屏</PresentationFormat>
  <Paragraphs>95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汉仪旗黑KW 55S</vt:lpstr>
      <vt:lpstr>微软雅黑</vt:lpstr>
      <vt:lpstr>幼圆</vt:lpstr>
      <vt:lpstr>汉仪书宋二KW</vt:lpstr>
      <vt:lpstr>Kingsoft Confetti</vt:lpstr>
      <vt:lpstr>Noto Emoji</vt:lpstr>
      <vt:lpstr>Office 主题</vt:lpstr>
      <vt:lpstr>在荔枝派 4A 上构建 Webkit</vt:lpstr>
      <vt:lpstr>PowerPoint 演示文稿</vt:lpstr>
      <vt:lpstr>1. 拼写错误</vt:lpstr>
      <vt:lpstr>2 lshift64</vt:lpstr>
      <vt:lpstr>3 TempRegister -&gt; RegisterID</vt:lpstr>
      <vt:lpstr>4 move</vt:lpstr>
      <vt:lpstr>5 Trap 指令宏定义缺失</vt:lpstr>
      <vt:lpstr>6 缺少 D, F, M 拓展指令集</vt:lpstr>
      <vt:lpstr>缺少 D, F, M 拓展指令集</vt:lpstr>
      <vt:lpstr>7 No member xxx in namespace</vt:lpstr>
      <vt:lpstr>8 private 函数无法调用</vt:lpstr>
      <vt:lpstr>10 缺少 llvm-ar</vt:lpstr>
      <vt:lpstr>9 忘删除的定义</vt:lpstr>
      <vt:lpstr>11 未实现的 add8</vt:lpstr>
      <vt:lpstr>赢了吗？</vt:lpstr>
      <vt:lpstr>12 Memory Boom</vt:lpstr>
      <vt:lpstr>12 Link failed</vt:lpstr>
      <vt:lpstr>Win</vt:lpstr>
      <vt:lpstr>13 GET</vt:lpstr>
      <vt:lpstr>14 其他...</vt:lpstr>
      <vt:lpstr>13 get tuple</vt:lpstr>
      <vt:lpstr>Win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在荔枝派 4A 上构建 Webkit</dc:title>
  <dc:creator/>
  <cp:lastModifiedBy/>
  <dcterms:created xsi:type="dcterms:W3CDTF">2024-11-06T06:49:07Z</dcterms:created>
  <dcterms:modified xsi:type="dcterms:W3CDTF">2024-11-06T06:49:07Z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2052-12.9.0.18900</vt:lpwstr>
  </property>
  <property fmtid="{D5CDD505-2E9C-101B-9397-08002B2CF9AE}" pid="3" name="ICV">
    <vt:lpwstr>B75C98F4C40948689CB49D1002CA5FAC</vt:lpwstr>
  </property>
</Properties>
</file>