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322" r:id="rId5"/>
    <p:sldId id="263" r:id="rId6"/>
    <p:sldId id="274" r:id="rId7"/>
    <p:sldId id="261" r:id="rId8"/>
    <p:sldId id="266" r:id="rId9"/>
    <p:sldId id="265" r:id="rId10"/>
    <p:sldId id="270" r:id="rId11"/>
    <p:sldId id="262" r:id="rId12"/>
    <p:sldId id="289" r:id="rId13"/>
    <p:sldId id="305" r:id="rId14"/>
    <p:sldId id="325" r:id="rId15"/>
    <p:sldId id="260" r:id="rId16"/>
    <p:sldId id="264" r:id="rId17"/>
    <p:sldId id="272" r:id="rId18"/>
    <p:sldId id="306" r:id="rId19"/>
    <p:sldId id="275" r:id="rId20"/>
    <p:sldId id="278" r:id="rId21"/>
    <p:sldId id="327" r:id="rId22"/>
    <p:sldId id="276" r:id="rId23"/>
    <p:sldId id="277" r:id="rId24"/>
    <p:sldId id="279" r:id="rId25"/>
    <p:sldId id="285" r:id="rId26"/>
    <p:sldId id="286" r:id="rId27"/>
    <p:sldId id="280" r:id="rId28"/>
    <p:sldId id="281" r:id="rId29"/>
    <p:sldId id="282" r:id="rId30"/>
    <p:sldId id="283" r:id="rId31"/>
    <p:sldId id="284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Sail is an open</a:t>
            </a:r>
            <a:r>
              <a:rPr lang="zh-CN" altLang="en-US"/>
              <a:t>-</a:t>
            </a:r>
            <a:r>
              <a:rPr lang="en-US" altLang="zh-CN"/>
              <a:t>source domain</a:t>
            </a:r>
            <a:r>
              <a:rPr lang="zh-CN" altLang="en-US"/>
              <a:t>-</a:t>
            </a:r>
            <a:r>
              <a:rPr lang="en-US" altLang="zh-CN"/>
              <a:t>specific language for ISA design and definition, which supports many use</a:t>
            </a:r>
            <a:r>
              <a:rPr lang="zh-CN" altLang="en-US"/>
              <a:t>-</a:t>
            </a:r>
            <a:r>
              <a:rPr lang="en-US" altLang="zh-CN"/>
              <a:t>cases, including documentation, use as a reference simulator, relaxed</a:t>
            </a:r>
            <a:r>
              <a:rPr lang="zh-CN" altLang="en-US"/>
              <a:t>-</a:t>
            </a:r>
            <a:r>
              <a:rPr lang="en-US" altLang="zh-CN"/>
              <a:t>concurrency semantics, hardware verification, and more.</a:t>
            </a:r>
            <a:endParaRPr lang="en-US" altLang="zh-CN"/>
          </a:p>
          <a:p>
            <a:r>
              <a:rPr lang="en-US" altLang="zh-CN"/>
              <a:t>Sail </a:t>
            </a:r>
            <a:r>
              <a:rPr lang="zh-CN" altLang="en-US"/>
              <a:t>是一种开源的领域特定语言，用于 </a:t>
            </a:r>
            <a:r>
              <a:rPr lang="en-US" altLang="zh-CN"/>
              <a:t>ISA </a:t>
            </a:r>
            <a:r>
              <a:rPr lang="zh-CN" altLang="en-US"/>
              <a:t>设计和定义，支持多种用例，包括文档编写、作为参考模拟器、放宽并发语义、硬件验证等。
</a:t>
            </a:r>
            <a:r>
              <a:rPr lang="en-US" altLang="zh-CN"/>
              <a:t>This talk will describe our vision for the future of the RISC</a:t>
            </a:r>
            <a:r>
              <a:rPr lang="zh-CN" altLang="en-US"/>
              <a:t>-</a:t>
            </a:r>
            <a:r>
              <a:rPr lang="en-US" altLang="zh-CN"/>
              <a:t>V golden model. There are many challenges faced by model developers, such as the vast ecosystem of extensions and configurable options supported by RISC</a:t>
            </a:r>
            <a:r>
              <a:rPr lang="zh-CN" altLang="en-US"/>
              <a:t>-</a:t>
            </a:r>
            <a:r>
              <a:rPr lang="en-US" altLang="zh-CN"/>
              <a:t>V.</a:t>
            </a:r>
            <a:endParaRPr lang="en-US" altLang="zh-CN"/>
          </a:p>
          <a:p>
            <a:r>
              <a:rPr lang="zh-CN" altLang="en-US"/>
              <a:t>本次演讲将描述我们对 </a:t>
            </a:r>
            <a:r>
              <a:rPr lang="en-US" altLang="zh-CN"/>
              <a:t>RISC</a:t>
            </a:r>
            <a:r>
              <a:rPr lang="zh-CN" altLang="en-US"/>
              <a:t>-</a:t>
            </a:r>
            <a:r>
              <a:rPr lang="en-US" altLang="zh-CN"/>
              <a:t>V </a:t>
            </a:r>
            <a:r>
              <a:rPr lang="zh-CN" altLang="en-US"/>
              <a:t>黄金模型未来的愿景。模型开发者面临许多挑战，例如 </a:t>
            </a:r>
            <a:r>
              <a:rPr lang="en-US" altLang="zh-CN"/>
              <a:t>RISC</a:t>
            </a:r>
            <a:r>
              <a:rPr lang="zh-CN" altLang="en-US"/>
              <a:t>-</a:t>
            </a:r>
            <a:r>
              <a:rPr lang="en-US" altLang="zh-CN"/>
              <a:t>V </a:t>
            </a:r>
            <a:r>
              <a:rPr lang="zh-CN" altLang="en-US"/>
              <a:t>支持的广泛扩展和可配置选项生态系统。
</a:t>
            </a:r>
            <a:r>
              <a:rPr lang="en-US" altLang="zh-CN"/>
              <a:t>I will discuss solutions for these challenges, which we intend to address both within the golden model itself, and by co</a:t>
            </a:r>
            <a:r>
              <a:rPr lang="zh-CN" altLang="en-US"/>
              <a:t>-</a:t>
            </a:r>
            <a:r>
              <a:rPr lang="en-US" altLang="zh-CN"/>
              <a:t>evolving Sail language itself to better support the unique needs of RISC</a:t>
            </a:r>
            <a:r>
              <a:rPr lang="zh-CN" altLang="en-US"/>
              <a:t>-</a:t>
            </a:r>
            <a:r>
              <a:rPr lang="en-US" altLang="zh-CN"/>
              <a:t>V.</a:t>
            </a:r>
            <a:endParaRPr lang="en-US" altLang="zh-CN"/>
          </a:p>
          <a:p>
            <a:r>
              <a:rPr lang="zh-CN" altLang="en-US"/>
              <a:t>我将讨论这些挑战的解决方案，我们打算在黄金模型本身以及通过共同演化 </a:t>
            </a:r>
            <a:r>
              <a:rPr lang="en-US" altLang="zh-CN"/>
              <a:t>Sail </a:t>
            </a:r>
            <a:r>
              <a:rPr lang="zh-CN" altLang="en-US"/>
              <a:t>语言来更好地支持 </a:t>
            </a:r>
            <a:r>
              <a:rPr lang="en-US" altLang="zh-CN"/>
              <a:t>RISC</a:t>
            </a:r>
            <a:r>
              <a:rPr lang="zh-CN" altLang="en-US"/>
              <a:t>-</a:t>
            </a:r>
            <a:r>
              <a:rPr lang="en-US" altLang="zh-CN"/>
              <a:t>V </a:t>
            </a:r>
            <a:r>
              <a:rPr lang="zh-CN" altLang="en-US"/>
              <a:t>的独特需求。
</a:t>
            </a:r>
            <a:r>
              <a:rPr lang="en-US" altLang="zh-CN"/>
              <a:t>For example, we are introducing a module system for organising RISC</a:t>
            </a:r>
            <a:r>
              <a:rPr lang="zh-CN" altLang="en-US"/>
              <a:t>-</a:t>
            </a:r>
            <a:r>
              <a:rPr lang="en-US" altLang="zh-CN"/>
              <a:t>V extensions, a unified configuration system that supports all the aforementioned Sail use</a:t>
            </a:r>
            <a:r>
              <a:rPr lang="zh-CN" altLang="en-US"/>
              <a:t>-</a:t>
            </a:r>
            <a:r>
              <a:rPr lang="en-US" altLang="zh-CN"/>
              <a:t>cases, and enhanced Asciidoctor support for documentation integration.</a:t>
            </a:r>
            <a:endParaRPr lang="en-US" altLang="zh-CN"/>
          </a:p>
          <a:p>
            <a:r>
              <a:rPr lang="zh-CN" altLang="en-US"/>
              <a:t>例如，我们正在引入一个模块系统来组织 </a:t>
            </a:r>
            <a:r>
              <a:rPr lang="en-US" altLang="zh-CN"/>
              <a:t>RISC</a:t>
            </a:r>
            <a:r>
              <a:rPr lang="zh-CN" altLang="en-US"/>
              <a:t>-</a:t>
            </a:r>
            <a:r>
              <a:rPr lang="en-US" altLang="zh-CN"/>
              <a:t>V </a:t>
            </a:r>
            <a:r>
              <a:rPr lang="zh-CN" altLang="en-US"/>
              <a:t>扩展，一个统一的配置系统，支持所有上述 </a:t>
            </a:r>
            <a:r>
              <a:rPr lang="en-US" altLang="zh-CN"/>
              <a:t>Sail </a:t>
            </a:r>
            <a:r>
              <a:rPr lang="zh-CN" altLang="en-US"/>
              <a:t>用例，以及增强的 </a:t>
            </a:r>
            <a:r>
              <a:rPr lang="en-US" altLang="zh-CN"/>
              <a:t>Asciidoctor </a:t>
            </a:r>
            <a:r>
              <a:rPr lang="zh-CN" altLang="en-US"/>
              <a:t>支持文档集成。
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首先当我要开始介绍一个新的测试框架时，你们可能会有一个疑问：
对于研究过一些 </a:t>
            </a:r>
            <a:r>
              <a:rPr lang="en-US" altLang="zh-CN"/>
              <a:t>riscv </a:t>
            </a:r>
            <a:r>
              <a:rPr lang="zh-CN" altLang="en-US"/>
              <a:t>测试的可能会问，已经有了 </a:t>
            </a:r>
            <a:r>
              <a:rPr lang="en-US" altLang="zh-CN"/>
              <a:t>rsicv</a:t>
            </a:r>
            <a:r>
              <a:rPr lang="zh-CN" altLang="en-US"/>
              <a:t>-</a:t>
            </a:r>
            <a:r>
              <a:rPr lang="en-US" altLang="zh-CN"/>
              <a:t>tests, </a:t>
            </a:r>
            <a:r>
              <a:rPr lang="zh-CN" altLang="en-US"/>
              <a:t>做 </a:t>
            </a:r>
            <a:r>
              <a:rPr lang="en-US" altLang="zh-CN"/>
              <a:t>v </a:t>
            </a:r>
            <a:r>
              <a:rPr lang="zh-CN" altLang="en-US"/>
              <a:t>扩展的可能会问，我有 </a:t>
            </a:r>
            <a:r>
              <a:rPr lang="en-US" altLang="zh-CN"/>
              <a:t>riscv</a:t>
            </a:r>
            <a:r>
              <a:rPr lang="zh-CN" altLang="en-US"/>
              <a:t>-</a:t>
            </a:r>
            <a:r>
              <a:rPr lang="en-US" altLang="zh-CN"/>
              <a:t>vector</a:t>
            </a:r>
            <a:r>
              <a:rPr lang="zh-CN" altLang="en-US"/>
              <a:t>-</a:t>
            </a:r>
            <a:r>
              <a:rPr lang="en-US" altLang="zh-CN"/>
              <a:t>tests
</a:t>
            </a:r>
            <a:r>
              <a:rPr lang="zh-CN" altLang="en-US"/>
              <a:t>为什么还要又 </a:t>
            </a:r>
            <a:r>
              <a:rPr lang="en-US" altLang="zh-CN"/>
              <a:t>riscv</a:t>
            </a:r>
            <a:r>
              <a:rPr lang="zh-CN" altLang="en-US"/>
              <a:t>-</a:t>
            </a:r>
            <a:r>
              <a:rPr lang="en-US" altLang="zh-CN"/>
              <a:t>arch</a:t>
            </a:r>
            <a:r>
              <a:rPr lang="zh-CN" altLang="en-US"/>
              <a:t>-</a:t>
            </a:r>
            <a:r>
              <a:rPr lang="en-US" altLang="zh-CN"/>
              <a:t>test, </a:t>
            </a:r>
            <a:r>
              <a:rPr lang="zh-CN" altLang="en-US"/>
              <a:t>这是重造轮子吗？有什么区别？
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- </a:t>
            </a:r>
            <a:r>
              <a:rPr lang="en-US" altLang="zh-CN"/>
              <a:t>(</a:t>
            </a:r>
            <a:r>
              <a:rPr lang="zh-CN" altLang="en-US"/>
              <a:t>举例说明</a:t>
            </a:r>
            <a:r>
              <a:rPr lang="en-US" altLang="zh-CN"/>
              <a:t>)</a:t>
            </a:r>
            <a:endParaRPr lang="en-US" altLang="zh-CN"/>
          </a:p>
          <a:p>
            <a:r>
              <a:rPr lang="zh-CN" altLang="en-US"/>
              <a:t>- </a:t>
            </a:r>
            <a:r>
              <a:rPr lang="en-US" altLang="zh-CN"/>
              <a:t>riscv</a:t>
            </a:r>
            <a:r>
              <a:rPr lang="zh-CN" altLang="en-US"/>
              <a:t>-</a:t>
            </a:r>
            <a:r>
              <a:rPr lang="en-US" altLang="zh-CN"/>
              <a:t>test </a:t>
            </a:r>
            <a:r>
              <a:rPr lang="zh-CN" altLang="en-US"/>
              <a:t>是自测，你有一块板子，或者你有你新写的 </a:t>
            </a:r>
            <a:r>
              <a:rPr lang="en-US" altLang="zh-CN"/>
              <a:t>riscv </a:t>
            </a:r>
            <a:r>
              <a:rPr lang="zh-CN" altLang="en-US"/>
              <a:t>模拟器，然后你 </a:t>
            </a:r>
            <a:r>
              <a:rPr lang="en-US" altLang="zh-CN"/>
              <a:t>clone riscv</a:t>
            </a:r>
            <a:r>
              <a:rPr lang="zh-CN" altLang="en-US"/>
              <a:t>-</a:t>
            </a:r>
            <a:r>
              <a:rPr lang="en-US" altLang="zh-CN"/>
              <a:t>tests </a:t>
            </a:r>
            <a:r>
              <a:rPr lang="zh-CN" altLang="en-US"/>
              <a:t>的仓库并编译，最后使用你的模拟器运行它，等待一个输出</a:t>
            </a:r>
            <a:endParaRPr lang="zh-CN" altLang="en-US"/>
          </a:p>
          <a:p>
            <a:r>
              <a:rPr lang="zh-CN" altLang="en-US"/>
              <a:t>- 但是 </a:t>
            </a:r>
            <a:r>
              <a:rPr lang="en-US" altLang="zh-CN"/>
              <a:t>ACT </a:t>
            </a:r>
            <a:r>
              <a:rPr lang="zh-CN" altLang="en-US"/>
              <a:t>是对比测试，测试的具体方法我们 下一页结合图片具体介绍
- 通过测试能得到什么- 现在先说明一下 </a:t>
            </a:r>
            <a:r>
              <a:rPr lang="en-US" altLang="zh-CN"/>
              <a:t>ACT </a:t>
            </a:r>
            <a:r>
              <a:rPr lang="zh-CN" altLang="en-US"/>
              <a:t>测试目前的使用
  - 第一点，解释被批准能拿到个证书
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这张图里面就是 </a:t>
            </a:r>
            <a:r>
              <a:rPr lang="en-US" altLang="zh-CN"/>
              <a:t>ACT </a:t>
            </a:r>
            <a:r>
              <a:rPr lang="zh-CN" altLang="en-US"/>
              <a:t>完整的测试流程
- 拆解开了主要包含了三大块
</a:t>
            </a:r>
            <a:r>
              <a:rPr lang="en-US" altLang="zh-CN"/>
              <a:t>1. </a:t>
            </a:r>
            <a:r>
              <a:rPr lang="zh-CN" altLang="en-US"/>
              <a:t>测试机生成
</a:t>
            </a:r>
            <a:r>
              <a:rPr lang="en-US" altLang="zh-CN"/>
              <a:t>2. </a:t>
            </a:r>
            <a:r>
              <a:rPr lang="zh-CN" altLang="en-US"/>
              <a:t>覆盖率检查
</a:t>
            </a:r>
            <a:r>
              <a:rPr lang="en-US" altLang="zh-CN"/>
              <a:t>3. </a:t>
            </a:r>
            <a:r>
              <a:rPr lang="zh-CN" altLang="en-US"/>
              <a:t>运行测试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ACT </a:t>
            </a:r>
            <a:r>
              <a:rPr lang="zh-CN" altLang="en-US"/>
              <a:t>核心对比测试流程大致如下</a:t>
            </a:r>
            <a:r>
              <a:rPr lang="en-US" altLang="zh-CN"/>
              <a:t>, </a:t>
            </a:r>
            <a:r>
              <a:rPr lang="zh-CN" altLang="en-US"/>
              <a:t>然后过一下流程图，（描述流程图）
每一步指令的运行都会生成一个签名，</a:t>
            </a:r>
            <a:r>
              <a:rPr lang="en-US" altLang="zh-CN"/>
              <a:t>isac </a:t>
            </a:r>
            <a:r>
              <a:rPr lang="zh-CN" altLang="en-US"/>
              <a:t>会对比签名的不同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重点是
- 两个输入的配置文件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介绍 </a:t>
            </a:r>
            <a:r>
              <a:rPr lang="en-US" altLang="zh-CN"/>
              <a:t>ctg </a:t>
            </a:r>
            <a:r>
              <a:rPr lang="zh-CN" altLang="en-US"/>
              <a:t>测试生成的基本原理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第一个配置文件指定测试生成规则
第二个配置文件指定组合的可能性，哪些必须被覆盖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isac 
1.. </a:t>
            </a:r>
            <a:r>
              <a:rPr lang="zh-CN" altLang="en-US"/>
              <a:t>日志文件解析检查一致性
</a:t>
            </a:r>
            <a:r>
              <a:rPr lang="en-US" altLang="zh-CN"/>
              <a:t>2. </a:t>
            </a:r>
            <a:r>
              <a:rPr lang="zh-CN" altLang="en-US"/>
              <a:t>对生成的 </a:t>
            </a:r>
            <a:r>
              <a:rPr lang="en-US" altLang="zh-CN"/>
              <a:t>elf </a:t>
            </a:r>
            <a:r>
              <a:rPr lang="zh-CN" altLang="en-US"/>
              <a:t>测试文件进行反汇编，以先前定义的 </a:t>
            </a:r>
            <a:r>
              <a:rPr lang="en-US" altLang="zh-CN"/>
              <a:t>cgf </a:t>
            </a:r>
            <a:r>
              <a:rPr lang="zh-CN" altLang="en-US"/>
              <a:t>文件做对比，检查是否所有可能的 寄存器，寄存器的值，各个操作数之间的约束关系做检查。
</a:t>
            </a:r>
            <a:r>
              <a:rPr lang="en-US" altLang="zh-CN"/>
              <a:t>3. </a:t>
            </a:r>
            <a:r>
              <a:rPr lang="zh-CN" altLang="en-US"/>
              <a:t>确保测试的完整性，确保所有关键的点都被覆盖到
</a:t>
            </a:r>
            <a:r>
              <a:rPr lang="en-US" altLang="zh-CN"/>
              <a:t>4. </a:t>
            </a:r>
            <a:r>
              <a:rPr lang="zh-CN" altLang="en-US"/>
              <a:t>一定的并发测试能力，对 </a:t>
            </a:r>
            <a:r>
              <a:rPr lang="en-US" altLang="zh-CN"/>
              <a:t>cgf </a:t>
            </a:r>
            <a:r>
              <a:rPr lang="zh-CN" altLang="en-US"/>
              <a:t>文件做聚合，生成 </a:t>
            </a:r>
            <a:r>
              <a:rPr lang="en-US" altLang="zh-CN"/>
              <a:t>html </a:t>
            </a:r>
            <a:r>
              <a:rPr lang="zh-CN" altLang="en-US"/>
              <a:t>形式的测试报告，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在开始前，相信在座的大多数人都不太了解 或者没听说过 </a:t>
            </a:r>
            <a:r>
              <a:rPr lang="en-US" altLang="zh-CN"/>
              <a:t>Sail/ACT </a:t>
            </a:r>
            <a:r>
              <a:rPr lang="zh-CN" altLang="en-US"/>
              <a:t>是什么。
为了避免混淆，首先给大家分享一下 </a:t>
            </a:r>
            <a:r>
              <a:rPr lang="en-US" altLang="zh-CN"/>
              <a:t>Sail/ACT </a:t>
            </a:r>
            <a:r>
              <a:rPr lang="zh-CN" altLang="en-US"/>
              <a:t>的周边生态
- </a:t>
            </a:r>
            <a:r>
              <a:rPr lang="en-US" altLang="zh-CN"/>
              <a:t>Sail </a:t>
            </a:r>
            <a:r>
              <a:rPr lang="zh-CN" altLang="en-US"/>
              <a:t>是一门 </a:t>
            </a:r>
            <a:r>
              <a:rPr lang="en-US" altLang="zh-CN"/>
              <a:t>DSL </a:t>
            </a:r>
            <a:r>
              <a:rPr lang="zh-CN" altLang="en-US"/>
              <a:t>语言
- </a:t>
            </a:r>
            <a:r>
              <a:rPr lang="en-US" altLang="zh-CN"/>
              <a:t>sail</a:t>
            </a:r>
            <a:r>
              <a:rPr lang="zh-CN" altLang="en-US"/>
              <a:t>-</a:t>
            </a:r>
            <a:r>
              <a:rPr lang="en-US" altLang="zh-CN"/>
              <a:t>model </a:t>
            </a:r>
            <a:r>
              <a:rPr lang="zh-CN" altLang="en-US"/>
              <a:t>是使用 </a:t>
            </a:r>
            <a:r>
              <a:rPr lang="en-US" altLang="zh-CN"/>
              <a:t>Sail </a:t>
            </a:r>
            <a:r>
              <a:rPr lang="zh-CN" altLang="en-US"/>
              <a:t>编写的 </a:t>
            </a:r>
            <a:r>
              <a:rPr lang="en-US" altLang="zh-CN"/>
              <a:t>riscv </a:t>
            </a:r>
            <a:r>
              <a:rPr lang="zh-CN" altLang="en-US"/>
              <a:t>模拟器
- </a:t>
            </a:r>
            <a:r>
              <a:rPr lang="en-US" altLang="zh-CN"/>
              <a:t>ACT </a:t>
            </a:r>
            <a:r>
              <a:rPr lang="zh-CN" altLang="en-US"/>
              <a:t>是一套 </a:t>
            </a:r>
            <a:r>
              <a:rPr lang="en-US" altLang="zh-CN"/>
              <a:t>riscv </a:t>
            </a:r>
            <a:r>
              <a:rPr lang="zh-CN" altLang="en-US"/>
              <a:t>合规测试，包含测试生成器，执行器，检查器等等
这些就是我们本次分享要讨论的话题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所以，首先是 </a:t>
            </a:r>
            <a:r>
              <a:rPr lang="en-US" altLang="zh-CN"/>
              <a:t>Sail</a:t>
            </a:r>
            <a:r>
              <a:rPr lang="zh-CN" altLang="en-US"/>
              <a:t>。这张图中，在中间位置，这个最显眼的红色框就是 </a:t>
            </a:r>
            <a:r>
              <a:rPr lang="en-US" altLang="zh-CN"/>
              <a:t>Sail
</a:t>
            </a:r>
            <a:r>
              <a:rPr lang="zh-CN" altLang="en-US"/>
              <a:t>上面是各类指令集的定义，有些是直接由 </a:t>
            </a:r>
            <a:r>
              <a:rPr lang="en-US" altLang="zh-CN"/>
              <a:t>Sail </a:t>
            </a:r>
            <a:r>
              <a:rPr lang="zh-CN" altLang="en-US"/>
              <a:t>编写而来，例如 </a:t>
            </a:r>
            <a:r>
              <a:rPr lang="en-US" altLang="zh-CN"/>
              <a:t>RISCV</a:t>
            </a:r>
            <a:r>
              <a:rPr lang="zh-CN" altLang="en-US"/>
              <a:t>，</a:t>
            </a:r>
            <a:r>
              <a:rPr lang="en-US" altLang="zh-CN"/>
              <a:t>MIPS</a:t>
            </a:r>
            <a:r>
              <a:rPr lang="zh-CN" altLang="en-US"/>
              <a:t>，还有些是经过转换而来，例如 </a:t>
            </a:r>
            <a:r>
              <a:rPr lang="en-US" altLang="zh-CN"/>
              <a:t>Arm</a:t>
            </a:r>
            <a:r>
              <a:rPr lang="zh-CN" altLang="en-US"/>
              <a:t>，</a:t>
            </a:r>
            <a:r>
              <a:rPr lang="en-US" altLang="zh-CN"/>
              <a:t>X86
</a:t>
            </a:r>
            <a:r>
              <a:rPr lang="zh-CN" altLang="en-US"/>
              <a:t>下面黄色的是 </a:t>
            </a:r>
            <a:r>
              <a:rPr lang="en-US" altLang="zh-CN"/>
              <a:t>Sail </a:t>
            </a:r>
            <a:r>
              <a:rPr lang="zh-CN" altLang="en-US"/>
              <a:t>支持的各类后端
- 依次介绍
- 执行后端，</a:t>
            </a:r>
            <a:r>
              <a:rPr lang="en-US" altLang="zh-CN"/>
              <a:t>isla </a:t>
            </a:r>
            <a:r>
              <a:rPr lang="zh-CN" altLang="en-US"/>
              <a:t>符号执行测试，定理证明，硬件证明（</a:t>
            </a:r>
            <a:r>
              <a:rPr lang="en-US" altLang="zh-CN"/>
              <a:t>sv</a:t>
            </a:r>
            <a:r>
              <a:rPr lang="zh-CN" altLang="en-US"/>
              <a:t>）
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我们今天主要关注 </a:t>
            </a:r>
            <a:r>
              <a:rPr lang="en-US" altLang="zh-CN"/>
              <a:t>Sail </a:t>
            </a:r>
            <a:r>
              <a:rPr lang="zh-CN" altLang="en-US"/>
              <a:t>-</a:t>
            </a:r>
            <a:r>
              <a:rPr lang="en-US" altLang="zh-CN"/>
              <a:t>&gt; C </a:t>
            </a:r>
            <a:r>
              <a:rPr lang="zh-CN" altLang="en-US"/>
              <a:t>这部分，</a:t>
            </a:r>
            <a:r>
              <a:rPr lang="en-US" altLang="zh-CN"/>
              <a:t>Sail </a:t>
            </a:r>
            <a:r>
              <a:rPr lang="zh-CN" altLang="en-US"/>
              <a:t>会被编译为 </a:t>
            </a:r>
            <a:r>
              <a:rPr lang="en-US" altLang="zh-CN"/>
              <a:t>C </a:t>
            </a:r>
            <a:r>
              <a:rPr lang="zh-CN" altLang="en-US"/>
              <a:t>代码，再经由 </a:t>
            </a:r>
            <a:r>
              <a:rPr lang="en-US" altLang="zh-CN"/>
              <a:t>gcc </a:t>
            </a:r>
            <a:r>
              <a:rPr lang="zh-CN" altLang="en-US"/>
              <a:t>编译为可执行的模拟器。
同时因为 </a:t>
            </a:r>
            <a:r>
              <a:rPr lang="en-US" altLang="zh-CN"/>
              <a:t>Sail </a:t>
            </a:r>
            <a:r>
              <a:rPr lang="zh-CN" altLang="en-US"/>
              <a:t>-</a:t>
            </a:r>
            <a:r>
              <a:rPr lang="en-US" altLang="zh-CN"/>
              <a:t>&gt; C </a:t>
            </a:r>
            <a:r>
              <a:rPr lang="zh-CN" altLang="en-US"/>
              <a:t>的转换，带来了以下好处
- </a:t>
            </a:r>
            <a:r>
              <a:rPr lang="en-US" altLang="zh-CN"/>
              <a:t>Sail </a:t>
            </a:r>
            <a:r>
              <a:rPr lang="zh-CN" altLang="en-US"/>
              <a:t>和 </a:t>
            </a:r>
            <a:r>
              <a:rPr lang="en-US" altLang="zh-CN"/>
              <a:t>C </a:t>
            </a:r>
            <a:r>
              <a:rPr lang="zh-CN" altLang="en-US"/>
              <a:t>语言互操作的能力
- 你也可以把 </a:t>
            </a:r>
            <a:r>
              <a:rPr lang="en-US" altLang="zh-CN"/>
              <a:t>Sail </a:t>
            </a:r>
            <a:r>
              <a:rPr lang="zh-CN" altLang="en-US"/>
              <a:t>代码编译后作为库来调用，无论是 </a:t>
            </a:r>
            <a:r>
              <a:rPr lang="en-US" altLang="zh-CN"/>
              <a:t>C/C</a:t>
            </a:r>
            <a:r>
              <a:rPr lang="zh-CN" altLang="en-US"/>
              <a:t>++</a:t>
            </a:r>
            <a:r>
              <a:rPr lang="en-US" altLang="zh-CN"/>
              <a:t> </a:t>
            </a:r>
            <a:r>
              <a:rPr lang="zh-CN" altLang="en-US"/>
              <a:t>调用 </a:t>
            </a:r>
            <a:r>
              <a:rPr lang="en-US" altLang="zh-CN"/>
              <a:t>Sail </a:t>
            </a:r>
            <a:r>
              <a:rPr lang="zh-CN" altLang="en-US"/>
              <a:t>还是 </a:t>
            </a:r>
            <a:r>
              <a:rPr lang="en-US" altLang="zh-CN"/>
              <a:t>Rust </a:t>
            </a:r>
            <a:r>
              <a:rPr lang="zh-CN" altLang="en-US"/>
              <a:t>调用 </a:t>
            </a:r>
            <a:r>
              <a:rPr lang="en-US" altLang="zh-CN"/>
              <a:t>Sail </a:t>
            </a:r>
            <a:r>
              <a:rPr lang="zh-CN" altLang="en-US"/>
              <a:t>这些都可以
- 无论是所有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接下来就是我们的模拟器，或者称作 </a:t>
            </a:r>
            <a:r>
              <a:rPr lang="en-US" altLang="zh-CN"/>
              <a:t>the</a:t>
            </a:r>
            <a:r>
              <a:rPr lang="zh-CN" altLang="en-US"/>
              <a:t>-</a:t>
            </a:r>
            <a:r>
              <a:rPr lang="en-US" altLang="zh-CN"/>
              <a:t>golden</a:t>
            </a:r>
            <a:r>
              <a:rPr lang="zh-CN" altLang="en-US"/>
              <a:t>-</a:t>
            </a:r>
            <a:r>
              <a:rPr lang="en-US" altLang="zh-CN"/>
              <a:t>model
</a:t>
            </a:r>
            <a:r>
              <a:rPr lang="zh-CN" altLang="en-US"/>
              <a:t>我们用一段模拟器中非常典型的代码，带你快速对 </a:t>
            </a:r>
            <a:r>
              <a:rPr lang="en-US" altLang="zh-CN"/>
              <a:t>sail </a:t>
            </a:r>
            <a:r>
              <a:rPr lang="zh-CN" altLang="en-US"/>
              <a:t>和 </a:t>
            </a:r>
            <a:r>
              <a:rPr lang="en-US" altLang="zh-CN"/>
              <a:t>sail</a:t>
            </a:r>
            <a:r>
              <a:rPr lang="zh-CN" altLang="en-US"/>
              <a:t>-</a:t>
            </a:r>
            <a:r>
              <a:rPr lang="en-US" altLang="zh-CN"/>
              <a:t>model </a:t>
            </a:r>
            <a:r>
              <a:rPr lang="zh-CN" altLang="en-US"/>
              <a:t>有一个初见印象
- 简单介绍代码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下面是模拟器实际运行是的样子
你可以看到，这里我们运行了一个 来自 </a:t>
            </a:r>
            <a:r>
              <a:rPr lang="en-US" altLang="zh-CN"/>
              <a:t>ACT </a:t>
            </a:r>
            <a:r>
              <a:rPr lang="zh-CN" altLang="en-US"/>
              <a:t>生成的测试 </a:t>
            </a:r>
            <a:r>
              <a:rPr lang="en-US" altLang="zh-CN"/>
              <a:t>elf </a:t>
            </a:r>
            <a:r>
              <a:rPr lang="zh-CN" altLang="en-US"/>
              <a:t>文件
使用 </a:t>
            </a:r>
            <a:r>
              <a:rPr lang="en-US" altLang="zh-CN"/>
              <a:t>sail </a:t>
            </a:r>
            <a:r>
              <a:rPr lang="zh-CN" altLang="en-US"/>
              <a:t>运行时，每一步指令，他都会打印出当前访问的地址，和地址中实际存储的数据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Sail </a:t>
            </a:r>
            <a:r>
              <a:rPr lang="zh-CN" altLang="en-US"/>
              <a:t>的优点，</a:t>
            </a:r>
            <a:r>
              <a:rPr lang="en-US" altLang="zh-CN"/>
              <a:t>sail</a:t>
            </a:r>
            <a:r>
              <a:rPr lang="zh-CN" altLang="en-US"/>
              <a:t>-</a:t>
            </a:r>
            <a:r>
              <a:rPr lang="en-US" altLang="zh-CN"/>
              <a:t>model </a:t>
            </a:r>
            <a:r>
              <a:rPr lang="zh-CN" altLang="en-US"/>
              <a:t>的优点
</a:t>
            </a:r>
            <a:r>
              <a:rPr lang="en-US" altLang="zh-CN"/>
              <a:t>&gt; sail </a:t>
            </a:r>
            <a:r>
              <a:rPr lang="zh-CN" altLang="en-US"/>
              <a:t>代码经过详细验证，确保正确性
类型检查，</a:t>
            </a:r>
            <a:r>
              <a:rPr lang="en-US" altLang="zh-CN"/>
              <a:t>sailcov </a:t>
            </a:r>
            <a:r>
              <a:rPr lang="zh-CN" altLang="en-US"/>
              <a:t>分支覆盖率检查，</a:t>
            </a:r>
            <a:r>
              <a:rPr lang="en-US" altLang="zh-CN"/>
              <a:t>isla </a:t>
            </a:r>
            <a:r>
              <a:rPr lang="zh-CN" altLang="en-US"/>
              <a:t>内存模型并发架构，试金石测试
</a:t>
            </a:r>
            <a:r>
              <a:rPr lang="en-US" altLang="zh-CN"/>
              <a:t>&gt; sail</a:t>
            </a:r>
            <a:r>
              <a:rPr lang="zh-CN" altLang="en-US"/>
              <a:t>-</a:t>
            </a:r>
            <a:r>
              <a:rPr lang="en-US" altLang="zh-CN"/>
              <a:t>model </a:t>
            </a:r>
            <a:r>
              <a:rPr lang="zh-CN" altLang="en-US"/>
              <a:t>会成为 </a:t>
            </a:r>
            <a:r>
              <a:rPr lang="en-US" altLang="zh-CN"/>
              <a:t>RISC</a:t>
            </a:r>
            <a:r>
              <a:rPr lang="zh-CN" altLang="en-US"/>
              <a:t>-</a:t>
            </a:r>
            <a:r>
              <a:rPr lang="en-US" altLang="zh-CN"/>
              <a:t>V </a:t>
            </a:r>
            <a:r>
              <a:rPr lang="zh-CN" altLang="en-US"/>
              <a:t>开发者的主要设计工具和参考资料
原因</a:t>
            </a:r>
            <a:r>
              <a:rPr lang="en-US" altLang="zh-CN"/>
              <a:t>: sail</a:t>
            </a:r>
            <a:r>
              <a:rPr lang="zh-CN" altLang="en-US"/>
              <a:t>-</a:t>
            </a:r>
            <a:r>
              <a:rPr lang="en-US" altLang="zh-CN"/>
              <a:t>model </a:t>
            </a:r>
            <a:r>
              <a:rPr lang="zh-CN" altLang="en-US"/>
              <a:t>正在被写入到 </a:t>
            </a:r>
            <a:r>
              <a:rPr lang="en-US" altLang="zh-CN"/>
              <a:t>ISA </a:t>
            </a:r>
            <a:r>
              <a:rPr lang="zh-CN" altLang="en-US"/>
              <a:t>手册中</a:t>
            </a:r>
            <a:r>
              <a:rPr lang="en-US" altLang="zh-CN"/>
              <a:t>, </a:t>
            </a:r>
            <a:r>
              <a:rPr lang="zh-CN" altLang="en-US"/>
              <a:t>所有 </a:t>
            </a:r>
            <a:r>
              <a:rPr lang="en-US" altLang="zh-CN"/>
              <a:t>riscv </a:t>
            </a:r>
            <a:r>
              <a:rPr lang="zh-CN" altLang="en-US"/>
              <a:t>开发者都会看到来自 </a:t>
            </a:r>
            <a:r>
              <a:rPr lang="en-US" altLang="zh-CN"/>
              <a:t>sail</a:t>
            </a:r>
            <a:r>
              <a:rPr lang="zh-CN" altLang="en-US"/>
              <a:t>-</a:t>
            </a:r>
            <a:r>
              <a:rPr lang="en-US" altLang="zh-CN"/>
              <a:t>model </a:t>
            </a:r>
            <a:r>
              <a:rPr lang="zh-CN" altLang="en-US"/>
              <a:t>代码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Sail </a:t>
            </a:r>
            <a:r>
              <a:rPr lang="zh-CN" altLang="en-US"/>
              <a:t>的优点，</a:t>
            </a:r>
            <a:r>
              <a:rPr lang="en-US" altLang="zh-CN"/>
              <a:t>sail</a:t>
            </a:r>
            <a:r>
              <a:rPr lang="zh-CN" altLang="en-US"/>
              <a:t>-</a:t>
            </a:r>
            <a:r>
              <a:rPr lang="en-US" altLang="zh-CN"/>
              <a:t>model </a:t>
            </a:r>
            <a:r>
              <a:rPr lang="zh-CN" altLang="en-US"/>
              <a:t>的优点
</a:t>
            </a:r>
            <a:r>
              <a:rPr lang="en-US" altLang="zh-CN"/>
              <a:t>&gt; sail </a:t>
            </a:r>
            <a:r>
              <a:rPr lang="zh-CN" altLang="en-US"/>
              <a:t>代码经过详细验证，确保正确性
类型检查，</a:t>
            </a:r>
            <a:r>
              <a:rPr lang="en-US" altLang="zh-CN"/>
              <a:t>sailcov </a:t>
            </a:r>
            <a:r>
              <a:rPr lang="zh-CN" altLang="en-US"/>
              <a:t>分支覆盖率检查，</a:t>
            </a:r>
            <a:r>
              <a:rPr lang="en-US" altLang="zh-CN"/>
              <a:t>isla </a:t>
            </a:r>
            <a:r>
              <a:rPr lang="zh-CN" altLang="en-US"/>
              <a:t>内存模型并发架构，试金石测试
</a:t>
            </a:r>
            <a:r>
              <a:rPr lang="en-US" altLang="zh-CN"/>
              <a:t>&gt; sail</a:t>
            </a:r>
            <a:r>
              <a:rPr lang="zh-CN" altLang="en-US"/>
              <a:t>-</a:t>
            </a:r>
            <a:r>
              <a:rPr lang="en-US" altLang="zh-CN"/>
              <a:t>model </a:t>
            </a:r>
            <a:r>
              <a:rPr lang="zh-CN" altLang="en-US"/>
              <a:t>会成为 </a:t>
            </a:r>
            <a:r>
              <a:rPr lang="en-US" altLang="zh-CN"/>
              <a:t>RISC</a:t>
            </a:r>
            <a:r>
              <a:rPr lang="zh-CN" altLang="en-US"/>
              <a:t>-</a:t>
            </a:r>
            <a:r>
              <a:rPr lang="en-US" altLang="zh-CN"/>
              <a:t>V </a:t>
            </a:r>
            <a:r>
              <a:rPr lang="zh-CN" altLang="en-US"/>
              <a:t>开发者的主要设计工具和参考资料
原因</a:t>
            </a:r>
            <a:r>
              <a:rPr lang="en-US" altLang="zh-CN"/>
              <a:t>: sail</a:t>
            </a:r>
            <a:r>
              <a:rPr lang="zh-CN" altLang="en-US"/>
              <a:t>-</a:t>
            </a:r>
            <a:r>
              <a:rPr lang="en-US" altLang="zh-CN"/>
              <a:t>model </a:t>
            </a:r>
            <a:r>
              <a:rPr lang="zh-CN" altLang="en-US"/>
              <a:t>正在被写入到 </a:t>
            </a:r>
            <a:r>
              <a:rPr lang="en-US" altLang="zh-CN"/>
              <a:t>ISA </a:t>
            </a:r>
            <a:r>
              <a:rPr lang="zh-CN" altLang="en-US"/>
              <a:t>手册中</a:t>
            </a:r>
            <a:r>
              <a:rPr lang="en-US" altLang="zh-CN"/>
              <a:t>, </a:t>
            </a:r>
            <a:r>
              <a:rPr lang="zh-CN" altLang="en-US"/>
              <a:t>所有 </a:t>
            </a:r>
            <a:r>
              <a:rPr lang="en-US" altLang="zh-CN"/>
              <a:t>riscv </a:t>
            </a:r>
            <a:r>
              <a:rPr lang="zh-CN" altLang="en-US"/>
              <a:t>开发者都会看到来自 </a:t>
            </a:r>
            <a:r>
              <a:rPr lang="en-US" altLang="zh-CN"/>
              <a:t>sail</a:t>
            </a:r>
            <a:r>
              <a:rPr lang="zh-CN" altLang="en-US"/>
              <a:t>-</a:t>
            </a:r>
            <a:r>
              <a:rPr lang="en-US" altLang="zh-CN"/>
              <a:t>model </a:t>
            </a:r>
            <a:r>
              <a:rPr lang="zh-CN" altLang="en-US"/>
              <a:t>代码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ACT </a:t>
            </a:r>
            <a:r>
              <a:rPr lang="zh-CN" altLang="en-US"/>
              <a:t>测试与现有的一堆测试有什么区别，例如 </a:t>
            </a:r>
            <a:r>
              <a:rPr lang="en-US" altLang="zh-CN"/>
              <a:t>riscv_tests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>
            <a:lvl1pPr>
              <a:defRPr>
                <a:latin typeface="苹方-简" charset="0"/>
                <a:ea typeface="苹方-简" charset="0"/>
              </a:defRPr>
            </a:lvl1pPr>
            <a:lvl2pPr>
              <a:defRPr>
                <a:latin typeface="苹方-简" charset="0"/>
                <a:ea typeface="苹方-简" charset="0"/>
              </a:defRPr>
            </a:lvl2pPr>
            <a:lvl3pPr>
              <a:defRPr>
                <a:latin typeface="苹方-简" charset="0"/>
                <a:ea typeface="苹方-简" charset="0"/>
              </a:defRPr>
            </a:lvl3pPr>
            <a:lvl4pPr>
              <a:defRPr>
                <a:latin typeface="苹方-简" charset="0"/>
                <a:ea typeface="苹方-简" charset="0"/>
              </a:defRPr>
            </a:lvl4pPr>
            <a:lvl5pPr>
              <a:defRPr>
                <a:latin typeface="苹方-简" charset="0"/>
                <a:ea typeface="苹方-简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苹方-简" charset="0"/>
                <a:ea typeface="苹方-简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苹方-简" charset="0"/>
                <a:ea typeface="苹方-简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苹方-简" charset="0"/>
          <a:ea typeface="苹方-简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苹方-简" charset="0"/>
          <a:ea typeface="苹方-简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苹方-简" charset="0"/>
          <a:ea typeface="苹方-简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苹方-简" charset="0"/>
          <a:ea typeface="苹方-简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苹方-简" charset="0"/>
          <a:ea typeface="苹方-简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苹方-简" charset="0"/>
          <a:ea typeface="苹方-简" charset="0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苹方-简" charset="0"/>
          <a:ea typeface="苹方-简" charset="0"/>
          <a:cs typeface="苹方-简" charset="0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苹方-简" charset="0"/>
          <a:ea typeface="苹方-简" charset="0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苹方-简" charset="0"/>
          <a:ea typeface="苹方-简" charset="0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苹方-简" charset="0"/>
          <a:ea typeface="苹方-简" charset="0"/>
          <a:cs typeface="苹方-简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github.com/riscv-non-isa/riscv-arch-test" TargetMode="Externa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github.com/josecm/riscv-hyp-tests" TargetMode="External"/><Relationship Id="rId3" Type="http://schemas.openxmlformats.org/officeDocument/2006/relationships/hyperlink" Target="https://github.com/chipsalliance/riscv-vector-tests" TargetMode="External"/><Relationship Id="rId2" Type="http://schemas.openxmlformats.org/officeDocument/2006/relationships/image" Target="../media/image10.png"/><Relationship Id="rId1" Type="http://schemas.openxmlformats.org/officeDocument/2006/relationships/hyperlink" Target="https://github.com/riscv-software-src/riscv-tests" TargetMode="Externa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github.com/josecm/riscv-hyp-tests" TargetMode="External"/><Relationship Id="rId4" Type="http://schemas.openxmlformats.org/officeDocument/2006/relationships/hyperlink" Target="https://github.com/riscv-non-isa/riscv-arch-test-reports" TargetMode="External"/><Relationship Id="rId3" Type="http://schemas.openxmlformats.org/officeDocument/2006/relationships/hyperlink" Target="https://github.com/chipsalliance/riscv-vector-tests" TargetMode="External"/><Relationship Id="rId2" Type="http://schemas.openxmlformats.org/officeDocument/2006/relationships/image" Target="../media/image10.png"/><Relationship Id="rId1" Type="http://schemas.openxmlformats.org/officeDocument/2006/relationships/hyperlink" Target="https://github.com/riscv-software-src/riscv-tests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space.bilibili.com/110777624" TargetMode="External"/><Relationship Id="rId2" Type="http://schemas.openxmlformats.org/officeDocument/2006/relationships/image" Target="../media/image1.png"/><Relationship Id="rId1" Type="http://schemas.openxmlformats.org/officeDocument/2006/relationships/hyperlink" Target="https://github.com/trdth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github.com/python-constraint/python-constraint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7.xml"/><Relationship Id="rId7" Type="http://schemas.openxmlformats.org/officeDocument/2006/relationships/hyperlink" Target="https://github.com/riscv-non-isa/riscv-arch-test-reports" TargetMode="External"/><Relationship Id="rId6" Type="http://schemas.openxmlformats.org/officeDocument/2006/relationships/hyperlink" Target="https://github.com/riscv-software-src/riscof" TargetMode="External"/><Relationship Id="rId5" Type="http://schemas.openxmlformats.org/officeDocument/2006/relationships/hyperlink" Target="https://github.com/riscv-non-isa/riscv-arch-test" TargetMode="External"/><Relationship Id="rId4" Type="http://schemas.openxmlformats.org/officeDocument/2006/relationships/image" Target="../media/image3.png"/><Relationship Id="rId3" Type="http://schemas.openxmlformats.org/officeDocument/2006/relationships/hyperlink" Target="https://github.com/rems-project/sail" TargetMode="External"/><Relationship Id="rId2" Type="http://schemas.openxmlformats.org/officeDocument/2006/relationships/image" Target="../media/image2.png"/><Relationship Id="rId1" Type="http://schemas.openxmlformats.org/officeDocument/2006/relationships/hyperlink" Target="https://github.com/riscv/sail-riscv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Sail / ACT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 sz="1800"/>
              <a:t>2024</a:t>
            </a:r>
            <a:r>
              <a:rPr lang="zh-CN" altLang="en-US" sz="1800"/>
              <a:t>-</a:t>
            </a:r>
            <a:r>
              <a:rPr lang="en-US" altLang="zh-CN" sz="1800"/>
              <a:t>11</a:t>
            </a:r>
            <a:r>
              <a:rPr lang="zh-CN" altLang="en-US" sz="1800"/>
              <a:t>-</a:t>
            </a:r>
            <a:r>
              <a:rPr lang="en-US" altLang="zh-CN" sz="1800"/>
              <a:t>22</a:t>
            </a:r>
            <a:endParaRPr lang="en-US" altLang="zh-CN" sz="1800"/>
          </a:p>
          <a:p>
            <a:r>
              <a:rPr lang="zh-CN" altLang="en-US" sz="1800"/>
              <a:t>阎明铸 </a:t>
            </a:r>
            <a:r>
              <a:rPr lang="en-US" altLang="zh-CN" sz="1800"/>
              <a:t>yanmingzhu</a:t>
            </a:r>
            <a:r>
              <a:rPr lang="zh-CN" altLang="en-US" sz="1800"/>
              <a:t>@</a:t>
            </a:r>
            <a:r>
              <a:rPr lang="en-US" altLang="zh-CN" sz="1800"/>
              <a:t>iscas.ac.cn</a:t>
            </a:r>
            <a:endParaRPr lang="zh-CN" alt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为什么使用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 sail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-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riscv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？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30" y="1848640"/>
            <a:ext cx="4075430" cy="2527935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苹方-简" charset="0"/>
                <a:ea typeface="苹方-简" charset="0"/>
              </a:rPr>
              <a:t>丰富的可配置性</a:t>
            </a:r>
            <a:endParaRPr lang="zh-CN" altLang="en-US">
              <a:latin typeface="苹方-简" charset="0"/>
              <a:ea typeface="苹方-简" charset="0"/>
            </a:endParaRPr>
          </a:p>
          <a:p>
            <a:pPr marL="285750" indent="-28575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苹方-简" charset="0"/>
                <a:ea typeface="苹方-简" charset="0"/>
              </a:rPr>
              <a:t>sail </a:t>
            </a:r>
            <a:r>
              <a:rPr lang="zh-CN" altLang="en-US">
                <a:latin typeface="苹方-简" charset="0"/>
                <a:ea typeface="苹方-简" charset="0"/>
              </a:rPr>
              <a:t>代码经过详细验证，确保正确性</a:t>
            </a:r>
            <a:endParaRPr lang="zh-CN" altLang="en-US">
              <a:latin typeface="苹方-简" charset="0"/>
              <a:ea typeface="苹方-简" charset="0"/>
            </a:endParaRPr>
          </a:p>
          <a:p>
            <a:pPr marL="285750" indent="-285750" algn="l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latin typeface="苹方-简" charset="0"/>
                <a:ea typeface="苹方-简" charset="0"/>
              </a:rPr>
              <a:t>sail-model </a:t>
            </a:r>
            <a:r>
              <a:rPr lang="zh-CN" altLang="en-US">
                <a:latin typeface="苹方-简" charset="0"/>
                <a:ea typeface="苹方-简" charset="0"/>
              </a:rPr>
              <a:t>会成为</a:t>
            </a:r>
            <a:r>
              <a:rPr lang="en-US" altLang="zh-CN">
                <a:latin typeface="苹方-简" charset="0"/>
                <a:ea typeface="苹方-简" charset="0"/>
              </a:rPr>
              <a:t> RISC-V </a:t>
            </a:r>
            <a:r>
              <a:rPr lang="zh-CN" altLang="en-US">
                <a:latin typeface="苹方-简" charset="0"/>
                <a:ea typeface="苹方-简" charset="0"/>
              </a:rPr>
              <a:t>开发者</a:t>
            </a:r>
            <a:endParaRPr lang="zh-CN" altLang="en-US">
              <a:latin typeface="苹方-简" charset="0"/>
              <a:ea typeface="苹方-简" charset="0"/>
            </a:endParaRPr>
          </a:p>
          <a:p>
            <a:pPr indent="0" algn="l">
              <a:lnSpc>
                <a:spcPct val="220000"/>
              </a:lnSpc>
              <a:buNone/>
            </a:pPr>
            <a:r>
              <a:rPr lang="zh-CN" altLang="en-US">
                <a:latin typeface="苹方-简" charset="0"/>
                <a:ea typeface="苹方-简" charset="0"/>
              </a:rPr>
              <a:t>   的主要设计工具和参考资料</a:t>
            </a:r>
            <a:endParaRPr lang="zh-CN" altLang="en-US">
              <a:latin typeface="苹方-简" charset="0"/>
              <a:ea typeface="苹方-简" charset="0"/>
            </a:endParaRPr>
          </a:p>
        </p:txBody>
      </p:sp>
      <p:pic>
        <p:nvPicPr>
          <p:cNvPr id="5" name="图片 4" descr="upload_post_object_v2_42304245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40" y="1519729"/>
            <a:ext cx="6894888" cy="5009404"/>
          </a:xfrm>
          <a:prstGeom prst="rect">
            <a:avLst/>
          </a:prstGeom>
          <a:ln>
            <a:solidFill>
              <a:srgbClr val="E7E6E6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为什么使用</a:t>
            </a:r>
            <a:r>
              <a:rPr lang="en-US" altLang="zh-CN"/>
              <a:t> sail-riscv</a:t>
            </a:r>
            <a:r>
              <a:rPr lang="zh-CN" altLang="en-US"/>
              <a:t>？</a:t>
            </a:r>
            <a:endParaRPr lang="zh-CN" altLang="en-US"/>
          </a:p>
        </p:txBody>
      </p:sp>
      <p:pic>
        <p:nvPicPr>
          <p:cNvPr id="3" name="图片 2" descr="upload_post_object_v2_28279325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0449" y="1546341"/>
            <a:ext cx="5651058" cy="52096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如何使用</a:t>
            </a:r>
            <a:r>
              <a:rPr lang="en-US" altLang="zh-CN"/>
              <a:t> sail-model?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158521" y="2913264"/>
            <a:ext cx="1795780" cy="175323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#include "sail.h"</a:t>
            </a:r>
            <a:endParaRPr lang="en-US" altLang="zh-CN">
              <a:highlight>
                <a:srgbClr val="00FFFF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highlight>
                <a:srgbClr val="00FFFF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int main() {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</a:t>
            </a:r>
            <a:r>
              <a:rPr lang="en-US" altLang="zh-CN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zmain(UNIT);</a:t>
            </a:r>
            <a:endParaRPr lang="en-US" altLang="zh-CN">
              <a:highlight>
                <a:srgbClr val="00FFFF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return 0;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}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838206" y="1746735"/>
            <a:ext cx="5666244" cy="977265"/>
          </a:xfrm>
          <a:prstGeom prst="rect">
            <a:avLst/>
          </a:prstGeom>
        </p:spPr>
        <p:txBody>
          <a:bodyPr wrap="square" rtlCol="0">
            <a:noAutofit/>
          </a:bodyPr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使用</a:t>
            </a:r>
            <a:r>
              <a:rPr lang="en-US" altLang="zh-CN"/>
              <a:t> sail-model </a:t>
            </a:r>
            <a:r>
              <a:rPr lang="zh-CN" altLang="en-US"/>
              <a:t>结合</a:t>
            </a:r>
            <a:r>
              <a:rPr lang="en-US" altLang="zh-CN"/>
              <a:t> ACT </a:t>
            </a:r>
            <a:r>
              <a:rPr lang="zh-CN" altLang="en-US"/>
              <a:t>验证你的</a:t>
            </a:r>
            <a:r>
              <a:rPr lang="en-US" altLang="zh-CN"/>
              <a:t> riscv </a:t>
            </a:r>
            <a:r>
              <a:rPr lang="zh-CN" altLang="en-US"/>
              <a:t>实现</a:t>
            </a:r>
            <a:endParaRPr lang="zh-CN" altLang="en-US"/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基于</a:t>
            </a:r>
            <a:r>
              <a:rPr lang="en-US" altLang="zh-CN"/>
              <a:t> sail</a:t>
            </a:r>
            <a:r>
              <a:rPr lang="zh-CN" altLang="en-US"/>
              <a:t>-</a:t>
            </a:r>
            <a:r>
              <a:rPr lang="en-US" altLang="zh-CN"/>
              <a:t>modle </a:t>
            </a:r>
            <a:r>
              <a:rPr lang="zh-CN" altLang="en-US"/>
              <a:t>进行二次开发</a:t>
            </a:r>
            <a:endParaRPr lang="zh-CN" altLang="en-US"/>
          </a:p>
          <a:p>
            <a:pPr marL="285750" indent="-285750">
              <a:lnSpc>
                <a:spcPct val="220000"/>
              </a:lnSpc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786669" y="4666551"/>
            <a:ext cx="6567038" cy="15282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#include "lib.h"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void add(sail_int *c, sail_int a, sail_int b)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{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mpz_add(*c, a, b);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}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4786717" y="2913309"/>
            <a:ext cx="6567038" cy="1482741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val add = pure "add" : (int, int) -&gt; int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function main () : unit -&gt; unit = {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print_int("1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+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2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=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", add(1, 2));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}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200"/>
              <a:t>sail</a:t>
            </a:r>
            <a:r>
              <a:rPr lang="zh-CN" altLang="en-US" sz="3200"/>
              <a:t>-</a:t>
            </a:r>
            <a:r>
              <a:rPr lang="en-US" altLang="zh-CN" sz="3200"/>
              <a:t>model </a:t>
            </a:r>
            <a:r>
              <a:rPr lang="zh-CN" altLang="en-US" sz="3200"/>
              <a:t>的现状</a:t>
            </a:r>
            <a:endParaRPr lang="zh-CN" altLang="en-US" sz="320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38130" y="1551431"/>
            <a:ext cx="10749616" cy="4752975"/>
          </a:xfrm>
          <a:prstGeom prst="rect">
            <a:avLst/>
          </a:prstGeom>
        </p:spPr>
        <p:txBody>
          <a:bodyPr wrap="square" rtlCol="0" anchor="t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核心</a:t>
            </a:r>
            <a:r>
              <a:rPr lang="en-US" altLang="zh-CN"/>
              <a:t> ISA </a:t>
            </a:r>
            <a:r>
              <a:rPr lang="zh-CN" altLang="en-US"/>
              <a:t>指令集：</a:t>
            </a:r>
            <a:r>
              <a:rPr lang="en-US" altLang="zh-CN"/>
              <a:t>RV32 and RV64 IMAFDC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RVV </a:t>
            </a:r>
            <a:r>
              <a:rPr lang="zh-CN" altLang="en-US"/>
              <a:t>向量扩展支持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很多</a:t>
            </a:r>
            <a:r>
              <a:rPr lang="en-US" altLang="zh-CN"/>
              <a:t> Z extensions</a:t>
            </a:r>
            <a:r>
              <a:rPr lang="zh-CN" altLang="en-US"/>
              <a:t>：</a:t>
            </a:r>
            <a:r>
              <a:rPr lang="en-US" altLang="zh-CN"/>
              <a:t>Zba, Zbb, Zbc, Zbs, Zkn, Zks, Zbkb, Zbkx, Zicsr, Zicond, Zicbom, Zicboz, Zcd, Zfh, Zfa, ...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PMP, HPM counter </a:t>
            </a:r>
            <a:r>
              <a:rPr lang="zh-CN" altLang="en-US"/>
              <a:t>等特性支持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Sv32, Sv39, Sv48 </a:t>
            </a:r>
            <a:r>
              <a:rPr lang="zh-CN" altLang="en-US"/>
              <a:t>虚拟内存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还差关键指令集以支持完整的</a:t>
            </a:r>
            <a:r>
              <a:rPr lang="en-US" altLang="zh-CN"/>
              <a:t> RVA23, </a:t>
            </a:r>
            <a:r>
              <a:rPr lang="zh-CN" altLang="en-US"/>
              <a:t>例如 </a:t>
            </a:r>
            <a:r>
              <a:rPr lang="en-US" altLang="zh-CN"/>
              <a:t>H </a:t>
            </a:r>
            <a:r>
              <a:rPr lang="zh-CN" altLang="en-US"/>
              <a:t>扩展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大多数拓展指令集均有开发，或基本开发完毕，例如 </a:t>
            </a:r>
            <a:r>
              <a:rPr lang="en-US" altLang="zh-CN"/>
              <a:t>P </a:t>
            </a:r>
            <a:r>
              <a:rPr lang="zh-CN" altLang="en-US"/>
              <a:t>扩展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缺少许多理论上应该有的配置选项</a:t>
            </a:r>
            <a:endParaRPr lang="en-US" altLang="zh-CN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目前正在积极推进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我们的工作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30" y="1848640"/>
            <a:ext cx="9107805" cy="4076700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sail-model</a:t>
            </a:r>
            <a:endParaRPr lang="en-US" altLang="zh-CN"/>
          </a:p>
          <a:p>
            <a:pPr marL="742950" lvl="1" indent="-28575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补充指令集支持，</a:t>
            </a:r>
            <a:r>
              <a:rPr lang="en-US" altLang="zh-CN"/>
              <a:t>zicbop, zvbc, zvbb, zcmp, smepmp </a:t>
            </a:r>
            <a:r>
              <a:rPr lang="zh-CN" altLang="en-US"/>
              <a:t>等</a:t>
            </a:r>
            <a:endParaRPr lang="zh-CN" altLang="en-US"/>
          </a:p>
          <a:p>
            <a:pPr marL="742950" lvl="1" indent="-28575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修复现有指令集（如</a:t>
            </a:r>
            <a:r>
              <a:rPr lang="en-US" altLang="zh-CN"/>
              <a:t> v </a:t>
            </a:r>
            <a:r>
              <a:rPr lang="zh-CN" altLang="en-US"/>
              <a:t>扩展）</a:t>
            </a:r>
            <a:r>
              <a:rPr lang="en-US" altLang="zh-CN"/>
              <a:t> bug</a:t>
            </a:r>
            <a:r>
              <a:rPr lang="zh-CN" altLang="en-US"/>
              <a:t>，修复</a:t>
            </a:r>
            <a:r>
              <a:rPr lang="en-US" altLang="zh-CN"/>
              <a:t> CSR</a:t>
            </a:r>
            <a:r>
              <a:rPr lang="zh-CN" altLang="en-US"/>
              <a:t>，</a:t>
            </a:r>
            <a:r>
              <a:rPr lang="en-US" altLang="zh-CN"/>
              <a:t>disassembly</a:t>
            </a:r>
            <a:r>
              <a:rPr lang="zh-CN" altLang="en-US"/>
              <a:t>，代码改进等 </a:t>
            </a:r>
            <a:r>
              <a:rPr lang="en-US" altLang="zh-CN"/>
              <a:t>10</a:t>
            </a:r>
            <a:r>
              <a:rPr lang="zh-CN" altLang="en-US"/>
              <a:t>+</a:t>
            </a:r>
            <a:endParaRPr lang="en-US" altLang="zh-CN"/>
          </a:p>
          <a:p>
            <a:pPr marL="285750" indent="-28575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sail</a:t>
            </a:r>
            <a:endParaRPr lang="en-US" altLang="zh-CN"/>
          </a:p>
          <a:p>
            <a:pPr marL="742950" lvl="1" indent="-28575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补充部分语法的类型检查</a:t>
            </a:r>
            <a:endParaRPr lang="zh-CN" altLang="en-US"/>
          </a:p>
          <a:p>
            <a:pPr marL="742950" lvl="1" indent="-28575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修复语法树解析</a:t>
            </a:r>
            <a:endParaRPr lang="zh-CN" altLang="en-US"/>
          </a:p>
          <a:p>
            <a:pPr marL="742950" lvl="1" indent="-28575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优化 </a:t>
            </a:r>
            <a:r>
              <a:rPr lang="en-US" altLang="zh-CN"/>
              <a:t>sail</a:t>
            </a:r>
            <a:r>
              <a:rPr lang="zh-CN" altLang="en-US"/>
              <a:t>-</a:t>
            </a:r>
            <a:r>
              <a:rPr lang="en-US" altLang="zh-CN"/>
              <a:t>fmt </a:t>
            </a:r>
            <a:r>
              <a:rPr lang="zh-CN" altLang="en-US"/>
              <a:t>规则</a:t>
            </a:r>
            <a:endParaRPr lang="en-US" altLang="zh-CN"/>
          </a:p>
          <a:p>
            <a:pPr marL="285750" indent="-285750" algn="l">
              <a:lnSpc>
                <a:spcPct val="180000"/>
              </a:lnSpc>
              <a:buFont typeface="Arial" panose="020B0604020202020204" pitchFamily="34" charset="0"/>
              <a:buChar char="•"/>
            </a:pP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 ACT </a:t>
            </a:r>
            <a:r>
              <a:rPr lang="zh-CN" altLang="en-US"/>
              <a:t>验证你的 </a:t>
            </a:r>
            <a:r>
              <a:rPr lang="en-US" altLang="zh-CN"/>
              <a:t>riscv </a:t>
            </a:r>
            <a:r>
              <a:rPr lang="zh-CN" altLang="en-US"/>
              <a:t>实现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riscv</a:t>
            </a:r>
            <a:r>
              <a:rPr lang="zh-CN" altLang="en-US"/>
              <a:t>-</a:t>
            </a:r>
            <a:r>
              <a:rPr lang="en-US" altLang="zh-CN"/>
              <a:t>arch</a:t>
            </a:r>
            <a:r>
              <a:rPr lang="zh-CN" altLang="en-US"/>
              <a:t>-</a:t>
            </a:r>
            <a:r>
              <a:rPr lang="en-US" altLang="zh-CN"/>
              <a:t>test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 </a:t>
            </a:r>
            <a:r>
              <a:rPr lang="en-US" altLang="zh-CN">
                <a:solidFill>
                  <a:schemeClr val="tx1"/>
                </a:solidFill>
              </a:rPr>
              <a:t>ACT(</a:t>
            </a:r>
            <a:r>
              <a:rPr lang="en-US" altLang="zh-CN"/>
              <a:t>riscv-arch-test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8197" y="5601285"/>
            <a:ext cx="332486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1"/>
              </a:rPr>
              <a:t>riscv</a:t>
            </a:r>
            <a:r>
              <a:rPr lang="zh-CN" altLang="en-US">
                <a:hlinkClick r:id="rId1"/>
              </a:rPr>
              <a:t>-</a:t>
            </a:r>
            <a:r>
              <a:rPr lang="en-US" altLang="zh-CN">
                <a:hlinkClick r:id="rId1"/>
              </a:rPr>
              <a:t>non</a:t>
            </a:r>
            <a:r>
              <a:rPr lang="zh-CN" altLang="en-US">
                <a:hlinkClick r:id="rId1"/>
              </a:rPr>
              <a:t>-</a:t>
            </a:r>
            <a:r>
              <a:rPr lang="en-US" altLang="zh-CN">
                <a:hlinkClick r:id="rId1"/>
              </a:rPr>
              <a:t>isa/riscv</a:t>
            </a:r>
            <a:r>
              <a:rPr lang="zh-CN" altLang="en-US">
                <a:hlinkClick r:id="rId1"/>
              </a:rPr>
              <a:t>-</a:t>
            </a:r>
            <a:r>
              <a:rPr lang="en-US" altLang="zh-CN">
                <a:hlinkClick r:id="rId1"/>
              </a:rPr>
              <a:t>arch</a:t>
            </a:r>
            <a:r>
              <a:rPr lang="zh-CN" altLang="en-US">
                <a:hlinkClick r:id="rId1"/>
              </a:rPr>
              <a:t>-</a:t>
            </a:r>
            <a:r>
              <a:rPr lang="en-US" altLang="zh-CN">
                <a:hlinkClick r:id="rId1"/>
              </a:rPr>
              <a:t>test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838197" y="1848689"/>
            <a:ext cx="10409945" cy="3752556"/>
          </a:xfrm>
          <a:prstGeom prst="rect">
            <a:avLst/>
          </a:prstGeom>
        </p:spPr>
        <p:txBody>
          <a:bodyPr wrap="square" rtlCol="0">
            <a:noAutofit/>
          </a:bodyPr>
          <a:p>
            <a:pPr algn="l">
              <a:lnSpc>
                <a:spcPct val="160000"/>
              </a:lnSpc>
            </a:pPr>
            <a:r>
              <a:rPr lang="en-US" altLang="zh-CN"/>
              <a:t>ACT</a:t>
            </a:r>
            <a:r>
              <a:rPr lang="zh-CN" altLang="en-US"/>
              <a:t>是</a:t>
            </a:r>
            <a:r>
              <a:rPr lang="en-US" altLang="zh-CN"/>
              <a:t>RISC-V Architecture Test SIG </a:t>
            </a:r>
            <a:r>
              <a:rPr lang="zh-CN" altLang="en-US"/>
              <a:t>对</a:t>
            </a:r>
            <a:r>
              <a:rPr lang="en-US" altLang="zh-CN"/>
              <a:t>RISC-V </a:t>
            </a:r>
            <a:r>
              <a:rPr lang="zh-CN" altLang="en-US"/>
              <a:t>基础架构的一套测试，旨在帮助确保为给定</a:t>
            </a:r>
            <a:r>
              <a:rPr lang="en-US" altLang="zh-CN"/>
              <a:t> RISC-V </a:t>
            </a:r>
            <a:r>
              <a:rPr lang="zh-CN" altLang="en-US"/>
              <a:t>配置文件</a:t>
            </a:r>
            <a:r>
              <a:rPr lang="en-US" altLang="zh-CN"/>
              <a:t>/</a:t>
            </a:r>
            <a:r>
              <a:rPr lang="zh-CN" altLang="en-US"/>
              <a:t>规范 编写的软件能够在符合该配置文件的所有实现上运行。</a:t>
            </a:r>
            <a:endParaRPr lang="zh-CN" altLang="en-US"/>
          </a:p>
          <a:p>
            <a:pPr algn="l">
              <a:lnSpc>
                <a:spcPct val="160000"/>
              </a:lnSpc>
            </a:pPr>
            <a:r>
              <a:rPr lang="en-US" altLang="zh-CN"/>
              <a:t>ACT</a:t>
            </a:r>
            <a:r>
              <a:rPr lang="zh-CN" altLang="en-US"/>
              <a:t>测试还有助于确保实施者正确理解并实施了规范。</a:t>
            </a:r>
            <a:endParaRPr lang="zh-CN" altLang="en-US"/>
          </a:p>
          <a:p>
            <a:pPr algn="l">
              <a:lnSpc>
                <a:spcPct val="160000"/>
              </a:lnSpc>
            </a:pPr>
            <a:endParaRPr lang="en-US" altLang="zh-CN"/>
          </a:p>
          <a:p>
            <a:pPr algn="l">
              <a:lnSpc>
                <a:spcPct val="160000"/>
              </a:lnSpc>
            </a:pPr>
            <a:r>
              <a:rPr lang="en-US" altLang="zh-CN"/>
              <a:t>ACT</a:t>
            </a:r>
            <a:r>
              <a:rPr lang="zh-CN" altLang="en-US"/>
              <a:t>是一个最小的过滤器。通过</a:t>
            </a:r>
            <a:r>
              <a:rPr lang="en-US" altLang="zh-CN"/>
              <a:t>ACT</a:t>
            </a:r>
            <a:r>
              <a:rPr lang="zh-CN" altLang="en-US"/>
              <a:t>测试并获得</a:t>
            </a:r>
            <a:r>
              <a:rPr lang="en-US" altLang="zh-CN"/>
              <a:t> RISC-V International </a:t>
            </a:r>
            <a:r>
              <a:rPr lang="zh-CN" altLang="en-US"/>
              <a:t>批准的结果是获得</a:t>
            </a:r>
            <a:r>
              <a:rPr lang="en-US" altLang="zh-CN"/>
              <a:t> RISC-V </a:t>
            </a:r>
            <a:r>
              <a:rPr lang="zh-CN" altLang="en-US"/>
              <a:t>商标许可的先决条件。</a:t>
            </a:r>
            <a:endParaRPr lang="zh-CN" altLang="en-US"/>
          </a:p>
          <a:p>
            <a:pPr algn="l">
              <a:lnSpc>
                <a:spcPct val="160000"/>
              </a:lnSpc>
            </a:pPr>
            <a:r>
              <a:rPr lang="zh-CN" altLang="en-US"/>
              <a:t>通过</a:t>
            </a:r>
            <a:r>
              <a:rPr lang="en-US" altLang="zh-CN"/>
              <a:t> RISC-V ACT</a:t>
            </a:r>
            <a:r>
              <a:rPr lang="zh-CN" altLang="en-US"/>
              <a:t>测试并不意味着设计符合</a:t>
            </a:r>
            <a:r>
              <a:rPr lang="en-US" altLang="zh-CN"/>
              <a:t> RISC-V </a:t>
            </a:r>
            <a:r>
              <a:rPr lang="zh-CN" altLang="en-US"/>
              <a:t>架构。</a:t>
            </a:r>
            <a:endParaRPr lang="zh-CN" altLang="en-US"/>
          </a:p>
          <a:p>
            <a:pPr algn="l">
              <a:lnSpc>
                <a:spcPct val="160000"/>
              </a:lnSpc>
            </a:pPr>
            <a:r>
              <a:rPr lang="en-US" altLang="zh-CN"/>
              <a:t>ACT</a:t>
            </a:r>
            <a:r>
              <a:rPr lang="zh-CN" altLang="en-US"/>
              <a:t>只是一组基本的测试，</a:t>
            </a:r>
            <a:r>
              <a:rPr lang="en-US" altLang="zh-CN"/>
              <a:t>ACT</a:t>
            </a:r>
            <a:r>
              <a:rPr lang="zh-CN" altLang="en-US"/>
              <a:t>测试主要检查规范的重要问题，而不关注细节。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为什么要用 </a:t>
            </a:r>
            <a:r>
              <a:rPr lang="en-US" altLang="zh-CN"/>
              <a:t>ACT </a:t>
            </a:r>
            <a:r>
              <a:rPr lang="zh-CN" altLang="en-US"/>
              <a:t>测试</a:t>
            </a:r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838200" y="2197258"/>
            <a:ext cx="5505450" cy="988060"/>
            <a:chOff x="1140" y="4327"/>
            <a:chExt cx="8670" cy="1556"/>
          </a:xfrm>
        </p:grpSpPr>
        <p:sp>
          <p:nvSpPr>
            <p:cNvPr id="3" name="文本框 2"/>
            <p:cNvSpPr txBox="1"/>
            <p:nvPr userDrawn="1"/>
          </p:nvSpPr>
          <p:spPr>
            <a:xfrm>
              <a:off x="1140" y="5303"/>
              <a:ext cx="8670" cy="580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>
                  <a:hlinkClick r:id="rId1"/>
                </a:rPr>
                <a:t>https://github.com/riscv</a:t>
              </a:r>
              <a:r>
                <a:rPr lang="zh-CN" altLang="en-US">
                  <a:hlinkClick r:id="rId1"/>
                </a:rPr>
                <a:t>-</a:t>
              </a:r>
              <a:r>
                <a:rPr lang="en-US" altLang="zh-CN">
                  <a:hlinkClick r:id="rId1"/>
                </a:rPr>
                <a:t>software</a:t>
              </a:r>
              <a:r>
                <a:rPr lang="zh-CN" altLang="en-US">
                  <a:hlinkClick r:id="rId1"/>
                </a:rPr>
                <a:t>-</a:t>
              </a:r>
              <a:r>
                <a:rPr lang="en-US" altLang="zh-CN">
                  <a:hlinkClick r:id="rId1"/>
                </a:rPr>
                <a:t>src/riscv</a:t>
              </a:r>
              <a:r>
                <a:rPr lang="zh-CN" altLang="en-US">
                  <a:hlinkClick r:id="rId1"/>
                </a:rPr>
                <a:t>-</a:t>
              </a:r>
              <a:r>
                <a:rPr lang="en-US" altLang="zh-CN">
                  <a:hlinkClick r:id="rId1"/>
                </a:rPr>
                <a:t>tests</a:t>
              </a:r>
              <a:endParaRPr lang="zh-CN" altLang="en-US"/>
            </a:p>
          </p:txBody>
        </p:sp>
        <p:pic>
          <p:nvPicPr>
            <p:cNvPr id="4" name="图片 3" descr="upload_post_object_v2_41577182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0" y="4327"/>
              <a:ext cx="4098" cy="976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 userDrawn="1"/>
        </p:nvSpPr>
        <p:spPr>
          <a:xfrm>
            <a:off x="838200" y="3328737"/>
            <a:ext cx="7315200" cy="368300"/>
          </a:xfrm>
          <a:prstGeom prst="rect">
            <a:avLst/>
          </a:prstGeom>
        </p:spPr>
        <p:txBody>
          <a:bodyPr rtlCol="0" anchor="t">
            <a:spAutoFit/>
          </a:bodyPr>
          <a:p>
            <a:r>
              <a:rPr lang="en-US" altLang="zh-CN">
                <a:hlinkClick r:id="rId3"/>
              </a:rPr>
              <a:t>https://github.com/chipsalliance/riscv-vector-tests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136" y="3839613"/>
            <a:ext cx="478790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4"/>
              </a:rPr>
              <a:t>https://github.com/josecm/riscv</a:t>
            </a:r>
            <a:r>
              <a:rPr lang="zh-CN" altLang="en-US">
                <a:hlinkClick r:id="rId4"/>
              </a:rPr>
              <a:t>-</a:t>
            </a:r>
            <a:r>
              <a:rPr lang="en-US" altLang="zh-CN">
                <a:hlinkClick r:id="rId4"/>
              </a:rPr>
              <a:t>hyp</a:t>
            </a:r>
            <a:r>
              <a:rPr lang="zh-CN" altLang="en-US">
                <a:hlinkClick r:id="rId4"/>
              </a:rPr>
              <a:t>-</a:t>
            </a:r>
            <a:r>
              <a:rPr lang="en-US" altLang="zh-CN">
                <a:hlinkClick r:id="rId4"/>
              </a:rPr>
              <a:t>tests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为什么要用 </a:t>
            </a:r>
            <a:r>
              <a:rPr lang="en-US" altLang="zh-CN"/>
              <a:t>ACT </a:t>
            </a:r>
            <a:r>
              <a:rPr lang="zh-CN" altLang="en-US"/>
              <a:t>测试</a:t>
            </a:r>
            <a:endParaRPr lang="zh-CN" altLang="en-US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952473" y="1692159"/>
            <a:ext cx="5505450" cy="988060"/>
            <a:chOff x="1140" y="4327"/>
            <a:chExt cx="8670" cy="1556"/>
          </a:xfrm>
        </p:grpSpPr>
        <p:sp>
          <p:nvSpPr>
            <p:cNvPr id="3" name="文本框 2"/>
            <p:cNvSpPr txBox="1"/>
            <p:nvPr userDrawn="1"/>
          </p:nvSpPr>
          <p:spPr>
            <a:xfrm>
              <a:off x="1140" y="5303"/>
              <a:ext cx="8670" cy="580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>
                  <a:hlinkClick r:id="rId1"/>
                </a:rPr>
                <a:t>https://github.com/riscv</a:t>
              </a:r>
              <a:r>
                <a:rPr lang="zh-CN" altLang="en-US">
                  <a:hlinkClick r:id="rId1"/>
                </a:rPr>
                <a:t>-</a:t>
              </a:r>
              <a:r>
                <a:rPr lang="en-US" altLang="zh-CN">
                  <a:hlinkClick r:id="rId1"/>
                </a:rPr>
                <a:t>software</a:t>
              </a:r>
              <a:r>
                <a:rPr lang="zh-CN" altLang="en-US">
                  <a:hlinkClick r:id="rId1"/>
                </a:rPr>
                <a:t>-</a:t>
              </a:r>
              <a:r>
                <a:rPr lang="en-US" altLang="zh-CN">
                  <a:hlinkClick r:id="rId1"/>
                </a:rPr>
                <a:t>src/riscv</a:t>
              </a:r>
              <a:r>
                <a:rPr lang="zh-CN" altLang="en-US">
                  <a:hlinkClick r:id="rId1"/>
                </a:rPr>
                <a:t>-</a:t>
              </a:r>
              <a:r>
                <a:rPr lang="en-US" altLang="zh-CN">
                  <a:hlinkClick r:id="rId1"/>
                </a:rPr>
                <a:t>tests</a:t>
              </a:r>
              <a:endParaRPr lang="zh-CN" altLang="en-US"/>
            </a:p>
          </p:txBody>
        </p:sp>
        <p:pic>
          <p:nvPicPr>
            <p:cNvPr id="4" name="图片 3" descr="upload_post_object_v2_415771829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0" y="4327"/>
              <a:ext cx="4098" cy="976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 userDrawn="1"/>
        </p:nvSpPr>
        <p:spPr>
          <a:xfrm>
            <a:off x="952473" y="2823638"/>
            <a:ext cx="5722196" cy="369570"/>
          </a:xfrm>
          <a:prstGeom prst="rect">
            <a:avLst/>
          </a:prstGeom>
        </p:spPr>
        <p:txBody>
          <a:bodyPr wrap="square" rtlCol="0" anchor="t">
            <a:noAutofit/>
          </a:bodyPr>
          <a:p>
            <a:r>
              <a:rPr lang="en-US" altLang="zh-CN">
                <a:hlinkClick r:id="rId3"/>
              </a:rPr>
              <a:t>https://github.com/chipsalliance/riscv-vector-tests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7365254" y="2311896"/>
            <a:ext cx="2240280" cy="92202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常见的测试都是自测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ACT </a:t>
            </a:r>
            <a:r>
              <a:rPr lang="zh-CN" altLang="en-US"/>
              <a:t>是对比测试</a:t>
            </a:r>
            <a:endParaRPr lang="zh-CN" altLang="en-US" b="1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952473" y="4020546"/>
            <a:ext cx="9990797" cy="1976474"/>
            <a:chOff x="1320" y="7127"/>
            <a:chExt cx="15734" cy="3113"/>
          </a:xfrm>
        </p:grpSpPr>
        <p:sp>
          <p:nvSpPr>
            <p:cNvPr id="8" name="文本框 7"/>
            <p:cNvSpPr txBox="1"/>
            <p:nvPr userDrawn="1"/>
          </p:nvSpPr>
          <p:spPr>
            <a:xfrm>
              <a:off x="1320" y="7127"/>
              <a:ext cx="15734" cy="3113"/>
            </a:xfrm>
            <a:prstGeom prst="rect">
              <a:avLst/>
            </a:prstGeom>
          </p:spPr>
          <p:txBody>
            <a:bodyPr wrap="square" rtlCol="0">
              <a:noAutofit/>
            </a:bodyPr>
            <a:p>
              <a:pPr marL="285750" indent="-285750" algn="l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/>
                <a:t>通过 </a:t>
              </a:r>
              <a:r>
                <a:rPr lang="en-US" altLang="zh-CN" sz="1600"/>
                <a:t>ACT </a:t>
              </a:r>
              <a:r>
                <a:rPr lang="zh-CN" altLang="en-US" sz="1600"/>
                <a:t>测试并且结果</a:t>
              </a:r>
              <a:r>
                <a:rPr lang="zh-CN" altLang="en-US" sz="1600">
                  <a:solidFill>
                    <a:schemeClr val="tx1"/>
                  </a:solidFill>
                </a:rPr>
                <a:t>被</a:t>
              </a:r>
              <a:r>
                <a:rPr lang="en-US" altLang="zh-CN" sz="1600"/>
                <a:t> RISC-V International </a:t>
              </a:r>
              <a:r>
                <a:rPr lang="zh-CN" altLang="en-US" sz="1600"/>
                <a:t>批准是获得</a:t>
              </a:r>
              <a:r>
                <a:rPr lang="en-US" altLang="zh-CN" sz="1600"/>
                <a:t> RISC-V </a:t>
              </a:r>
              <a:r>
                <a:rPr lang="zh-CN" altLang="en-US" sz="1600"/>
                <a:t>商标许可的先决条件。</a:t>
              </a:r>
              <a:endParaRPr lang="zh-CN" altLang="en-US" sz="1600"/>
            </a:p>
            <a:p>
              <a:pPr marL="285750" indent="-285750" algn="l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endParaRPr lang="zh-CN" altLang="en-US" sz="1600"/>
            </a:p>
            <a:p>
              <a:pPr marL="285750" indent="-285750" algn="l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/>
                <a:t>通过</a:t>
              </a:r>
              <a:r>
                <a:rPr lang="en-US" altLang="zh-CN" sz="1600"/>
                <a:t> ACT </a:t>
              </a:r>
              <a:r>
                <a:rPr lang="zh-CN" altLang="en-US" sz="1600"/>
                <a:t>测试并不意味着设计符合</a:t>
              </a:r>
              <a:r>
                <a:rPr lang="en-US" altLang="zh-CN" sz="1600"/>
                <a:t> RISC-V </a:t>
              </a:r>
              <a:r>
                <a:rPr lang="zh-CN" altLang="en-US" sz="1600"/>
                <a:t>架构。</a:t>
              </a:r>
              <a:r>
                <a:rPr lang="en-US" altLang="zh-CN" sz="1600"/>
                <a:t>ACT</a:t>
              </a:r>
              <a:r>
                <a:rPr lang="zh-CN" altLang="en-US" sz="1600"/>
                <a:t>只是一组基本的测试，</a:t>
              </a:r>
              <a:r>
                <a:rPr lang="en-US" altLang="zh-CN" sz="1600"/>
                <a:t>ACT</a:t>
              </a:r>
              <a:r>
                <a:rPr lang="zh-CN" altLang="en-US" sz="1600"/>
                <a:t>测试主要检查规范的重要问题，而不关注细节。</a:t>
              </a:r>
              <a:endParaRPr lang="zh-CN" altLang="en-US" sz="1600"/>
            </a:p>
            <a:p>
              <a:pPr marL="285750" indent="-285750" algn="l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/>
                <a:t>获得批准的一些芯片：</a:t>
              </a:r>
              <a:r>
                <a:rPr lang="en-US" altLang="zh-CN" sz="1600"/>
                <a:t>C910</a:t>
              </a:r>
              <a:r>
                <a:rPr lang="zh-CN" altLang="en-US" sz="1600"/>
                <a:t>，</a:t>
              </a:r>
              <a:r>
                <a:rPr lang="en-US" altLang="zh-CN" sz="1600"/>
                <a:t>JH7100</a:t>
              </a:r>
              <a:r>
                <a:rPr lang="zh-CN" altLang="en-US" sz="1600"/>
                <a:t>，</a:t>
              </a:r>
              <a:r>
                <a:rPr lang="en-US" altLang="zh-CN" sz="1600"/>
                <a:t>...</a:t>
              </a:r>
              <a:endParaRPr lang="zh-CN" altLang="en-US" sz="1600"/>
            </a:p>
          </p:txBody>
        </p:sp>
        <p:sp>
          <p:nvSpPr>
            <p:cNvPr id="11" name="文本框 10"/>
            <p:cNvSpPr txBox="1"/>
            <p:nvPr userDrawn="1"/>
          </p:nvSpPr>
          <p:spPr>
            <a:xfrm>
              <a:off x="2512" y="7830"/>
              <a:ext cx="6625" cy="580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>
                  <a:hlinkClick r:id="rId4"/>
                </a:rPr>
                <a:t>riscv</a:t>
              </a:r>
              <a:r>
                <a:rPr lang="zh-CN" altLang="en-US">
                  <a:hlinkClick r:id="rId4"/>
                </a:rPr>
                <a:t>-</a:t>
              </a:r>
              <a:r>
                <a:rPr lang="en-US" altLang="zh-CN">
                  <a:hlinkClick r:id="rId4"/>
                </a:rPr>
                <a:t>non</a:t>
              </a:r>
              <a:r>
                <a:rPr lang="zh-CN" altLang="en-US">
                  <a:hlinkClick r:id="rId4"/>
                </a:rPr>
                <a:t>-</a:t>
              </a:r>
              <a:r>
                <a:rPr lang="en-US" altLang="zh-CN">
                  <a:hlinkClick r:id="rId4"/>
                </a:rPr>
                <a:t>isa/riscv</a:t>
              </a:r>
              <a:r>
                <a:rPr lang="zh-CN" altLang="en-US">
                  <a:hlinkClick r:id="rId4"/>
                </a:rPr>
                <a:t>-</a:t>
              </a:r>
              <a:r>
                <a:rPr lang="en-US" altLang="zh-CN">
                  <a:hlinkClick r:id="rId4"/>
                </a:rPr>
                <a:t>arch</a:t>
              </a:r>
              <a:r>
                <a:rPr lang="zh-CN" altLang="en-US">
                  <a:hlinkClick r:id="rId4"/>
                </a:rPr>
                <a:t>-</a:t>
              </a:r>
              <a:r>
                <a:rPr lang="en-US" altLang="zh-CN">
                  <a:hlinkClick r:id="rId4"/>
                </a:rPr>
                <a:t>test</a:t>
              </a:r>
              <a:r>
                <a:rPr lang="zh-CN" altLang="en-US">
                  <a:hlinkClick r:id="rId4"/>
                </a:rPr>
                <a:t>-</a:t>
              </a:r>
              <a:r>
                <a:rPr lang="en-US" altLang="zh-CN">
                  <a:hlinkClick r:id="rId4"/>
                </a:rPr>
                <a:t>reports</a:t>
              </a:r>
              <a:endParaRPr lang="zh-CN" altLang="en-US"/>
            </a:p>
          </p:txBody>
        </p:sp>
      </p:grpSp>
      <p:sp>
        <p:nvSpPr>
          <p:cNvPr id="9" name="文本框 8"/>
          <p:cNvSpPr txBox="1"/>
          <p:nvPr userDrawn="1"/>
        </p:nvSpPr>
        <p:spPr>
          <a:xfrm>
            <a:off x="952446" y="3338910"/>
            <a:ext cx="478790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5"/>
              </a:rPr>
              <a:t>https://github.com/josecm/riscv</a:t>
            </a:r>
            <a:r>
              <a:rPr lang="zh-CN" altLang="en-US">
                <a:hlinkClick r:id="rId5"/>
              </a:rPr>
              <a:t>-</a:t>
            </a:r>
            <a:r>
              <a:rPr lang="en-US" altLang="zh-CN">
                <a:hlinkClick r:id="rId5"/>
              </a:rPr>
              <a:t>hyp</a:t>
            </a:r>
            <a:r>
              <a:rPr lang="zh-CN" altLang="en-US">
                <a:hlinkClick r:id="rId5"/>
              </a:rPr>
              <a:t>-</a:t>
            </a:r>
            <a:r>
              <a:rPr lang="en-US" altLang="zh-CN">
                <a:hlinkClick r:id="rId5"/>
              </a:rPr>
              <a:t>tests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为什么要用</a:t>
            </a:r>
            <a:r>
              <a:rPr lang="en-US" altLang="zh-CN"/>
              <a:t> ACT </a:t>
            </a:r>
            <a:r>
              <a:rPr lang="zh-CN" altLang="en-US"/>
              <a:t>测试</a:t>
            </a:r>
            <a:endParaRPr lang="zh-CN" altLang="en-US"/>
          </a:p>
        </p:txBody>
      </p:sp>
      <p:pic>
        <p:nvPicPr>
          <p:cNvPr id="3" name="图片 2" descr="upload_post_object_v2_4177886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3386" y="1615298"/>
            <a:ext cx="4225183" cy="51436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个人简介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30" y="1981480"/>
            <a:ext cx="4796155" cy="1503045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姓名</a:t>
            </a:r>
            <a:r>
              <a:rPr lang="en-US" altLang="zh-CN"/>
              <a:t>: </a:t>
            </a:r>
            <a:r>
              <a:rPr lang="zh-CN" altLang="en-US"/>
              <a:t>阎明铸 </a:t>
            </a:r>
            <a:r>
              <a:rPr lang="en-US" altLang="zh-CN"/>
              <a:t>(PLCT Lab)</a:t>
            </a:r>
            <a:endParaRPr lang="zh-CN" altLang="en-US"/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昵称</a:t>
            </a:r>
            <a:r>
              <a:rPr lang="en-US" altLang="zh-CN"/>
              <a:t>:</a:t>
            </a:r>
            <a:r>
              <a:rPr lang="zh-CN" altLang="en-US"/>
              <a:t> </a:t>
            </a:r>
            <a:r>
              <a:rPr lang="en-US" altLang="zh-CN"/>
              <a:t>trdthg</a:t>
            </a:r>
            <a:endParaRPr lang="zh-CN" altLang="en-US"/>
          </a:p>
          <a:p>
            <a:pPr marL="285750" indent="-285750" algn="l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主要工作方向</a:t>
            </a:r>
            <a:r>
              <a:rPr lang="en-US" altLang="zh-CN"/>
              <a:t>: Sail / ACT, </a:t>
            </a:r>
            <a:r>
              <a:rPr lang="zh-CN" altLang="en-US"/>
              <a:t>编译器 </a:t>
            </a:r>
            <a:r>
              <a:rPr lang="en-US" altLang="zh-CN"/>
              <a:t>/ </a:t>
            </a:r>
            <a:r>
              <a:rPr lang="zh-CN" altLang="en-US"/>
              <a:t>模拟器</a:t>
            </a:r>
            <a:endParaRPr lang="en-US" altLang="zh-CN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38130" y="3844982"/>
            <a:ext cx="291211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1"/>
              </a:rPr>
              <a:t>https://github.com/trdthg</a:t>
            </a:r>
            <a:endParaRPr lang="zh-CN" altLang="en-US"/>
          </a:p>
        </p:txBody>
      </p:sp>
      <p:pic>
        <p:nvPicPr>
          <p:cNvPr id="6" name="图片 5" descr="upload_post_object_v2_36414973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716" y="2289669"/>
            <a:ext cx="5088991" cy="2562934"/>
          </a:xfrm>
          <a:prstGeom prst="rect">
            <a:avLst/>
          </a:prstGeom>
          <a:ln>
            <a:solidFill>
              <a:srgbClr val="E7E6E6"/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838130" y="4390486"/>
            <a:ext cx="418211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3"/>
              </a:rPr>
              <a:t>https://space.bilibili.com/110777624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ACT </a:t>
            </a:r>
            <a:r>
              <a:rPr lang="zh-CN" altLang="en-US"/>
              <a:t>测试原理</a:t>
            </a:r>
            <a:endParaRPr lang="en-US" altLang="zh-CN"/>
          </a:p>
        </p:txBody>
      </p:sp>
      <p:pic>
        <p:nvPicPr>
          <p:cNvPr id="3" name="图片 2" descr="upload_post_object_v2_17194161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2907" y="1956215"/>
            <a:ext cx="6814774" cy="409227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838250" y="1956249"/>
            <a:ext cx="3666490" cy="391096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>
              <a:lnSpc>
                <a:spcPct val="180000"/>
              </a:lnSpc>
            </a:pPr>
            <a:r>
              <a:rPr lang="en-US" altLang="zh-CN"/>
              <a:t>1. </a:t>
            </a:r>
            <a:r>
              <a:rPr lang="zh-CN" altLang="en-US"/>
              <a:t>编写 </a:t>
            </a:r>
            <a:r>
              <a:rPr lang="en-US" altLang="zh-CN"/>
              <a:t>yaml, cgf(yaml) </a:t>
            </a:r>
            <a:r>
              <a:rPr lang="zh-CN" altLang="en-US"/>
              <a:t>配置文件</a:t>
            </a:r>
            <a:endParaRPr lang="en-US" altLang="zh-CN"/>
          </a:p>
          <a:p>
            <a:pPr algn="l">
              <a:lnSpc>
                <a:spcPct val="180000"/>
              </a:lnSpc>
            </a:pPr>
            <a:r>
              <a:rPr lang="en-US" altLang="zh-CN"/>
              <a:t>2. </a:t>
            </a:r>
            <a:r>
              <a:rPr lang="zh-CN" altLang="en-US"/>
              <a:t>测试集生成</a:t>
            </a:r>
            <a:endParaRPr lang="zh-CN" altLang="en-US"/>
          </a:p>
          <a:p>
            <a:pPr algn="l">
              <a:lnSpc>
                <a:spcPct val="60000"/>
              </a:lnSpc>
            </a:pPr>
            <a:endParaRPr lang="zh-CN" altLang="en-US"/>
          </a:p>
          <a:p>
            <a:pPr algn="l">
              <a:lnSpc>
                <a:spcPct val="180000"/>
              </a:lnSpc>
            </a:pPr>
            <a:r>
              <a:rPr lang="en-US" altLang="zh-CN"/>
              <a:t>3. </a:t>
            </a:r>
            <a:r>
              <a:rPr lang="zh-CN" altLang="en-US"/>
              <a:t>编写测试配置文件</a:t>
            </a:r>
            <a:endParaRPr lang="zh-CN" altLang="en-US"/>
          </a:p>
          <a:p>
            <a:pPr algn="l">
              <a:lnSpc>
                <a:spcPct val="180000"/>
              </a:lnSpc>
            </a:pPr>
            <a:r>
              <a:rPr lang="en-US" altLang="zh-CN"/>
              <a:t>4.</a:t>
            </a:r>
            <a:r>
              <a:rPr lang="zh-CN" altLang="en-US"/>
              <a:t> 测试覆盖率检查</a:t>
            </a:r>
            <a:endParaRPr lang="en-US" altLang="zh-CN"/>
          </a:p>
          <a:p>
            <a:pPr algn="l">
              <a:lnSpc>
                <a:spcPct val="60000"/>
              </a:lnSpc>
            </a:pPr>
            <a:endParaRPr lang="en-US" altLang="zh-CN"/>
          </a:p>
          <a:p>
            <a:pPr algn="l">
              <a:lnSpc>
                <a:spcPct val="180000"/>
              </a:lnSpc>
            </a:pPr>
            <a:r>
              <a:rPr lang="en-US" altLang="zh-CN"/>
              <a:t>5.</a:t>
            </a:r>
            <a:r>
              <a:rPr lang="zh-CN" altLang="en-US"/>
              <a:t> 编写待测实现插件</a:t>
            </a:r>
            <a:endParaRPr lang="en-US" altLang="zh-CN"/>
          </a:p>
          <a:p>
            <a:pPr algn="l">
              <a:lnSpc>
                <a:spcPct val="180000"/>
              </a:lnSpc>
            </a:pPr>
            <a:r>
              <a:rPr lang="en-US" altLang="zh-CN"/>
              <a:t>6.</a:t>
            </a:r>
            <a:r>
              <a:rPr lang="zh-CN" altLang="en-US"/>
              <a:t> 运行测试</a:t>
            </a:r>
            <a:endParaRPr lang="zh-CN" altLang="en-US"/>
          </a:p>
          <a:p>
            <a:pPr algn="l">
              <a:lnSpc>
                <a:spcPct val="180000"/>
              </a:lnSpc>
            </a:pPr>
            <a:r>
              <a:rPr lang="en-US" altLang="zh-CN"/>
              <a:t>7.</a:t>
            </a:r>
            <a:r>
              <a:rPr lang="zh-CN" altLang="en-US"/>
              <a:t> 对比结果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ACT </a:t>
            </a:r>
            <a:r>
              <a:rPr lang="zh-CN" altLang="en-US"/>
              <a:t>测试原理</a:t>
            </a:r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518942" y="3103022"/>
            <a:ext cx="1676568" cy="686927"/>
          </a:xfrm>
          <a:prstGeom prst="rect">
            <a:avLst/>
          </a:prstGeom>
          <a:solidFill>
            <a:srgbClr val="FFF2CC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test.S</a:t>
            </a:r>
            <a:endParaRPr lang="zh-CN" altLang="en-US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783479" y="2357881"/>
            <a:ext cx="1676568" cy="686927"/>
          </a:xfrm>
          <a:prstGeom prst="rect">
            <a:avLst/>
          </a:prstGeom>
          <a:noFill/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Ref(参考</a:t>
            </a:r>
            <a:r>
              <a:rPr lang="zh-CN" altLang="en-US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实现</a:t>
            </a:r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)</a:t>
            </a:r>
            <a:endParaRPr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783479" y="3789949"/>
            <a:ext cx="1676568" cy="686927"/>
          </a:xfrm>
          <a:prstGeom prst="rect">
            <a:avLst/>
          </a:prstGeom>
          <a:noFill/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DUT(被测</a:t>
            </a:r>
            <a:r>
              <a:rPr lang="zh-CN" altLang="en-US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实现</a:t>
            </a:r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)</a:t>
            </a:r>
            <a:endParaRPr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08586" y="3789949"/>
            <a:ext cx="10972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测试程序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2604406" y="3103022"/>
            <a:ext cx="1676568" cy="686927"/>
          </a:xfrm>
          <a:prstGeom prst="rect">
            <a:avLst/>
          </a:prstGeom>
          <a:solidFill>
            <a:srgbClr val="E2F0D9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test.elf</a:t>
            </a:r>
            <a:endParaRPr lang="zh-CN" altLang="en-US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cxnSp>
        <p:nvCxnSpPr>
          <p:cNvPr id="16" name="直接箭头连接符 15"/>
          <p:cNvCxnSpPr>
            <a:stCxn id="8" idx="3"/>
            <a:endCxn id="15" idx="1"/>
          </p:cNvCxnSpPr>
          <p:nvPr userDrawn="1"/>
        </p:nvCxnSpPr>
        <p:spPr>
          <a:xfrm>
            <a:off x="2195330" y="3446689"/>
            <a:ext cx="408940" cy="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15" idx="3"/>
            <a:endCxn id="9" idx="1"/>
          </p:cNvCxnSpPr>
          <p:nvPr userDrawn="1"/>
        </p:nvCxnSpPr>
        <p:spPr>
          <a:xfrm flipV="1">
            <a:off x="4280535" y="2701290"/>
            <a:ext cx="502920" cy="745490"/>
          </a:xfrm>
          <a:prstGeom prst="curvedConnector3">
            <a:avLst>
              <a:gd name="adj1" fmla="val 50126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5" idx="3"/>
            <a:endCxn id="10" idx="1"/>
          </p:cNvCxnSpPr>
          <p:nvPr userDrawn="1"/>
        </p:nvCxnSpPr>
        <p:spPr>
          <a:xfrm>
            <a:off x="4280535" y="3446780"/>
            <a:ext cx="502920" cy="686435"/>
          </a:xfrm>
          <a:prstGeom prst="curvedConnector3">
            <a:avLst>
              <a:gd name="adj1" fmla="val 50126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矩形 19"/>
          <p:cNvSpPr/>
          <p:nvPr userDrawn="1"/>
        </p:nvSpPr>
        <p:spPr>
          <a:xfrm>
            <a:off x="6936331" y="2357881"/>
            <a:ext cx="2037519" cy="686927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Ref.signature</a:t>
            </a:r>
            <a:endParaRPr lang="en-US" altLang="zh-CN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6936354" y="3789974"/>
            <a:ext cx="2037495" cy="686927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Fira Code" charset="0"/>
                <a:ea typeface="Fira Code" charset="0"/>
                <a:cs typeface="Fira Code" charset="0"/>
              </a:rPr>
              <a:t>DUT.signature</a:t>
            </a:r>
            <a:endParaRPr lang="en-US" altLang="zh-CN">
              <a:solidFill>
                <a:srgbClr val="000000"/>
              </a:solidFill>
              <a:latin typeface="Fira Code" charset="0"/>
              <a:ea typeface="Fira Code" charset="0"/>
              <a:cs typeface="Fira Code" charset="0"/>
            </a:endParaRPr>
          </a:p>
        </p:txBody>
      </p:sp>
      <p:cxnSp>
        <p:nvCxnSpPr>
          <p:cNvPr id="22" name="直接箭头连接符 21"/>
          <p:cNvCxnSpPr>
            <a:stCxn id="9" idx="3"/>
            <a:endCxn id="20" idx="1"/>
          </p:cNvCxnSpPr>
          <p:nvPr userDrawn="1"/>
        </p:nvCxnSpPr>
        <p:spPr>
          <a:xfrm>
            <a:off x="6459980" y="2701311"/>
            <a:ext cx="476250" cy="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3"/>
            <a:endCxn id="21" idx="1"/>
          </p:cNvCxnSpPr>
          <p:nvPr userDrawn="1"/>
        </p:nvCxnSpPr>
        <p:spPr>
          <a:xfrm>
            <a:off x="6459980" y="4133486"/>
            <a:ext cx="476250" cy="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 userDrawn="1"/>
        </p:nvSpPr>
        <p:spPr>
          <a:xfrm>
            <a:off x="9678856" y="3261679"/>
            <a:ext cx="618490" cy="3683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isac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5" name="文本框 24"/>
          <p:cNvSpPr txBox="1"/>
          <p:nvPr userDrawn="1"/>
        </p:nvSpPr>
        <p:spPr>
          <a:xfrm>
            <a:off x="10698898" y="3261714"/>
            <a:ext cx="612140" cy="3683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End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26" name="曲线连接符 25"/>
          <p:cNvCxnSpPr>
            <a:stCxn id="20" idx="3"/>
            <a:endCxn id="24" idx="1"/>
          </p:cNvCxnSpPr>
          <p:nvPr userDrawn="1"/>
        </p:nvCxnSpPr>
        <p:spPr>
          <a:xfrm>
            <a:off x="8973820" y="2701290"/>
            <a:ext cx="704850" cy="74485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曲线连接符 26"/>
          <p:cNvCxnSpPr>
            <a:stCxn id="21" idx="3"/>
            <a:endCxn id="24" idx="1"/>
          </p:cNvCxnSpPr>
          <p:nvPr userDrawn="1"/>
        </p:nvCxnSpPr>
        <p:spPr>
          <a:xfrm flipV="1">
            <a:off x="8973820" y="3446145"/>
            <a:ext cx="704850" cy="687070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4" idx="3"/>
            <a:endCxn id="25" idx="1"/>
          </p:cNvCxnSpPr>
          <p:nvPr userDrawn="1"/>
        </p:nvCxnSpPr>
        <p:spPr>
          <a:xfrm>
            <a:off x="10297186" y="3446127"/>
            <a:ext cx="401955" cy="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矩形 30"/>
          <p:cNvSpPr/>
          <p:nvPr userDrawn="1"/>
        </p:nvSpPr>
        <p:spPr>
          <a:xfrm>
            <a:off x="2396551" y="2216039"/>
            <a:ext cx="6882910" cy="2425966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838130" y="5448919"/>
            <a:ext cx="579564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Ref </a:t>
            </a:r>
            <a:r>
              <a:rPr lang="zh-CN" altLang="en-US"/>
              <a:t>默认是 </a:t>
            </a:r>
            <a:r>
              <a:rPr lang="en-US" altLang="zh-CN"/>
              <a:t>sail, </a:t>
            </a:r>
            <a:r>
              <a:rPr lang="zh-CN" altLang="en-US"/>
              <a:t>如果不支持，可以替换为 </a:t>
            </a:r>
            <a:r>
              <a:rPr lang="en-US" altLang="zh-CN"/>
              <a:t>spike </a:t>
            </a:r>
            <a:r>
              <a:rPr lang="zh-CN" altLang="en-US"/>
              <a:t>等实现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CTG </a:t>
            </a:r>
            <a:r>
              <a:rPr lang="zh-CN" altLang="en-US"/>
              <a:t>测试生成器</a:t>
            </a:r>
            <a:endParaRPr lang="zh-CN" altLang="en-US"/>
          </a:p>
        </p:txBody>
      </p:sp>
      <p:pic>
        <p:nvPicPr>
          <p:cNvPr id="4" name="图片 3" descr="upload_post_object_v2_25885970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6403" y="1848640"/>
            <a:ext cx="8439150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CTG </a:t>
            </a:r>
            <a:r>
              <a:rPr lang="zh-CN" altLang="en-US"/>
              <a:t>测试生成器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643514" y="2600326"/>
            <a:ext cx="7144385" cy="267652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 sz="2000">
                <a:latin typeface="Fira Code" charset="0"/>
                <a:ea typeface="Fira Code" charset="0"/>
                <a:cs typeface="Fira Code" charset="0"/>
              </a:rPr>
              <a:t>from constraint import *</a:t>
            </a:r>
            <a:endParaRPr lang="en-US" altLang="zh-CN" sz="2000">
              <a:latin typeface="Fira Code" charset="0"/>
              <a:ea typeface="Fira Code" charset="0"/>
              <a:cs typeface="Fira Code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>
                <a:latin typeface="Fira Code" charset="0"/>
                <a:ea typeface="Fira Code" charset="0"/>
                <a:cs typeface="Fira Code" charset="0"/>
              </a:rPr>
              <a:t>&gt;&gt;&gt; problem.addVariable(</a:t>
            </a:r>
            <a:r>
              <a:rPr lang="en-US" altLang="zh-CN" sz="2000">
                <a:highlight>
                  <a:srgbClr val="00FF00"/>
                </a:highlight>
                <a:latin typeface="Fira Code" charset="0"/>
                <a:ea typeface="Fira Code" charset="0"/>
                <a:cs typeface="Fira Code" charset="0"/>
              </a:rPr>
              <a:t>"a", [1, 2]</a:t>
            </a:r>
            <a:r>
              <a:rPr lang="en-US" altLang="zh-CN" sz="2000">
                <a:latin typeface="Fira Code" charset="0"/>
                <a:ea typeface="Fira Code" charset="0"/>
                <a:cs typeface="Fira Code" charset="0"/>
              </a:rPr>
              <a:t>)</a:t>
            </a:r>
            <a:endParaRPr lang="en-US" altLang="zh-CN" sz="2000">
              <a:latin typeface="Fira Code" charset="0"/>
              <a:ea typeface="Fira Code" charset="0"/>
              <a:cs typeface="Fira Code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>
                <a:latin typeface="Fira Code" charset="0"/>
                <a:ea typeface="Fira Code" charset="0"/>
                <a:cs typeface="Fira Code" charset="0"/>
              </a:rPr>
              <a:t>&gt;&gt;&gt; problem.addVariable(</a:t>
            </a:r>
            <a:r>
              <a:rPr lang="en-US" altLang="zh-CN" sz="2000">
                <a:highlight>
                  <a:srgbClr val="00FF00"/>
                </a:highlight>
                <a:latin typeface="Fira Code" charset="0"/>
                <a:ea typeface="Fira Code" charset="0"/>
                <a:cs typeface="Fira Code" charset="0"/>
              </a:rPr>
              <a:t>"b", [3, 4]</a:t>
            </a:r>
            <a:r>
              <a:rPr lang="en-US" altLang="zh-CN" sz="2000">
                <a:latin typeface="Fira Code" charset="0"/>
                <a:ea typeface="Fira Code" charset="0"/>
                <a:cs typeface="Fira Code" charset="0"/>
              </a:rPr>
              <a:t>)</a:t>
            </a:r>
            <a:endParaRPr lang="en-US" altLang="zh-CN" sz="2000">
              <a:latin typeface="Fira Code" charset="0"/>
              <a:ea typeface="Fira Code" charset="0"/>
              <a:cs typeface="Fira Code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>
                <a:latin typeface="Fira Code" charset="0"/>
                <a:ea typeface="Fira Code" charset="0"/>
                <a:cs typeface="Fira Code" charset="0"/>
              </a:rPr>
              <a:t>&gt;&gt;&gt; problem.addConstraint(</a:t>
            </a:r>
            <a:r>
              <a:rPr lang="en-US" altLang="zh-CN" sz="2000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lambda a, b: a </a:t>
            </a:r>
            <a:r>
              <a:rPr lang="zh-CN" altLang="en-US" sz="2000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+ </a:t>
            </a:r>
            <a:r>
              <a:rPr lang="en-US" altLang="zh-CN" sz="2000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b </a:t>
            </a:r>
            <a:r>
              <a:rPr lang="zh-CN" altLang="en-US" sz="2000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== </a:t>
            </a:r>
            <a:r>
              <a:rPr lang="en-US" altLang="zh-CN" sz="2000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5</a:t>
            </a:r>
            <a:r>
              <a:rPr lang="en-US" altLang="zh-CN" sz="2000">
                <a:latin typeface="Fira Code" charset="0"/>
                <a:ea typeface="Fira Code" charset="0"/>
                <a:cs typeface="Fira Code" charset="0"/>
              </a:rPr>
              <a:t>, ("a", "b"))</a:t>
            </a:r>
            <a:endParaRPr lang="en-US" altLang="zh-CN" sz="2000">
              <a:latin typeface="Fira Code" charset="0"/>
              <a:ea typeface="Fira Code" charset="0"/>
              <a:cs typeface="Fira Code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>
                <a:latin typeface="Fira Code" charset="0"/>
                <a:ea typeface="Fira Code" charset="0"/>
                <a:cs typeface="Fira Code" charset="0"/>
              </a:rPr>
              <a:t>&gt;&gt;&gt; problem.getSolutions()</a:t>
            </a:r>
            <a:endParaRPr lang="en-US" altLang="zh-CN" sz="2000">
              <a:latin typeface="Fira Code" charset="0"/>
              <a:ea typeface="Fira Code" charset="0"/>
              <a:cs typeface="Fira Code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 sz="2000">
                <a:latin typeface="Fira Code" charset="0"/>
                <a:ea typeface="Fira Code" charset="0"/>
                <a:cs typeface="Fira Code" charset="0"/>
              </a:rPr>
              <a:t>[{'a': 2, 'b': 3}, {'a': 1, 'b': 4}]</a:t>
            </a:r>
            <a:endParaRPr lang="zh-CN" altLang="en-US" sz="2000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1643514" y="1848719"/>
            <a:ext cx="62153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1"/>
              </a:rPr>
              <a:t>https://github.com/python</a:t>
            </a:r>
            <a:r>
              <a:rPr lang="zh-CN" altLang="en-US">
                <a:hlinkClick r:id="rId1"/>
              </a:rPr>
              <a:t>-</a:t>
            </a:r>
            <a:r>
              <a:rPr lang="en-US" altLang="zh-CN">
                <a:hlinkClick r:id="rId1"/>
              </a:rPr>
              <a:t>constraint/python</a:t>
            </a:r>
            <a:r>
              <a:rPr lang="zh-CN" altLang="en-US">
                <a:hlinkClick r:id="rId1"/>
              </a:rPr>
              <a:t>-</a:t>
            </a:r>
            <a:r>
              <a:rPr lang="en-US" altLang="zh-CN">
                <a:hlinkClick r:id="rId1"/>
              </a:rPr>
              <a:t>constraint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CTG </a:t>
            </a:r>
            <a:r>
              <a:rPr lang="zh-CN" altLang="en-US"/>
              <a:t>测试生成器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5910718" y="1582803"/>
            <a:ext cx="5564101" cy="467763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addi:    config:      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check ISA: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=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regex(.*I.*)    rs1:       &lt;&lt;: *all_regs    op_comb:       &lt;&lt;: *ifmt_op_comb    val_comb: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      </a:t>
            </a:r>
            <a:r>
              <a:rPr lang="en-US" altLang="zh-CN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'rs1_val == imm_val': 0</a:t>
            </a:r>
            <a:endParaRPr lang="en-US" altLang="zh-CN">
              <a:highlight>
                <a:srgbClr val="00FFFF"/>
              </a:highlight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  'rs1_val != imm_val': 0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  'rs1_val &gt; 0 and imm_val &gt; 0': 0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  'rs1_val &gt; 0 and imm_val &lt; 0': 0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  'rs1_val &lt; 0 and imm_val &gt; 0': 0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  'rs1_val &lt; 0 and imm_val &lt; 0': 0 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838130" y="1582803"/>
            <a:ext cx="4872574" cy="4677588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add: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isa: 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- I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operation: 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'hex((rs1_val + rs2_val) 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          &amp; (2**(xlen)-1))'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formattype: 'rformat'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</a:t>
            </a:r>
            <a:r>
              <a:rPr lang="en-US" altLang="zh-CN">
                <a:highlight>
                  <a:srgbClr val="00FF00"/>
                </a:highlight>
                <a:latin typeface="Fira Code" charset="0"/>
                <a:ea typeface="Fira Code" charset="0"/>
                <a:cs typeface="Fira Code" charset="0"/>
              </a:rPr>
              <a:t>rs1_op_data: *all_regs</a:t>
            </a:r>
            <a:endParaRPr lang="en-US" altLang="zh-CN">
              <a:highlight>
                <a:srgbClr val="00FF0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rs2_op_data: *all_regs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rd_op_data: *all_regs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</a:t>
            </a:r>
            <a:r>
              <a:rPr lang="en-US" altLang="zh-CN">
                <a:highlight>
                  <a:srgbClr val="00FF00"/>
                </a:highlight>
                <a:latin typeface="Fira Code" charset="0"/>
                <a:ea typeface="Fira Code" charset="0"/>
                <a:cs typeface="Fira Code" charset="0"/>
              </a:rPr>
              <a:t>rs1_val_data: </a:t>
            </a:r>
            <a:endParaRPr lang="en-US" altLang="zh-CN">
              <a:highlight>
                <a:srgbClr val="00FF0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highlight>
                  <a:srgbClr val="00FF00"/>
                </a:highlight>
                <a:latin typeface="Fira Code" charset="0"/>
                <a:ea typeface="Fira Code" charset="0"/>
                <a:cs typeface="Fira Code" charset="0"/>
              </a:rPr>
              <a:t>     'gen_sign_dataset(xlen)</a:t>
            </a:r>
            <a:endParaRPr lang="en-US" altLang="zh-CN">
              <a:highlight>
                <a:srgbClr val="00FF0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highlight>
                  <a:srgbClr val="00FF00"/>
                </a:highlight>
                <a:latin typeface="Fira Code" charset="0"/>
                <a:ea typeface="Fira Code" charset="0"/>
                <a:cs typeface="Fira Code" charset="0"/>
              </a:rPr>
              <a:t>    + gen_sp_dataset(xlen,True)'</a:t>
            </a:r>
            <a:endParaRPr lang="en-US" altLang="zh-CN">
              <a:highlight>
                <a:srgbClr val="00FF0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rs2_val_data: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'gen_sign_dataset(xlen)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+ gen_sp_dataset(xlen,True)'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ISAC </a:t>
            </a:r>
            <a:r>
              <a:rPr lang="zh-CN" altLang="en-US"/>
              <a:t>覆盖率检查工具</a:t>
            </a:r>
            <a:endParaRPr lang="zh-CN" altLang="en-US"/>
          </a:p>
        </p:txBody>
      </p:sp>
      <p:pic>
        <p:nvPicPr>
          <p:cNvPr id="3" name="图片 2" descr="upload_post_object_v2_1478927519"/>
          <p:cNvPicPr>
            <a:picLocks noChangeAspect="1"/>
          </p:cNvPicPr>
          <p:nvPr/>
        </p:nvPicPr>
        <p:blipFill>
          <a:blip r:embed="rId1"/>
          <a:srcRect b="30761"/>
          <a:stretch>
            <a:fillRect/>
          </a:stretch>
        </p:blipFill>
        <p:spPr>
          <a:xfrm>
            <a:off x="838197" y="1622099"/>
            <a:ext cx="5429285" cy="4748475"/>
          </a:xfrm>
          <a:prstGeom prst="rect">
            <a:avLst/>
          </a:prstGeom>
          <a:ln>
            <a:solidFill>
              <a:srgbClr val="E7E6E6"/>
            </a:solidFill>
          </a:ln>
        </p:spPr>
      </p:pic>
      <p:pic>
        <p:nvPicPr>
          <p:cNvPr id="5" name="图片 4" descr="upload_post_object_v2_1478927519"/>
          <p:cNvPicPr>
            <a:picLocks noChangeAspect="1"/>
          </p:cNvPicPr>
          <p:nvPr/>
        </p:nvPicPr>
        <p:blipFill>
          <a:blip r:embed="rId1"/>
          <a:srcRect l="12868" t="69855" r="16719"/>
          <a:stretch>
            <a:fillRect/>
          </a:stretch>
        </p:blipFill>
        <p:spPr>
          <a:xfrm>
            <a:off x="7032430" y="2798746"/>
            <a:ext cx="3822945" cy="2067388"/>
          </a:xfrm>
          <a:prstGeom prst="rect">
            <a:avLst/>
          </a:prstGeom>
          <a:ln>
            <a:solidFill>
              <a:srgbClr val="E7E6E6"/>
            </a:solidFill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riscof </a:t>
            </a:r>
            <a:r>
              <a:rPr lang="zh-CN" altLang="en-US"/>
              <a:t>测试执行器，插件编写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30" y="1927456"/>
            <a:ext cx="2983230" cy="3214863"/>
          </a:xfrm>
          <a:prstGeom prst="rect">
            <a:avLst/>
          </a:prstGeom>
        </p:spPr>
        <p:txBody>
          <a:bodyPr wrap="square" rtlCol="0">
            <a:noAutofit/>
          </a:bodyPr>
          <a:p>
            <a:pPr marL="285750" indent="-28575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将负载测试加载到内存中</a:t>
            </a:r>
            <a:endParaRPr lang="zh-CN" altLang="en-US"/>
          </a:p>
          <a:p>
            <a:pPr marL="285750" indent="-28575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启动测试</a:t>
            </a:r>
            <a:endParaRPr lang="zh-CN" altLang="en-US"/>
          </a:p>
          <a:p>
            <a:pPr marL="285750" indent="-285750" algn="l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停止测试，并读取签名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3962387" y="1848654"/>
            <a:ext cx="8229671" cy="451063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class spike_simple(pluginTemplate):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__model__ = "spike"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def __init__(self, *args, **kwargs):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def initialise(self, suite, work_dir, archtest_env):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def build(self, isa_yaml, platform_yaml):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	  ISA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=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riscv64gc_XXX_XXX_XXX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def runTests(self, testList):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	  for testname in testList: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		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#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1. compile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		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#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2. run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		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#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3. isac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ACT </a:t>
            </a:r>
            <a:r>
              <a:rPr lang="zh-CN" altLang="en-US"/>
              <a:t>的现状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38130" y="1848640"/>
            <a:ext cx="10749616" cy="4081503"/>
          </a:xfrm>
          <a:prstGeom prst="rect">
            <a:avLst/>
          </a:prstGeom>
        </p:spPr>
        <p:txBody>
          <a:bodyPr wrap="square" rtlCol="0" anchor="t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核心</a:t>
            </a:r>
            <a:r>
              <a:rPr lang="en-US" altLang="zh-CN"/>
              <a:t> ISA </a:t>
            </a:r>
            <a:r>
              <a:rPr lang="zh-CN" altLang="en-US"/>
              <a:t>指令集：</a:t>
            </a:r>
            <a:r>
              <a:rPr lang="en-US" altLang="zh-CN"/>
              <a:t>RV32 and RV64 IMAFDC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P </a:t>
            </a:r>
            <a:r>
              <a:rPr lang="zh-CN" altLang="en-US"/>
              <a:t>扩展支持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部分</a:t>
            </a:r>
            <a:r>
              <a:rPr lang="en-US" altLang="zh-CN"/>
              <a:t> CMO, K, pmp64, Svadu </a:t>
            </a:r>
            <a:r>
              <a:rPr lang="zh-CN" altLang="en-US"/>
              <a:t>扩展</a:t>
            </a:r>
            <a:r>
              <a:rPr lang="en-US" altLang="zh-CN"/>
              <a:t> </a:t>
            </a: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很多</a:t>
            </a:r>
            <a:r>
              <a:rPr lang="en-US" altLang="zh-CN"/>
              <a:t> Z extensions</a:t>
            </a:r>
            <a:r>
              <a:rPr lang="zh-CN" altLang="en-US"/>
              <a:t>：</a:t>
            </a:r>
            <a:r>
              <a:rPr lang="en-US" altLang="zh-CN"/>
              <a:t>Zacas, Zcmop, Zfh, Zfinx, Zicond, Zifencei, Zimop </a:t>
            </a:r>
            <a:r>
              <a:rPr lang="zh-CN" altLang="en-US"/>
              <a:t>等</a:t>
            </a:r>
            <a:endParaRPr lang="zh-CN" altLang="en-US"/>
          </a:p>
          <a:p>
            <a:pPr indent="0">
              <a:lnSpc>
                <a:spcPct val="150000"/>
              </a:lnSpc>
              <a:buNone/>
            </a:pPr>
            <a:endParaRPr lang="zh-CN" alt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相比于 </a:t>
            </a:r>
            <a:r>
              <a:rPr lang="en-US" altLang="zh-CN">
                <a:solidFill>
                  <a:schemeClr val="tx1"/>
                </a:solidFill>
              </a:rPr>
              <a:t>sail</a:t>
            </a:r>
            <a:r>
              <a:rPr lang="zh-CN" altLang="en-US">
                <a:solidFill>
                  <a:schemeClr val="tx1"/>
                </a:solidFill>
              </a:rPr>
              <a:t> 还缺少更多指令集测试支持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多架构测试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测试速度优化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贡献者参与开发困难</a:t>
            </a:r>
            <a:endParaRPr lang="zh-CN" altLang="en-US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我们的工作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838206" y="1848654"/>
            <a:ext cx="4060825" cy="1863725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修复</a:t>
            </a:r>
            <a:r>
              <a:rPr lang="en-US" altLang="zh-CN"/>
              <a:t>/</a:t>
            </a:r>
            <a:r>
              <a:rPr lang="zh-CN" altLang="en-US"/>
              <a:t>发现 </a:t>
            </a:r>
            <a:r>
              <a:rPr lang="en-US" altLang="zh-CN"/>
              <a:t>ctg, isac </a:t>
            </a:r>
            <a:r>
              <a:rPr lang="zh-CN" altLang="en-US"/>
              <a:t>各类 </a:t>
            </a:r>
            <a:r>
              <a:rPr lang="en-US" altLang="zh-CN"/>
              <a:t>bug  10</a:t>
            </a:r>
            <a:r>
              <a:rPr lang="zh-CN" altLang="en-US"/>
              <a:t>+</a:t>
            </a:r>
            <a:endParaRPr lang="zh-CN" altLang="en-US"/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添加</a:t>
            </a:r>
            <a:r>
              <a:rPr lang="en-US" altLang="zh-CN"/>
              <a:t>/</a:t>
            </a:r>
            <a:r>
              <a:rPr lang="zh-CN" altLang="en-US"/>
              <a:t>补充 </a:t>
            </a:r>
            <a:r>
              <a:rPr lang="en-US" altLang="zh-CN"/>
              <a:t>CMO</a:t>
            </a:r>
            <a:r>
              <a:rPr lang="zh-CN" altLang="en-US"/>
              <a:t>，</a:t>
            </a:r>
            <a:r>
              <a:rPr lang="en-US" altLang="zh-CN"/>
              <a:t>ZFH </a:t>
            </a:r>
            <a:r>
              <a:rPr lang="zh-CN" altLang="en-US"/>
              <a:t>指令集测试</a:t>
            </a:r>
            <a:endParaRPr lang="zh-CN" altLang="en-US"/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更新维护部分现有测试用例</a:t>
            </a:r>
            <a:endParaRPr lang="zh-CN" altLang="en-US"/>
          </a:p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开发 </a:t>
            </a:r>
            <a:r>
              <a:rPr lang="en-US" altLang="zh-CN"/>
              <a:t>CI</a:t>
            </a:r>
            <a:r>
              <a:rPr lang="zh-CN" altLang="en-US"/>
              <a:t>，容器环境，优化用户体验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交流讨论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  <a:latin typeface="微软雅黑" charset="0"/>
                <a:ea typeface="微软雅黑" charset="0"/>
              </a:rPr>
              <a:t>Sail/ACT </a:t>
            </a:r>
            <a:r>
              <a:rPr lang="zh-CN" altLang="en-US">
                <a:solidFill>
                  <a:schemeClr val="tx1"/>
                </a:solidFill>
                <a:latin typeface="微软雅黑" charset="0"/>
                <a:ea typeface="微软雅黑" charset="0"/>
              </a:rPr>
              <a:t>生态</a:t>
            </a:r>
            <a:endParaRPr lang="zh-CN" altLang="en-US">
              <a:solidFill>
                <a:schemeClr val="tx1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4958177" y="2284107"/>
            <a:ext cx="174815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1"/>
              </a:rPr>
              <a:t>riscv/sail</a:t>
            </a:r>
            <a:r>
              <a:rPr lang="zh-CN" altLang="en-US">
                <a:hlinkClick r:id="rId1"/>
              </a:rPr>
              <a:t>-</a:t>
            </a:r>
            <a:r>
              <a:rPr lang="en-US" altLang="zh-CN">
                <a:hlinkClick r:id="rId1"/>
              </a:rPr>
              <a:t>riscv</a:t>
            </a:r>
            <a:endParaRPr lang="zh-CN" altLang="en-US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952430" y="2284256"/>
            <a:ext cx="2992120" cy="1741170"/>
            <a:chOff x="1048" y="4644"/>
            <a:chExt cx="4712" cy="2742"/>
          </a:xfrm>
        </p:grpSpPr>
        <p:pic>
          <p:nvPicPr>
            <p:cNvPr id="3" name="图片 2" descr="upload_post_object_v2_67598905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8" y="5226"/>
              <a:ext cx="4712" cy="2161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 userDrawn="1"/>
          </p:nvSpPr>
          <p:spPr>
            <a:xfrm>
              <a:off x="1800" y="4644"/>
              <a:ext cx="3208" cy="580"/>
            </a:xfrm>
            <a:prstGeom prst="rect">
              <a:avLst/>
            </a:prstGeom>
          </p:spPr>
          <p:txBody>
            <a:bodyPr wrap="none" rtlCol="0">
              <a:spAutoFit/>
            </a:bodyPr>
            <a:p>
              <a:r>
                <a:rPr lang="en-US" altLang="zh-CN">
                  <a:hlinkClick r:id="rId3"/>
                </a:rPr>
                <a:t>rems</a:t>
              </a:r>
              <a:r>
                <a:rPr lang="zh-CN" altLang="en-US">
                  <a:hlinkClick r:id="rId3"/>
                </a:rPr>
                <a:t>-</a:t>
              </a:r>
              <a:r>
                <a:rPr lang="en-US" altLang="zh-CN">
                  <a:hlinkClick r:id="rId3"/>
                </a:rPr>
                <a:t>project/sail</a:t>
              </a:r>
              <a:endParaRPr lang="zh-CN" altLang="en-US"/>
            </a:p>
          </p:txBody>
        </p:sp>
      </p:grpSp>
      <p:pic>
        <p:nvPicPr>
          <p:cNvPr id="7" name="图片 6" descr="upload_post_object_v2_3208671546"/>
          <p:cNvPicPr>
            <a:picLocks noChangeAspect="1"/>
          </p:cNvPicPr>
          <p:nvPr/>
        </p:nvPicPr>
        <p:blipFill>
          <a:blip r:embed="rId4"/>
          <a:srcRect r="83964"/>
          <a:stretch>
            <a:fillRect/>
          </a:stretch>
        </p:blipFill>
        <p:spPr>
          <a:xfrm>
            <a:off x="5295892" y="2809453"/>
            <a:ext cx="1072636" cy="1060813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7620723" y="2276538"/>
            <a:ext cx="332486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5"/>
              </a:rPr>
              <a:t>riscv</a:t>
            </a:r>
            <a:r>
              <a:rPr lang="zh-CN" altLang="en-US">
                <a:hlinkClick r:id="rId5"/>
              </a:rPr>
              <a:t>-</a:t>
            </a:r>
            <a:r>
              <a:rPr lang="en-US" altLang="zh-CN">
                <a:hlinkClick r:id="rId5"/>
              </a:rPr>
              <a:t>non</a:t>
            </a:r>
            <a:r>
              <a:rPr lang="zh-CN" altLang="en-US">
                <a:hlinkClick r:id="rId5"/>
              </a:rPr>
              <a:t>-</a:t>
            </a:r>
            <a:r>
              <a:rPr lang="en-US" altLang="zh-CN">
                <a:hlinkClick r:id="rId5"/>
              </a:rPr>
              <a:t>isa/riscv</a:t>
            </a:r>
            <a:r>
              <a:rPr lang="zh-CN" altLang="en-US">
                <a:hlinkClick r:id="rId5"/>
              </a:rPr>
              <a:t>-</a:t>
            </a:r>
            <a:r>
              <a:rPr lang="en-US" altLang="zh-CN">
                <a:hlinkClick r:id="rId5"/>
              </a:rPr>
              <a:t>arch</a:t>
            </a:r>
            <a:r>
              <a:rPr lang="zh-CN" altLang="en-US">
                <a:hlinkClick r:id="rId5"/>
              </a:rPr>
              <a:t>-</a:t>
            </a:r>
            <a:r>
              <a:rPr lang="en-US" altLang="zh-CN">
                <a:hlinkClick r:id="rId5"/>
              </a:rPr>
              <a:t>test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011186" y="2169978"/>
            <a:ext cx="25717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7620723" y="2965333"/>
            <a:ext cx="288734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6"/>
              </a:rPr>
              <a:t>riscv</a:t>
            </a:r>
            <a:r>
              <a:rPr lang="zh-CN" altLang="en-US">
                <a:hlinkClick r:id="rId6"/>
              </a:rPr>
              <a:t>-</a:t>
            </a:r>
            <a:r>
              <a:rPr lang="en-US" altLang="zh-CN">
                <a:hlinkClick r:id="rId6"/>
              </a:rPr>
              <a:t>software</a:t>
            </a:r>
            <a:r>
              <a:rPr lang="zh-CN" altLang="en-US">
                <a:hlinkClick r:id="rId6"/>
              </a:rPr>
              <a:t>-</a:t>
            </a:r>
            <a:r>
              <a:rPr lang="en-US" altLang="zh-CN">
                <a:hlinkClick r:id="rId6"/>
              </a:rPr>
              <a:t>src/riscof</a:t>
            </a:r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7620723" y="3656469"/>
            <a:ext cx="420687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7"/>
              </a:rPr>
              <a:t>riscv</a:t>
            </a:r>
            <a:r>
              <a:rPr lang="zh-CN" altLang="en-US">
                <a:hlinkClick r:id="rId7"/>
              </a:rPr>
              <a:t>-</a:t>
            </a:r>
            <a:r>
              <a:rPr lang="en-US" altLang="zh-CN">
                <a:hlinkClick r:id="rId7"/>
              </a:rPr>
              <a:t>non</a:t>
            </a:r>
            <a:r>
              <a:rPr lang="zh-CN" altLang="en-US">
                <a:hlinkClick r:id="rId7"/>
              </a:rPr>
              <a:t>-</a:t>
            </a:r>
            <a:r>
              <a:rPr lang="en-US" altLang="zh-CN">
                <a:hlinkClick r:id="rId7"/>
              </a:rPr>
              <a:t>isa/riscv</a:t>
            </a:r>
            <a:r>
              <a:rPr lang="zh-CN" altLang="en-US">
                <a:hlinkClick r:id="rId7"/>
              </a:rPr>
              <a:t>-</a:t>
            </a:r>
            <a:r>
              <a:rPr lang="en-US" altLang="zh-CN">
                <a:hlinkClick r:id="rId7"/>
              </a:rPr>
              <a:t>arch</a:t>
            </a:r>
            <a:r>
              <a:rPr lang="zh-CN" altLang="en-US">
                <a:hlinkClick r:id="rId7"/>
              </a:rPr>
              <a:t>-</a:t>
            </a:r>
            <a:r>
              <a:rPr lang="en-US" altLang="zh-CN">
                <a:hlinkClick r:id="rId7"/>
              </a:rPr>
              <a:t>test</a:t>
            </a:r>
            <a:r>
              <a:rPr lang="zh-CN" altLang="en-US">
                <a:hlinkClick r:id="rId7"/>
              </a:rPr>
              <a:t>-</a:t>
            </a:r>
            <a:r>
              <a:rPr lang="en-US" altLang="zh-CN">
                <a:hlinkClick r:id="rId7"/>
              </a:rPr>
              <a:t>reports</a:t>
            </a:r>
            <a:endParaRPr lang="zh-CN" altLang="en-US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897457" y="4518568"/>
            <a:ext cx="110172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Sail </a:t>
            </a:r>
            <a:r>
              <a:rPr lang="zh-CN" altLang="en-US"/>
              <a:t>语言</a:t>
            </a:r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594785" y="4518526"/>
            <a:ext cx="2467610" cy="64516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/>
              <a:t>sail</a:t>
            </a:r>
            <a:r>
              <a:rPr lang="zh-CN" altLang="en-US"/>
              <a:t>-</a:t>
            </a:r>
            <a:r>
              <a:rPr lang="en-US" altLang="zh-CN"/>
              <a:t>model</a:t>
            </a:r>
            <a:r>
              <a:rPr lang="zh-CN" altLang="en-US"/>
              <a:t>（模拟器）</a:t>
            </a:r>
            <a:endParaRPr lang="zh-CN" altLang="en-US"/>
          </a:p>
          <a:p>
            <a:pPr algn="l"/>
            <a:endParaRPr lang="en-US" altLang="zh-CN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7620668" y="4518593"/>
            <a:ext cx="332613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/>
              <a:t>ACT(riscv-arch-test)</a:t>
            </a:r>
            <a:r>
              <a:rPr lang="zh-CN" altLang="en-US"/>
              <a:t>（测试）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sail</a:t>
            </a:r>
            <a:r>
              <a:rPr lang="zh-CN" altLang="en-US"/>
              <a:t>-</a:t>
            </a:r>
            <a:r>
              <a:rPr lang="en-US" altLang="zh-CN"/>
              <a:t>model </a:t>
            </a:r>
            <a:r>
              <a:rPr lang="en-US" altLang="zh-CN" i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the-golden-model </a:t>
            </a:r>
            <a:endParaRPr lang="en-US" altLang="zh-CN" i="1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3200" i="1">
                <a:solidFill>
                  <a:srgbClr val="E7E6E6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黄金模型</a:t>
            </a:r>
            <a:endParaRPr lang="en-US" altLang="zh-CN" sz="3200" i="1">
              <a:solidFill>
                <a:srgbClr val="E7E6E6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upload_post_object_v2_27468251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upload_post_object_v2_27468251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52425"/>
            <a:ext cx="12192000" cy="6153150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192140" y="2547592"/>
            <a:ext cx="4740228" cy="1000154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9745"/>
            <a:ext cx="10515600" cy="1325563"/>
          </a:xfrm>
        </p:spPr>
        <p:txBody>
          <a:bodyPr/>
          <a:p>
            <a:r>
              <a:rPr lang="en-US" altLang="zh-CN"/>
              <a:t>sail</a:t>
            </a:r>
            <a:r>
              <a:rPr lang="zh-CN" altLang="en-US"/>
              <a:t>-</a:t>
            </a:r>
            <a:r>
              <a:rPr lang="en-US" altLang="zh-CN"/>
              <a:t>riscv</a:t>
            </a:r>
            <a:endParaRPr lang="zh-CN" altLang="en-US" i="1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2058737" y="3712532"/>
            <a:ext cx="309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4" name="图片 3" descr="upload_post_object_v2_40653956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1941" y="1835264"/>
            <a:ext cx="8488153" cy="40419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sail-riscv the-golden-model</a:t>
            </a:r>
            <a:endParaRPr lang="en-US" altLang="zh-CN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461708" y="1626476"/>
            <a:ext cx="7275830" cy="507746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en-US">
                <a:highlight>
                  <a:srgbClr val="C0C0C0"/>
                </a:highlight>
                <a:latin typeface="Fira Code" charset="0"/>
                <a:ea typeface="Fira Code" charset="0"/>
                <a:cs typeface="Fira Code" charset="0"/>
              </a:rPr>
              <a:t>❯</a:t>
            </a:r>
            <a:r>
              <a:rPr lang="en-US" altLang="zh-CN">
                <a:highlight>
                  <a:srgbClr val="C0C0C0"/>
                </a:highlight>
                <a:latin typeface="Fira Code" charset="0"/>
                <a:ea typeface="Fira Code" charset="0"/>
                <a:cs typeface="Fira Code" charset="0"/>
              </a:rPr>
              <a:t> c_emulator/riscv_sim_RV64 test/riscv-tests/rv64ui-p-lw.elf</a:t>
            </a:r>
            <a:endParaRPr lang="en-US" altLang="zh-CN">
              <a:highlight>
                <a:srgbClr val="C0C0C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Running file test/riscv-tests/rv64ui-p-lw.elf.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ELF Entry @ 0x80000000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tohost located at 0x80001000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begin_signature: 0x80002000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end_signature: 0x80002010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CSR mstatus &lt;- 0x0000000A00000000 (input: 0x0000000000000000)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mem[X,0x0000000000001000] -&gt; 0x0297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mem[X,0x0000000000001002] -&gt; 0x0000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highlight>
                  <a:srgbClr val="C0C0C0"/>
                </a:highlight>
                <a:latin typeface="Fira Code" charset="0"/>
                <a:ea typeface="Fira Code" charset="0"/>
                <a:cs typeface="Fira Code" charset="0"/>
              </a:rPr>
              <a:t>[0] [M]: 0x0000000000001000 (0x00000297) auipc t0, 0</a:t>
            </a:r>
            <a:endParaRPr lang="en-US" altLang="zh-CN">
              <a:highlight>
                <a:srgbClr val="C0C0C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x5 &lt;- 0x0000000000001000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mem[X,0x0000000000001004] -&gt; 0x8593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mem[X,0x0000000000001006] -&gt; 0x0202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...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highlight>
                  <a:srgbClr val="C0C0C0"/>
                </a:highlight>
                <a:latin typeface="Fira Code" charset="0"/>
                <a:ea typeface="Fira Code" charset="0"/>
                <a:cs typeface="Fira Code" charset="0"/>
              </a:rPr>
              <a:t>[278] [M]: 0x0000000080000044 (0xFC3F2023) sw gp, -0x40(t5)</a:t>
            </a:r>
            <a:endParaRPr lang="en-US" altLang="zh-CN">
              <a:highlight>
                <a:srgbClr val="C0C0C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htif[0x0000000080001000] &lt;- 0x00000001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htif-syscall-proxy cmd: 0x000000000001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SUCCESS</a:t>
            </a:r>
            <a:endParaRPr lang="en-US" altLang="en-US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为什么使用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 Sail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？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30" y="1848640"/>
            <a:ext cx="3211830" cy="2525395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苹方-简" charset="0"/>
                <a:ea typeface="苹方-简" charset="0"/>
              </a:rPr>
              <a:t>简单的命令式语义</a:t>
            </a:r>
            <a:endParaRPr lang="zh-CN" altLang="en-US">
              <a:latin typeface="苹方-简" charset="0"/>
              <a:ea typeface="苹方-简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苹方-简" charset="0"/>
                <a:ea typeface="苹方-简" charset="0"/>
              </a:rPr>
              <a:t>辅助检查工具确保代码正确</a:t>
            </a:r>
            <a:endParaRPr lang="zh-CN" altLang="en-US">
              <a:latin typeface="苹方-简" charset="0"/>
              <a:ea typeface="苹方-简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苹方-简" charset="0"/>
                <a:ea typeface="苹方-简" charset="0"/>
              </a:rPr>
              <a:t>详尽的模式匹配</a:t>
            </a:r>
            <a:endParaRPr lang="zh-CN" altLang="en-US">
              <a:latin typeface="苹方-简" charset="0"/>
              <a:ea typeface="苹方-简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苹方-简" charset="0"/>
                <a:ea typeface="苹方-简" charset="0"/>
              </a:rPr>
              <a:t>类型安全的位向量操作</a:t>
            </a:r>
            <a:endParaRPr lang="zh-CN" altLang="en-US">
              <a:latin typeface="苹方-简" charset="0"/>
              <a:ea typeface="苹方-简" charset="0"/>
            </a:endParaRPr>
          </a:p>
          <a:p>
            <a:pPr marL="285750" indent="-285750" algn="l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苹方-简" charset="0"/>
                <a:ea typeface="苹方-简" charset="0"/>
              </a:rPr>
              <a:t>适用于编写 </a:t>
            </a:r>
            <a:r>
              <a:rPr lang="en-US" altLang="zh-CN">
                <a:latin typeface="苹方-简" charset="0"/>
                <a:ea typeface="苹方-简" charset="0"/>
              </a:rPr>
              <a:t>ISA</a:t>
            </a:r>
            <a:r>
              <a:rPr lang="zh-CN" altLang="en-US">
                <a:latin typeface="苹方-简" charset="0"/>
                <a:ea typeface="苹方-简" charset="0"/>
              </a:rPr>
              <a:t> 的语法</a:t>
            </a:r>
            <a:endParaRPr lang="zh-CN" altLang="en-US">
              <a:latin typeface="苹方-简" charset="0"/>
              <a:ea typeface="苹方-简" charset="0"/>
            </a:endParaRPr>
          </a:p>
          <a:p>
            <a:pPr indent="0" algn="l">
              <a:lnSpc>
                <a:spcPct val="40000"/>
              </a:lnSpc>
              <a:buNone/>
            </a:pPr>
            <a:endParaRPr lang="zh-CN" altLang="en-US">
              <a:latin typeface="苹方-简" charset="0"/>
              <a:ea typeface="苹方-简" charset="0"/>
            </a:endParaRPr>
          </a:p>
          <a:p>
            <a:pPr indent="0" algn="l">
              <a:lnSpc>
                <a:spcPct val="140000"/>
              </a:lnSpc>
              <a:buNone/>
            </a:pPr>
            <a:endParaRPr lang="zh-CN" altLang="en-US">
              <a:latin typeface="苹方-简" charset="0"/>
              <a:ea typeface="苹方-简" charset="0"/>
            </a:endParaRPr>
          </a:p>
        </p:txBody>
      </p:sp>
      <p:pic>
        <p:nvPicPr>
          <p:cNvPr id="4" name="图片 3" descr="upload_post_object_v2_142453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9938" y="4001892"/>
            <a:ext cx="8142080" cy="2856089"/>
          </a:xfrm>
          <a:prstGeom prst="rect">
            <a:avLst/>
          </a:prstGeom>
          <a:ln>
            <a:solidFill>
              <a:srgbClr val="E7E6E6"/>
            </a:solidFill>
          </a:ln>
        </p:spPr>
      </p:pic>
      <p:pic>
        <p:nvPicPr>
          <p:cNvPr id="5" name="图片 4" descr="upload_post_object_v2_2713251378"/>
          <p:cNvPicPr>
            <a:picLocks noChangeAspect="1"/>
          </p:cNvPicPr>
          <p:nvPr/>
        </p:nvPicPr>
        <p:blipFill>
          <a:blip r:embed="rId2"/>
          <a:srcRect l="48992" b="14555"/>
          <a:stretch>
            <a:fillRect/>
          </a:stretch>
        </p:blipFill>
        <p:spPr>
          <a:xfrm>
            <a:off x="6470970" y="523100"/>
            <a:ext cx="4464899" cy="32955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4660</Words>
  <Application>WPS Office WWO_wpscloud_20241121174544-e990c85573</Application>
  <PresentationFormat>宽屏</PresentationFormat>
  <Paragraphs>304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Arial</vt:lpstr>
      <vt:lpstr>宋体</vt:lpstr>
      <vt:lpstr>Wingdings</vt:lpstr>
      <vt:lpstr>苹方-简</vt:lpstr>
      <vt:lpstr>微软雅黑</vt:lpstr>
      <vt:lpstr>汉仪旗黑KW 55S</vt:lpstr>
      <vt:lpstr>Times New Roman</vt:lpstr>
      <vt:lpstr>Fira Code</vt:lpstr>
      <vt:lpstr>汉仪书宋二KW</vt:lpstr>
      <vt:lpstr>Kingsoft Confetti</vt:lpstr>
      <vt:lpstr>宋体</vt:lpstr>
      <vt:lpstr>Office 主题</vt:lpstr>
      <vt:lpstr>Sail / ACT</vt:lpstr>
      <vt:lpstr>PowerPoint 演示文稿</vt:lpstr>
      <vt:lpstr>Sail/ACT 生态</vt:lpstr>
      <vt:lpstr>Sail</vt:lpstr>
      <vt:lpstr>PowerPoint 演示文稿</vt:lpstr>
      <vt:lpstr>PowerPoint 演示文稿</vt:lpstr>
      <vt:lpstr>sail-riscv</vt:lpstr>
      <vt:lpstr>sail-riscv the-golden-model</vt:lpstr>
      <vt:lpstr>为什么使用 Sail？</vt:lpstr>
      <vt:lpstr>为什么使用 sail-riscv？</vt:lpstr>
      <vt:lpstr>为什么使用 sail-riscv？</vt:lpstr>
      <vt:lpstr>Call Sail From C</vt:lpstr>
      <vt:lpstr>sail-model 的现状</vt:lpstr>
      <vt:lpstr>我们的工作</vt:lpstr>
      <vt:lpstr>ACT（riscv-arch-test）</vt:lpstr>
      <vt:lpstr>什么是 ACT(riscv-arch-test)？</vt:lpstr>
      <vt:lpstr>为什么要用 ACT 测试</vt:lpstr>
      <vt:lpstr>为什么要用 ACT 测试</vt:lpstr>
      <vt:lpstr>PowerPoint 演示文稿</vt:lpstr>
      <vt:lpstr>ACT 测试原理</vt:lpstr>
      <vt:lpstr>ACT 测试原理</vt:lpstr>
      <vt:lpstr>CTG 测试生成器</vt:lpstr>
      <vt:lpstr>CTG 测试生成器</vt:lpstr>
      <vt:lpstr>CTG 测试生成器</vt:lpstr>
      <vt:lpstr>ISAC 覆盖率检查工具</vt:lpstr>
      <vt:lpstr>riscof 测试执行器 / 插件编写</vt:lpstr>
      <vt:lpstr>ACT 的现状</vt:lpstr>
      <vt:lpstr>我们的工作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Sail / ACT</dc:title>
  <dc:creator/>
  <cp:lastModifiedBy/>
  <dcterms:created xsi:type="dcterms:W3CDTF">2024-11-22T07:19:01Z</dcterms:created>
  <dcterms:modified xsi:type="dcterms:W3CDTF">2024-11-22T07:19:01Z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2052-12.9.0.19207</vt:lpwstr>
  </property>
  <property fmtid="{D5CDD505-2E9C-101B-9397-08002B2CF9AE}" pid="3" name="ICV">
    <vt:lpwstr>B75C98F4C40948689CB49D1002CA5FAC</vt:lpwstr>
  </property>
</Properties>
</file>