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2" r:id="rId5"/>
    <p:sldId id="261" r:id="rId6"/>
    <p:sldId id="274" r:id="rId7"/>
    <p:sldId id="273" r:id="rId8"/>
    <p:sldId id="272" r:id="rId9"/>
    <p:sldId id="264" r:id="rId10"/>
    <p:sldId id="282" r:id="rId11"/>
    <p:sldId id="283" r:id="rId12"/>
    <p:sldId id="265" r:id="rId13"/>
    <p:sldId id="268" r:id="rId14"/>
    <p:sldId id="276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hyperlink" Target="https://review.coreboot.org/c/coreboot/" TargetMode="Externa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github.com/qemu/qemu/blob/01dc65a3bc262ab1bec8fe89775e9bbfa627becb/hw/riscv/spike.c#L358-L365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hyperlink" Target="https://github.com/riscv-software-src/riscv-isa-sim/issues/364#issuecomment-60765775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QEMU </a:t>
            </a:r>
            <a:r>
              <a:rPr lang="zh-CN" altLang="en-US"/>
              <a:t>添加 </a:t>
            </a:r>
            <a:r>
              <a:rPr lang="en-US" altLang="zh-CN"/>
              <a:t>ACT </a:t>
            </a:r>
            <a:r>
              <a:rPr lang="zh-CN" altLang="en-US"/>
              <a:t>支持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Sail </a:t>
            </a:r>
            <a:r>
              <a:rPr lang="zh-CN" altLang="en-US"/>
              <a:t>的 </a:t>
            </a:r>
            <a:r>
              <a:rPr lang="en-US" altLang="zh-CN"/>
              <a:t>HTIF </a:t>
            </a:r>
            <a:r>
              <a:rPr lang="zh-CN" altLang="en-US"/>
              <a:t>支持</a:t>
            </a:r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2184660" y="2093149"/>
            <a:ext cx="1699853" cy="547213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Start</a:t>
            </a:r>
            <a:endParaRPr lang="zh-CN" altLang="en-US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5341149" y="3371880"/>
            <a:ext cx="1699853" cy="547213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End</a:t>
            </a:r>
            <a:endParaRPr lang="zh-CN" altLang="en-US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2184661" y="4896625"/>
            <a:ext cx="1699853" cy="547213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step</a:t>
            </a:r>
            <a:endParaRPr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8" name="菱形 47"/>
          <p:cNvSpPr/>
          <p:nvPr userDrawn="1"/>
        </p:nvSpPr>
        <p:spPr>
          <a:xfrm>
            <a:off x="1782983" y="3204581"/>
            <a:ext cx="2503208" cy="881811"/>
          </a:xfrm>
          <a:prstGeom prst="diamond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htif_done</a:t>
            </a:r>
            <a:r>
              <a:rPr lang="zh-CN" altLang="en-US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= </a:t>
            </a:r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true</a:t>
            </a:r>
            <a:endParaRPr lang="en-US" altLang="zh-CN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cxnSp>
        <p:nvCxnSpPr>
          <p:cNvPr id="52" name="肘形连接符 51"/>
          <p:cNvCxnSpPr>
            <a:stCxn id="46" idx="1"/>
            <a:endCxn id="48" idx="3"/>
          </p:cNvCxnSpPr>
          <p:nvPr userDrawn="1"/>
        </p:nvCxnSpPr>
        <p:spPr>
          <a:xfrm rot="10800000" flipV="1">
            <a:off x="4286250" y="3645535"/>
            <a:ext cx="1054735" cy="635"/>
          </a:xfrm>
          <a:prstGeom prst="bentConnector3">
            <a:avLst>
              <a:gd name="adj1" fmla="val 4997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headEnd type="triangl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8" idx="2"/>
            <a:endCxn id="47" idx="0"/>
          </p:cNvCxnSpPr>
          <p:nvPr userDrawn="1"/>
        </p:nvCxnSpPr>
        <p:spPr>
          <a:xfrm>
            <a:off x="3034961" y="4087125"/>
            <a:ext cx="0" cy="809625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 userDrawn="1"/>
        </p:nvCxnSpPr>
        <p:spPr>
          <a:xfrm>
            <a:off x="3034816" y="2640561"/>
            <a:ext cx="0" cy="564515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 userDrawn="1"/>
        </p:nvSpPr>
        <p:spPr>
          <a:xfrm>
            <a:off x="4596345" y="3275917"/>
            <a:ext cx="58420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Yes</a:t>
            </a:r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034587" y="4307019"/>
            <a:ext cx="49720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No</a:t>
            </a:r>
            <a:endParaRPr lang="zh-CN" altLang="en-US"/>
          </a:p>
        </p:txBody>
      </p:sp>
      <p:cxnSp>
        <p:nvCxnSpPr>
          <p:cNvPr id="4" name="肘形连接符 3"/>
          <p:cNvCxnSpPr>
            <a:stCxn id="47" idx="1"/>
            <a:endCxn id="48" idx="0"/>
          </p:cNvCxnSpPr>
          <p:nvPr userDrawn="1"/>
        </p:nvCxnSpPr>
        <p:spPr>
          <a:xfrm rot="10800000" flipH="1">
            <a:off x="2184400" y="3204845"/>
            <a:ext cx="850265" cy="1965325"/>
          </a:xfrm>
          <a:prstGeom prst="bentConnector4">
            <a:avLst>
              <a:gd name="adj1" fmla="val -75205"/>
              <a:gd name="adj2" fmla="val 112116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4698441" y="4676576"/>
            <a:ext cx="2619637" cy="984378"/>
          </a:xfrm>
          <a:prstGeom prst="rect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altLang="zh-CN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mem_write_value</a:t>
            </a:r>
            <a:endParaRPr lang="en-US" altLang="zh-CN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mmio_write</a:t>
            </a:r>
            <a:endParaRPr lang="en-US" altLang="zh-CN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ctr"/>
            <a:r>
              <a:rPr lang="en-US" altLang="zh-CN">
                <a:solidFill>
                  <a:srgbClr val="000000"/>
                </a:solidFill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htif_store</a:t>
            </a:r>
            <a:endParaRPr lang="en-US" altLang="zh-CN">
              <a:solidFill>
                <a:srgbClr val="000000"/>
              </a:solidFill>
              <a:highlight>
                <a:srgbClr val="00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ctr"/>
            <a:endParaRPr>
              <a:latin typeface="Fira Code" charset="0"/>
              <a:ea typeface="Fira Code" charset="0"/>
              <a:cs typeface="Fira Code" charset="0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7671079" y="4346637"/>
            <a:ext cx="3177540" cy="1647825"/>
            <a:chOff x="13830" y="6634"/>
            <a:chExt cx="5004" cy="2595"/>
          </a:xfrm>
        </p:grpSpPr>
        <p:sp>
          <p:nvSpPr>
            <p:cNvPr id="6" name="左大括号 5"/>
            <p:cNvSpPr/>
            <p:nvPr userDrawn="1"/>
          </p:nvSpPr>
          <p:spPr>
            <a:xfrm>
              <a:off x="13830" y="6634"/>
              <a:ext cx="666" cy="2595"/>
            </a:xfrm>
            <a:prstGeom prst="leftBrace">
              <a:avLst/>
            </a:prstGeom>
            <a:ln w="19050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p>
              <a:pPr algn="ctr"/>
              <a:endParaRPr lang="zh-CN" altLang="en-US" b="1"/>
            </a:p>
          </p:txBody>
        </p:sp>
        <p:sp>
          <p:nvSpPr>
            <p:cNvPr id="25" name="文本框 24"/>
            <p:cNvSpPr txBox="1"/>
            <p:nvPr userDrawn="1"/>
          </p:nvSpPr>
          <p:spPr>
            <a:xfrm>
              <a:off x="14496" y="7032"/>
              <a:ext cx="3659" cy="580"/>
            </a:xfrm>
            <a:prstGeom prst="rect">
              <a:avLst/>
            </a:prstGeom>
            <a:ln w="19050"/>
          </p:spPr>
          <p:txBody>
            <a:bodyPr wrap="none" rtlCol="0">
              <a:spAutoFit/>
            </a:bodyPr>
            <a:p>
              <a:pPr algn="l"/>
              <a:r>
                <a:rPr lang="en-US" altLang="zh-CN"/>
                <a:t>set htif_done </a:t>
              </a:r>
              <a:r>
                <a:rPr lang="zh-CN" altLang="en-US"/>
                <a:t>= </a:t>
              </a:r>
              <a:r>
                <a:rPr lang="en-US" altLang="zh-CN"/>
                <a:t>true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 userDrawn="1"/>
          </p:nvSpPr>
          <p:spPr>
            <a:xfrm>
              <a:off x="14496" y="8248"/>
              <a:ext cx="4338" cy="580"/>
            </a:xfrm>
            <a:prstGeom prst="rect">
              <a:avLst/>
            </a:prstGeom>
            <a:ln w="19050"/>
          </p:spPr>
          <p:txBody>
            <a:bodyPr wrap="none" rtlCol="0">
              <a:spAutoFit/>
            </a:bodyPr>
            <a:p>
              <a:r>
                <a:rPr lang="en-US" altLang="zh-CN"/>
                <a:t>set htif_exit_code </a:t>
              </a:r>
              <a:r>
                <a:rPr lang="zh-CN" altLang="en-US"/>
                <a:t>= </a:t>
              </a:r>
              <a:r>
                <a:rPr lang="en-US" altLang="zh-CN"/>
                <a:t>xxx</a:t>
              </a:r>
              <a:endParaRPr lang="zh-CN" altLang="en-US"/>
            </a:p>
          </p:txBody>
        </p:sp>
      </p:grpSp>
      <p:cxnSp>
        <p:nvCxnSpPr>
          <p:cNvPr id="27" name="直接箭头连接符 26"/>
          <p:cNvCxnSpPr>
            <a:stCxn id="47" idx="3"/>
            <a:endCxn id="5" idx="1"/>
          </p:cNvCxnSpPr>
          <p:nvPr userDrawn="1"/>
        </p:nvCxnSpPr>
        <p:spPr>
          <a:xfrm flipV="1">
            <a:off x="3884252" y="5169133"/>
            <a:ext cx="814070" cy="127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dash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Qemu</a:t>
            </a:r>
            <a:r>
              <a:rPr lang="zh-CN" altLang="en-US"/>
              <a:t> 的 HTIF 支持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0" y="6488407"/>
            <a:ext cx="339661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sail_riscv/c_emulator/riscv_sim.c</a:t>
            </a:r>
            <a:r>
              <a:rPr lang="zh-CN" altLang="en-US" sz="1200">
                <a:latin typeface="Fira Code" charset="0"/>
                <a:ea typeface="Fira Code" charset="0"/>
                <a:cs typeface="Fira Code" charset="0"/>
              </a:rPr>
              <a:t>#</a:t>
            </a:r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932 ::run_sail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569348" y="6488433"/>
            <a:ext cx="247713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200"/>
              <a:t>qemu/hw/char/riscv_htif.c</a:t>
            </a:r>
            <a:r>
              <a:rPr lang="zh-CN" altLang="en-US" sz="1200"/>
              <a:t>#</a:t>
            </a:r>
            <a:r>
              <a:rPr lang="en-US" altLang="zh-CN" sz="1200"/>
              <a:t>290</a:t>
            </a:r>
            <a:endParaRPr lang="zh-CN" altLang="en-US" sz="120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332869" y="1678865"/>
            <a:ext cx="8628380" cy="6451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/* CPU wrote to an HTIF register */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static void htif_mm_write(void *opaque, hwaddr addr, uint64_t value, unsigned size)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32869" y="2568525"/>
            <a:ext cx="5254419" cy="36957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t">
            <a:noAutofit/>
          </a:bodyPr>
          <a:p>
            <a:r>
              <a:rPr lang="zh-CN" altLang="en-US"/>
              <a:t>qemu_system_shutdown_request_with_code</a:t>
            </a:r>
            <a:endParaRPr lang="zh-CN" altLang="en-US"/>
          </a:p>
        </p:txBody>
      </p:sp>
      <p:cxnSp>
        <p:nvCxnSpPr>
          <p:cNvPr id="35" name="直接箭头连接符 34"/>
          <p:cNvCxnSpPr>
            <a:stCxn id="31" idx="2"/>
            <a:endCxn id="32" idx="0"/>
          </p:cNvCxnSpPr>
          <p:nvPr userDrawn="1"/>
        </p:nvCxnSpPr>
        <p:spPr>
          <a:xfrm flipH="1">
            <a:off x="2960434" y="2324266"/>
            <a:ext cx="1686560" cy="244475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6" name="图片 35" descr="upload_post_object_v2_17224404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707" y="3101068"/>
            <a:ext cx="4384571" cy="3295294"/>
          </a:xfrm>
          <a:prstGeom prst="rect">
            <a:avLst/>
          </a:prstGeom>
          <a:ln w="12700">
            <a:solidFill>
              <a:srgbClr val="000000">
                <a:alpha val="100000"/>
              </a:srgbClr>
            </a:solidFill>
            <a:miter lim="800000"/>
            <a:headEnd/>
            <a:tailEnd/>
          </a:ln>
        </p:spPr>
      </p:pic>
      <p:pic>
        <p:nvPicPr>
          <p:cNvPr id="37" name="图片 36" descr="upload_post_object_v2_4066037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193" y="3101068"/>
            <a:ext cx="4776772" cy="280740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HTIF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deprecated!</a:t>
            </a:r>
            <a:endParaRPr lang="zh-CN" altLang="en-US"/>
          </a:p>
        </p:txBody>
      </p:sp>
      <p:pic>
        <p:nvPicPr>
          <p:cNvPr id="4" name="图片 3" descr="upload_post_object_v2_14498170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593" y="1912346"/>
            <a:ext cx="9560720" cy="1486393"/>
          </a:xfrm>
          <a:prstGeom prst="rect">
            <a:avLst/>
          </a:prstGeom>
          <a:ln w="12700" cmpd="sng">
            <a:solidFill>
              <a:srgbClr val="AEB5C0">
                <a:alpha val="100000"/>
              </a:srgbClr>
            </a:solidFill>
            <a:prstDash val="dash"/>
            <a:miter lim="800000"/>
            <a:headEnd/>
            <a:tailEnd/>
          </a:ln>
        </p:spPr>
      </p:pic>
      <p:pic>
        <p:nvPicPr>
          <p:cNvPr id="5" name="图片 4" descr="upload_post_object_v2_1826433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40" y="3691558"/>
            <a:ext cx="5660372" cy="235259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1315640" y="6147597"/>
            <a:ext cx="544703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3"/>
              </a:rPr>
              <a:t>https://review.coreboot.org/c/coreboot/</a:t>
            </a:r>
            <a:r>
              <a:rPr lang="zh-CN" altLang="en-US"/>
              <a:t>+</a:t>
            </a:r>
            <a:r>
              <a:rPr lang="en-US" altLang="zh-CN"/>
              <a:t>/15289</a:t>
            </a:r>
            <a:endParaRPr lang="zh-CN" altLang="en-US"/>
          </a:p>
        </p:txBody>
      </p:sp>
      <p:pic>
        <p:nvPicPr>
          <p:cNvPr id="37" name="图片 36" descr="upload_post_object_v2_4066037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792" y="3749807"/>
            <a:ext cx="3863475" cy="2270639"/>
          </a:xfrm>
          <a:prstGeom prst="rect">
            <a:avLst/>
          </a:prstGeom>
          <a:ln>
            <a:solidFill>
              <a:srgbClr val="E7E6E6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End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从一个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ACT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测试的无限循环开始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38167" y="3103047"/>
            <a:ext cx="1676568" cy="686927"/>
          </a:xfrm>
          <a:prstGeom prst="rect">
            <a:avLst/>
          </a:prstGeom>
          <a:solidFill>
            <a:srgbClr val="FFF2CC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test.S</a:t>
            </a:r>
            <a:endParaRPr lang="zh-CN" altLang="en-US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5102704" y="2357906"/>
            <a:ext cx="1676568" cy="686927"/>
          </a:xfrm>
          <a:prstGeom prst="rect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Ref(参考模型)</a:t>
            </a:r>
            <a:endParaRPr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102704" y="3789974"/>
            <a:ext cx="1676568" cy="686927"/>
          </a:xfrm>
          <a:prstGeom prst="rect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DUT(被测模型)</a:t>
            </a:r>
            <a:endParaRPr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127811" y="3789974"/>
            <a:ext cx="10972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测试程序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923631" y="3103047"/>
            <a:ext cx="1676568" cy="686927"/>
          </a:xfrm>
          <a:prstGeom prst="rect">
            <a:avLst/>
          </a:prstGeom>
          <a:solidFill>
            <a:srgbClr val="E2F0D9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test.elf</a:t>
            </a:r>
            <a:endParaRPr lang="zh-CN" altLang="en-US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cxnSp>
        <p:nvCxnSpPr>
          <p:cNvPr id="16" name="直接箭头连接符 15"/>
          <p:cNvCxnSpPr>
            <a:stCxn id="8" idx="3"/>
            <a:endCxn id="15" idx="1"/>
          </p:cNvCxnSpPr>
          <p:nvPr userDrawn="1"/>
        </p:nvCxnSpPr>
        <p:spPr>
          <a:xfrm>
            <a:off x="2514735" y="3446689"/>
            <a:ext cx="408940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5" idx="3"/>
            <a:endCxn id="9" idx="1"/>
          </p:cNvCxnSpPr>
          <p:nvPr userDrawn="1"/>
        </p:nvCxnSpPr>
        <p:spPr>
          <a:xfrm flipV="1">
            <a:off x="4599940" y="2701290"/>
            <a:ext cx="502920" cy="74549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5" idx="3"/>
            <a:endCxn id="10" idx="1"/>
          </p:cNvCxnSpPr>
          <p:nvPr userDrawn="1"/>
        </p:nvCxnSpPr>
        <p:spPr>
          <a:xfrm>
            <a:off x="4599940" y="3446780"/>
            <a:ext cx="502920" cy="68643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矩形 19"/>
          <p:cNvSpPr/>
          <p:nvPr userDrawn="1"/>
        </p:nvSpPr>
        <p:spPr>
          <a:xfrm>
            <a:off x="7255556" y="2357906"/>
            <a:ext cx="2037519" cy="68692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Ref.signature</a:t>
            </a:r>
            <a:endParaRPr lang="en-US" altLang="zh-CN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7255579" y="3789999"/>
            <a:ext cx="2037495" cy="68692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DUT.signature</a:t>
            </a:r>
            <a:endParaRPr lang="en-US" altLang="zh-CN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cxnSp>
        <p:nvCxnSpPr>
          <p:cNvPr id="22" name="直接箭头连接符 21"/>
          <p:cNvCxnSpPr>
            <a:stCxn id="9" idx="3"/>
            <a:endCxn id="20" idx="1"/>
          </p:cNvCxnSpPr>
          <p:nvPr userDrawn="1"/>
        </p:nvCxnSpPr>
        <p:spPr>
          <a:xfrm>
            <a:off x="6779385" y="2701311"/>
            <a:ext cx="476250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21" idx="1"/>
          </p:cNvCxnSpPr>
          <p:nvPr userDrawn="1"/>
        </p:nvCxnSpPr>
        <p:spPr>
          <a:xfrm>
            <a:off x="6779385" y="4133486"/>
            <a:ext cx="476250" cy="635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 userDrawn="1"/>
        </p:nvSpPr>
        <p:spPr>
          <a:xfrm>
            <a:off x="9700871" y="3261739"/>
            <a:ext cx="728980" cy="3683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riscof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11018123" y="3261739"/>
            <a:ext cx="589280" cy="3683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End</a:t>
            </a:r>
            <a:endParaRPr>
              <a:latin typeface="Fira Code" charset="0"/>
              <a:ea typeface="Fira Code" charset="0"/>
              <a:cs typeface="Fira Code" charset="0"/>
            </a:endParaRPr>
          </a:p>
        </p:txBody>
      </p:sp>
      <p:cxnSp>
        <p:nvCxnSpPr>
          <p:cNvPr id="26" name="曲线连接符 25"/>
          <p:cNvCxnSpPr>
            <a:stCxn id="20" idx="3"/>
            <a:endCxn id="24" idx="1"/>
          </p:cNvCxnSpPr>
          <p:nvPr userDrawn="1"/>
        </p:nvCxnSpPr>
        <p:spPr>
          <a:xfrm>
            <a:off x="9293225" y="2701290"/>
            <a:ext cx="407670" cy="74485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1" idx="3"/>
            <a:endCxn id="24" idx="1"/>
          </p:cNvCxnSpPr>
          <p:nvPr userDrawn="1"/>
        </p:nvCxnSpPr>
        <p:spPr>
          <a:xfrm flipV="1">
            <a:off x="9293225" y="3446145"/>
            <a:ext cx="407670" cy="68770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3"/>
            <a:endCxn id="25" idx="1"/>
          </p:cNvCxnSpPr>
          <p:nvPr userDrawn="1"/>
        </p:nvCxnSpPr>
        <p:spPr>
          <a:xfrm>
            <a:off x="10429901" y="3446127"/>
            <a:ext cx="588010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 userDrawn="1"/>
        </p:nvSpPr>
        <p:spPr>
          <a:xfrm>
            <a:off x="838167" y="5656553"/>
            <a:ext cx="10784871" cy="9220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qemu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system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riscv64 \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serial stdio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display none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bios none \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kernel ./test/riscof_work/rv64i_m/CMO/src/cbo.clean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01.S/dut/my.elf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2794163" y="2216064"/>
            <a:ext cx="6717913" cy="2425966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文本框 31"/>
          <p:cNvSpPr txBox="1"/>
          <p:nvPr userDrawn="1"/>
        </p:nvSpPr>
        <p:spPr>
          <a:xfrm>
            <a:off x="838167" y="5286983"/>
            <a:ext cx="10784871" cy="36957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riscv_sim_RV64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enable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zicbom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test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signature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Ref.signature ref.elf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167" y="4917440"/>
            <a:ext cx="10784871" cy="36957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spike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isa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RV64gc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+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signature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./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signature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+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signature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granularity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4 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test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.elf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53" y="534756"/>
            <a:ext cx="10515600" cy="1325563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</a:rPr>
              <a:t>More Test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167" y="2489032"/>
            <a:ext cx="7779385" cy="3683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spike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isa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RV64gc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+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signature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./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signature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+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signature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granularity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4 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test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.elf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38167" y="3446460"/>
            <a:ext cx="4069080" cy="368300"/>
          </a:xfrm>
          <a:prstGeom prst="rect">
            <a:avLst/>
          </a:prstGeom>
          <a:ln w="12700">
            <a:solidFill>
              <a:srgbClr val="000000">
                <a:alpha val="100000"/>
              </a:srgbClr>
            </a:solidFill>
            <a:miter lim="800000"/>
          </a:ln>
        </p:spPr>
        <p:txBody>
          <a:bodyPr wrap="none" rtlCol="0">
            <a:sp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riscv64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unknown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elf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objdump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d ref.elf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pic>
        <p:nvPicPr>
          <p:cNvPr id="7" name="图片 6" descr="upload_post_object_v2_34135398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7" y="4446075"/>
            <a:ext cx="10515572" cy="133087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文本框 7"/>
          <p:cNvSpPr txBox="1"/>
          <p:nvPr userDrawn="1"/>
        </p:nvSpPr>
        <p:spPr>
          <a:xfrm>
            <a:off x="838167" y="2119434"/>
            <a:ext cx="15163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Check spike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838167" y="3076941"/>
            <a:ext cx="121412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Check </a:t>
            </a:r>
            <a:r>
              <a:rPr lang="en-US" altLang="zh-CN"/>
              <a:t>elf</a:t>
            </a:r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38167" y="4076478"/>
            <a:ext cx="171259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</a:rPr>
              <a:t>readelf output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代码确实是无限循环，那么问题出在哪里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167" y="2319046"/>
            <a:ext cx="9326257" cy="36957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r>
              <a:rPr lang="en-US" altLang="zh-CN"/>
              <a:t>spike </a:t>
            </a:r>
            <a:r>
              <a:rPr lang="zh-CN" altLang="en-US"/>
              <a:t>--</a:t>
            </a:r>
            <a:r>
              <a:rPr lang="en-US" altLang="zh-CN"/>
              <a:t>isa</a:t>
            </a:r>
            <a:r>
              <a:rPr lang="zh-CN" altLang="en-US"/>
              <a:t>=</a:t>
            </a:r>
            <a:r>
              <a:rPr lang="en-US" altLang="zh-CN"/>
              <a:t>RV64gc </a:t>
            </a:r>
            <a:r>
              <a:rPr lang="zh-CN" altLang="en-US"/>
              <a:t>+</a:t>
            </a:r>
            <a:r>
              <a:rPr lang="en-US" altLang="zh-CN"/>
              <a:t>signature</a:t>
            </a:r>
            <a:r>
              <a:rPr lang="zh-CN" altLang="en-US"/>
              <a:t>=</a:t>
            </a:r>
            <a:r>
              <a:rPr lang="en-US" altLang="zh-CN"/>
              <a:t>./</a:t>
            </a:r>
            <a:r>
              <a:rPr lang="en-US" altLang="zh-CN">
                <a:solidFill>
                  <a:schemeClr val="tx1"/>
                </a:solidFill>
              </a:rPr>
              <a:t>signature</a:t>
            </a:r>
            <a:r>
              <a:rPr lang="en-US" altLang="zh-CN"/>
              <a:t> </a:t>
            </a:r>
            <a:r>
              <a:rPr lang="zh-CN" altLang="en-US"/>
              <a:t>+</a:t>
            </a:r>
            <a:r>
              <a:rPr lang="en-US" altLang="zh-CN"/>
              <a:t>signature</a:t>
            </a:r>
            <a:r>
              <a:rPr lang="zh-CN" altLang="en-US"/>
              <a:t>-</a:t>
            </a:r>
            <a:r>
              <a:rPr lang="en-US" altLang="zh-CN"/>
              <a:t>granularity</a:t>
            </a:r>
            <a:r>
              <a:rPr lang="zh-CN" altLang="en-US"/>
              <a:t>=</a:t>
            </a:r>
            <a:r>
              <a:rPr lang="en-US" altLang="zh-CN"/>
              <a:t>4 ref.elf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67" y="3617027"/>
            <a:ext cx="9326257" cy="9220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qemu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system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riscv64 \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serial stdio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display none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bios none \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kernel 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ref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.elf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38167" y="2968029"/>
            <a:ext cx="9326245" cy="3683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riscv_sim_RV64 </a:t>
            </a:r>
            <a:r>
              <a:rPr lang="zh-CN" altLang="en-US"/>
              <a:t>--</a:t>
            </a:r>
            <a:r>
              <a:rPr lang="en-US" altLang="zh-CN"/>
              <a:t>enable</a:t>
            </a:r>
            <a:r>
              <a:rPr lang="zh-CN" altLang="en-US"/>
              <a:t>-</a:t>
            </a:r>
            <a:r>
              <a:rPr lang="en-US" altLang="zh-CN"/>
              <a:t>zicbom </a:t>
            </a:r>
            <a:r>
              <a:rPr lang="zh-CN" altLang="en-US"/>
              <a:t>--</a:t>
            </a:r>
            <a:r>
              <a:rPr lang="en-US" altLang="zh-CN"/>
              <a:t>test</a:t>
            </a:r>
            <a:r>
              <a:rPr lang="zh-CN" altLang="en-US"/>
              <a:t>-</a:t>
            </a:r>
            <a:r>
              <a:rPr lang="en-US" altLang="zh-CN"/>
              <a:t>signature</a:t>
            </a:r>
            <a:r>
              <a:rPr lang="zh-CN" altLang="en-US"/>
              <a:t>=</a:t>
            </a:r>
            <a:r>
              <a:rPr lang="en-US" altLang="zh-CN"/>
              <a:t>sail_c_simulator.signature ref.elf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Qemu</a:t>
            </a:r>
            <a:r>
              <a:rPr lang="zh-CN" altLang="en-US"/>
              <a:t> 如何导出 </a:t>
            </a:r>
            <a:r>
              <a:rPr lang="en-US" altLang="zh-CN"/>
              <a:t>signature </a:t>
            </a:r>
            <a:r>
              <a:rPr lang="zh-CN" altLang="en-US"/>
              <a:t>文件？</a:t>
            </a:r>
            <a:endParaRPr lang="zh-CN" altLang="en-US"/>
          </a:p>
        </p:txBody>
      </p:sp>
      <p:pic>
        <p:nvPicPr>
          <p:cNvPr id="3" name="图片 2" descr="upload_post_object_v2_30839888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7775" y="1879851"/>
            <a:ext cx="5252979" cy="171953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upload_post_object_v2_27558854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7" y="1879801"/>
            <a:ext cx="5461693" cy="1719580"/>
          </a:xfrm>
          <a:prstGeom prst="rect">
            <a:avLst/>
          </a:prstGeom>
          <a:ln cmpd="sng">
            <a:solidFill>
              <a:srgbClr val="000000"/>
            </a:solidFill>
            <a:prstDash val="solid"/>
          </a:ln>
        </p:spPr>
      </p:pic>
      <p:sp>
        <p:nvSpPr>
          <p:cNvPr id="5" name="文本框 4"/>
          <p:cNvSpPr txBox="1"/>
          <p:nvPr userDrawn="1"/>
        </p:nvSpPr>
        <p:spPr>
          <a:xfrm>
            <a:off x="838167" y="3947102"/>
            <a:ext cx="10112829" cy="67228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>
                <a:hlinkClick r:id="rId3"/>
              </a:rPr>
              <a:t>https://github.com/qemu/qemu/blob/01dc65a3bc262ab1bec8fe89775e9bbfa627becb/hw/riscv/spike.c</a:t>
            </a:r>
            <a:r>
              <a:rPr lang="zh-CN" altLang="en-US">
                <a:hlinkClick r:id="rId3"/>
              </a:rPr>
              <a:t>#</a:t>
            </a:r>
            <a:r>
              <a:rPr lang="en-US" altLang="zh-CN">
                <a:hlinkClick r:id="rId3"/>
              </a:rPr>
              <a:t>L358</a:t>
            </a:r>
            <a:r>
              <a:rPr lang="zh-CN" altLang="en-US">
                <a:hlinkClick r:id="rId3"/>
              </a:rPr>
              <a:t>-</a:t>
            </a:r>
            <a:r>
              <a:rPr lang="en-US" altLang="zh-CN">
                <a:hlinkClick r:id="rId3"/>
              </a:rPr>
              <a:t>L365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167" y="4968670"/>
            <a:ext cx="10633407" cy="10151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t">
            <a:noAutofit/>
          </a:bodyPr>
          <a:p>
            <a:r>
              <a:rPr lang="en-US" altLang="zh-CN"/>
              <a:t>qemu</a:t>
            </a:r>
            <a:r>
              <a:rPr lang="zh-CN" altLang="en-US"/>
              <a:t>-</a:t>
            </a:r>
            <a:r>
              <a:rPr lang="en-US" altLang="zh-CN"/>
              <a:t>system</a:t>
            </a:r>
            <a:r>
              <a:rPr lang="zh-CN" altLang="en-US"/>
              <a:t>-</a:t>
            </a:r>
            <a:r>
              <a:rPr lang="en-US" altLang="zh-CN"/>
              <a:t>riscv64 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>
                <a:solidFill>
                  <a:srgbClr val="00B050"/>
                </a:solidFill>
              </a:rPr>
              <a:t>-machine spike,signature={sig_file},signature-granularity=4 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/>
              <a:t>    -serial stdio -display none -bios none -kernel elf'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代码确实是无限循环，那么问题出在哪里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167" y="2232889"/>
            <a:ext cx="9326257" cy="36957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r>
              <a:rPr lang="en-US" altLang="zh-CN"/>
              <a:t>spike </a:t>
            </a:r>
            <a:r>
              <a:rPr lang="zh-CN" altLang="en-US"/>
              <a:t>--</a:t>
            </a:r>
            <a:r>
              <a:rPr lang="en-US" altLang="zh-CN"/>
              <a:t>isa</a:t>
            </a:r>
            <a:r>
              <a:rPr lang="zh-CN" altLang="en-US"/>
              <a:t>=</a:t>
            </a:r>
            <a:r>
              <a:rPr lang="en-US" altLang="zh-CN"/>
              <a:t>RV64gc </a:t>
            </a:r>
            <a:r>
              <a:rPr lang="zh-CN" altLang="en-US"/>
              <a:t>+</a:t>
            </a:r>
            <a:r>
              <a:rPr lang="en-US" altLang="zh-CN"/>
              <a:t>signature</a:t>
            </a:r>
            <a:r>
              <a:rPr lang="zh-CN" altLang="en-US"/>
              <a:t>=</a:t>
            </a:r>
            <a:r>
              <a:rPr lang="en-US" altLang="zh-CN"/>
              <a:t>./</a:t>
            </a:r>
            <a:r>
              <a:rPr lang="en-US" altLang="zh-CN">
                <a:solidFill>
                  <a:schemeClr val="tx1"/>
                </a:solidFill>
              </a:rPr>
              <a:t>signature</a:t>
            </a:r>
            <a:r>
              <a:rPr lang="en-US" altLang="zh-CN"/>
              <a:t> </a:t>
            </a:r>
            <a:r>
              <a:rPr lang="zh-CN" altLang="en-US"/>
              <a:t>+</a:t>
            </a:r>
            <a:r>
              <a:rPr lang="en-US" altLang="zh-CN"/>
              <a:t>signature</a:t>
            </a:r>
            <a:r>
              <a:rPr lang="zh-CN" altLang="en-US"/>
              <a:t>-</a:t>
            </a:r>
            <a:r>
              <a:rPr lang="en-US" altLang="zh-CN"/>
              <a:t>granularity</a:t>
            </a:r>
            <a:r>
              <a:rPr lang="zh-CN" altLang="en-US"/>
              <a:t>=</a:t>
            </a:r>
            <a:r>
              <a:rPr lang="en-US" altLang="zh-CN"/>
              <a:t>4 ref.elf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67" y="3917320"/>
            <a:ext cx="9394898" cy="119888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qemu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system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riscv64 \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machine spike,signature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{sig_file},signature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granularity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4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serial stdio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display none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bios none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kernel ref.elf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38167" y="3068173"/>
            <a:ext cx="9326245" cy="3683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riscv_sim_RV64 </a:t>
            </a:r>
            <a:r>
              <a:rPr lang="zh-CN" altLang="en-US"/>
              <a:t>--</a:t>
            </a:r>
            <a:r>
              <a:rPr lang="en-US" altLang="zh-CN"/>
              <a:t>enable</a:t>
            </a:r>
            <a:r>
              <a:rPr lang="zh-CN" altLang="en-US"/>
              <a:t>-</a:t>
            </a:r>
            <a:r>
              <a:rPr lang="en-US" altLang="zh-CN"/>
              <a:t>zicbom </a:t>
            </a:r>
            <a:r>
              <a:rPr lang="zh-CN" altLang="en-US"/>
              <a:t>--</a:t>
            </a:r>
            <a:r>
              <a:rPr lang="en-US" altLang="zh-CN"/>
              <a:t>test</a:t>
            </a:r>
            <a:r>
              <a:rPr lang="zh-CN" altLang="en-US"/>
              <a:t>-</a:t>
            </a:r>
            <a:r>
              <a:rPr lang="en-US" altLang="zh-CN"/>
              <a:t>signature</a:t>
            </a:r>
            <a:r>
              <a:rPr lang="zh-CN" altLang="en-US"/>
              <a:t>=</a:t>
            </a:r>
            <a:r>
              <a:rPr lang="en-US" altLang="zh-CN"/>
              <a:t>sail_c_simulator.signature ref.elf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53" y="534756"/>
            <a:ext cx="10515600" cy="1325563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How does Spike work?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3803014" y="1685650"/>
            <a:ext cx="1699853" cy="547213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Start</a:t>
            </a:r>
            <a:endParaRPr lang="zh-CN" altLang="en-US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6959503" y="2964381"/>
            <a:ext cx="1699853" cy="547213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End</a:t>
            </a:r>
            <a:endParaRPr lang="zh-CN" altLang="en-US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445496" y="3106125"/>
            <a:ext cx="1699853" cy="547213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step</a:t>
            </a:r>
            <a:endParaRPr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8" name="菱形 47"/>
          <p:cNvSpPr/>
          <p:nvPr userDrawn="1"/>
        </p:nvSpPr>
        <p:spPr>
          <a:xfrm>
            <a:off x="3424622" y="2708256"/>
            <a:ext cx="2456637" cy="1059464"/>
          </a:xfrm>
          <a:prstGeom prst="diamond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exit </a:t>
            </a:r>
            <a:r>
              <a:rPr lang="zh-CN" altLang="en-US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= </a:t>
            </a:r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true</a:t>
            </a:r>
            <a:endParaRPr lang="en-US" altLang="zh-CN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3564336" y="5535468"/>
            <a:ext cx="2177209" cy="547213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handle_syscall</a:t>
            </a:r>
            <a:endParaRPr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50" name="菱形 49"/>
          <p:cNvSpPr/>
          <p:nvPr userDrawn="1"/>
        </p:nvSpPr>
        <p:spPr>
          <a:xfrm>
            <a:off x="3385444" y="4079649"/>
            <a:ext cx="2534994" cy="1141346"/>
          </a:xfrm>
          <a:prstGeom prst="diamond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tohost!</a:t>
            </a:r>
            <a:r>
              <a:rPr lang="zh-CN" altLang="en-US">
                <a:solidFill>
                  <a:srgbClr val="000000"/>
                </a:solidFill>
              </a:rPr>
              <a:t>=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endParaRPr lang="en-US" altLang="zh-CN">
              <a:solidFill>
                <a:srgbClr val="000000"/>
              </a:solidFill>
            </a:endParaRPr>
          </a:p>
        </p:txBody>
      </p:sp>
      <p:cxnSp>
        <p:nvCxnSpPr>
          <p:cNvPr id="51" name="直接箭头连接符 50"/>
          <p:cNvCxnSpPr>
            <a:stCxn id="50" idx="2"/>
            <a:endCxn id="49" idx="0"/>
          </p:cNvCxnSpPr>
          <p:nvPr userDrawn="1"/>
        </p:nvCxnSpPr>
        <p:spPr>
          <a:xfrm>
            <a:off x="4652941" y="5221053"/>
            <a:ext cx="635" cy="314325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6" idx="1"/>
            <a:endCxn id="48" idx="3"/>
          </p:cNvCxnSpPr>
          <p:nvPr userDrawn="1"/>
        </p:nvCxnSpPr>
        <p:spPr>
          <a:xfrm rot="10800000" flipV="1">
            <a:off x="5881370" y="3237865"/>
            <a:ext cx="1078230" cy="317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headEnd type="triangl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8" idx="2"/>
            <a:endCxn id="50" idx="0"/>
          </p:cNvCxnSpPr>
          <p:nvPr userDrawn="1"/>
        </p:nvCxnSpPr>
        <p:spPr>
          <a:xfrm flipH="1">
            <a:off x="4652941" y="3767720"/>
            <a:ext cx="635" cy="31242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 userDrawn="1"/>
        </p:nvCxnSpPr>
        <p:spPr>
          <a:xfrm>
            <a:off x="4653431" y="2233526"/>
            <a:ext cx="0" cy="47498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50" idx="1"/>
            <a:endCxn id="47" idx="2"/>
          </p:cNvCxnSpPr>
          <p:nvPr userDrawn="1"/>
        </p:nvCxnSpPr>
        <p:spPr>
          <a:xfrm rot="10800000">
            <a:off x="2295525" y="3653790"/>
            <a:ext cx="1089660" cy="996950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7" idx="0"/>
            <a:endCxn id="48" idx="0"/>
          </p:cNvCxnSpPr>
          <p:nvPr userDrawn="1"/>
        </p:nvCxnSpPr>
        <p:spPr>
          <a:xfrm rot="16200000">
            <a:off x="3275330" y="1728470"/>
            <a:ext cx="398145" cy="2357755"/>
          </a:xfrm>
          <a:prstGeom prst="bentConnector3">
            <a:avLst>
              <a:gd name="adj1" fmla="val 159809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 userDrawn="1"/>
        </p:nvGrpSpPr>
        <p:grpSpPr>
          <a:xfrm>
            <a:off x="6087654" y="4985479"/>
            <a:ext cx="2571750" cy="1647190"/>
            <a:chOff x="13830" y="6634"/>
            <a:chExt cx="4050" cy="2594"/>
          </a:xfrm>
        </p:grpSpPr>
        <p:sp>
          <p:nvSpPr>
            <p:cNvPr id="58" name="左大括号 57"/>
            <p:cNvSpPr/>
            <p:nvPr userDrawn="1"/>
          </p:nvSpPr>
          <p:spPr>
            <a:xfrm>
              <a:off x="13830" y="6634"/>
              <a:ext cx="666" cy="2595"/>
            </a:xfrm>
            <a:prstGeom prst="leftBrace">
              <a:avLst/>
            </a:prstGeom>
            <a:ln w="28575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p>
              <a:pPr algn="ctr"/>
              <a:endParaRPr lang="zh-CN" altLang="en-US" b="1"/>
            </a:p>
          </p:txBody>
        </p:sp>
        <p:sp>
          <p:nvSpPr>
            <p:cNvPr id="59" name="文本框 58"/>
            <p:cNvSpPr txBox="1"/>
            <p:nvPr userDrawn="1"/>
          </p:nvSpPr>
          <p:spPr>
            <a:xfrm>
              <a:off x="14496" y="7032"/>
              <a:ext cx="2643" cy="580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/>
                <a:t>set exit </a:t>
              </a:r>
              <a:r>
                <a:rPr lang="zh-CN" altLang="en-US"/>
                <a:t>= </a:t>
              </a:r>
              <a:r>
                <a:rPr lang="en-US" altLang="zh-CN"/>
                <a:t>true</a:t>
              </a:r>
              <a:endParaRPr lang="zh-CN" altLang="en-US"/>
            </a:p>
          </p:txBody>
        </p:sp>
        <p:sp>
          <p:nvSpPr>
            <p:cNvPr id="60" name="文本框 59"/>
            <p:cNvSpPr txBox="1"/>
            <p:nvPr userDrawn="1"/>
          </p:nvSpPr>
          <p:spPr>
            <a:xfrm>
              <a:off x="14496" y="8248"/>
              <a:ext cx="3384" cy="580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/>
                <a:t>set exitcode </a:t>
              </a:r>
              <a:r>
                <a:rPr lang="zh-CN" altLang="en-US"/>
                <a:t>= </a:t>
              </a:r>
              <a:r>
                <a:rPr lang="en-US" altLang="zh-CN"/>
                <a:t>xxx</a:t>
              </a:r>
              <a:endParaRPr lang="zh-CN" altLang="en-US"/>
            </a:p>
          </p:txBody>
        </p:sp>
      </p:grpSp>
      <p:sp>
        <p:nvSpPr>
          <p:cNvPr id="61" name="文本框 60"/>
          <p:cNvSpPr txBox="1"/>
          <p:nvPr userDrawn="1"/>
        </p:nvSpPr>
        <p:spPr>
          <a:xfrm>
            <a:off x="6214699" y="2868418"/>
            <a:ext cx="58420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Yes</a:t>
            </a:r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652941" y="3739198"/>
            <a:ext cx="49720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No</a:t>
            </a:r>
            <a:endParaRPr lang="zh-CN" altLang="en-US"/>
          </a:p>
        </p:txBody>
      </p:sp>
      <p:sp>
        <p:nvSpPr>
          <p:cNvPr id="63" name="文本框 62"/>
          <p:cNvSpPr txBox="1"/>
          <p:nvPr userDrawn="1"/>
        </p:nvSpPr>
        <p:spPr>
          <a:xfrm>
            <a:off x="2733831" y="4666769"/>
            <a:ext cx="49720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No</a:t>
            </a:r>
            <a:endParaRPr lang="zh-CN" altLang="en-US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4652941" y="5220995"/>
            <a:ext cx="58420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Yes</a:t>
            </a:r>
            <a:endParaRPr lang="zh-CN" altLang="en-US"/>
          </a:p>
        </p:txBody>
      </p:sp>
      <p:cxnSp>
        <p:nvCxnSpPr>
          <p:cNvPr id="65" name="肘形连接符 64"/>
          <p:cNvCxnSpPr>
            <a:stCxn id="49" idx="1"/>
            <a:endCxn id="47" idx="2"/>
          </p:cNvCxnSpPr>
          <p:nvPr userDrawn="1"/>
        </p:nvCxnSpPr>
        <p:spPr>
          <a:xfrm rot="10800000">
            <a:off x="2295525" y="3653790"/>
            <a:ext cx="1268730" cy="2155190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is HTIF?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67" y="2026035"/>
            <a:ext cx="1020572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1"/>
              </a:rPr>
              <a:t>https://github.com/riscv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software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src/riscv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isa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sim/issues/364</a:t>
            </a:r>
            <a:r>
              <a:rPr lang="zh-CN" altLang="en-US">
                <a:hlinkClick r:id="rId1"/>
              </a:rPr>
              <a:t>#</a:t>
            </a:r>
            <a:r>
              <a:rPr lang="en-US" altLang="zh-CN">
                <a:hlinkClick r:id="rId1"/>
              </a:rPr>
              <a:t>issuecomment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607657754</a:t>
            </a:r>
            <a:endParaRPr lang="zh-CN" altLang="en-US"/>
          </a:p>
        </p:txBody>
      </p:sp>
      <p:pic>
        <p:nvPicPr>
          <p:cNvPr id="6" name="图片 5" descr="upload_post_object_v2_35722608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24" y="2793459"/>
            <a:ext cx="7096125" cy="103822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077962" y="4145030"/>
            <a:ext cx="10217150" cy="119888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/>
              <a:t>&gt; </a:t>
            </a:r>
            <a:r>
              <a:rPr lang="zh-CN" altLang="en-US"/>
              <a:t>设备 0 是系统调用设备，用于模拟 Unix 风格的系统调用。它仅实现命令 0，该命令有两个子功能</a:t>
            </a:r>
            <a:endParaRPr lang="zh-CN" altLang="en-US"/>
          </a:p>
          <a:p>
            <a:pPr algn="l"/>
            <a:r>
              <a:rPr lang="zh-CN" altLang="en-US"/>
              <a:t>（出于遗留原因，对糟糕的设计表示歉意）：</a:t>
            </a:r>
            <a:endParaRPr lang="zh-CN" altLang="en-US"/>
          </a:p>
          <a:p>
            <a:pPr algn="l"/>
            <a:r>
              <a:rPr lang="en-US" altLang="zh-CN"/>
              <a:t>&gt; </a:t>
            </a:r>
            <a:r>
              <a:rPr lang="zh-CN" altLang="en-US"/>
              <a:t>- </a:t>
            </a:r>
            <a:r>
              <a:rPr lang="zh-CN" altLang="en-US">
                <a:highlight>
                  <a:srgbClr val="00FF00"/>
                </a:highlight>
              </a:rPr>
              <a:t>如果位 1 被设置，则位 47:1 表示退出代码</a:t>
            </a:r>
            <a:r>
              <a:rPr lang="zh-CN" altLang="en-US"/>
              <a:t>，零值表示成功，其他值表示失败。</a:t>
            </a:r>
            <a:endParaRPr lang="zh-CN" altLang="en-US"/>
          </a:p>
          <a:p>
            <a:pPr algn="l"/>
            <a:r>
              <a:rPr lang="en-US" altLang="zh-CN"/>
              <a:t>&gt;</a:t>
            </a:r>
            <a:r>
              <a:rPr lang="zh-CN" altLang="en-US"/>
              <a:t>- 如果位 0 被清除，则位 47:0 表示指向描述系统调用的结构体的指针。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78010" y="5693201"/>
            <a:ext cx="608266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00000000 00000000 0000000000000...</a:t>
            </a:r>
            <a:r>
              <a:rPr lang="en-US" altLang="zh-CN">
                <a:highlight>
                  <a:srgbClr val="00FF00"/>
                </a:highlight>
              </a:rPr>
              <a:t>000000000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78010" y="6132628"/>
            <a:ext cx="597154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00000000 00000000 0000000000000...</a:t>
            </a:r>
            <a:r>
              <a:rPr lang="en-US" altLang="zh-CN">
                <a:solidFill>
                  <a:schemeClr val="tx1"/>
                </a:solidFill>
                <a:highlight>
                  <a:srgbClr val="00FF00"/>
                </a:highlight>
              </a:rPr>
              <a:t>xxxxxxxxxx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7049501" y="5693228"/>
            <a:ext cx="6400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退出</a:t>
            </a:r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049501" y="6132628"/>
            <a:ext cx="10972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系统调用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53" y="534756"/>
            <a:ext cx="10515600" cy="1325563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Spike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803014" y="1685650"/>
            <a:ext cx="1699853" cy="547213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Start</a:t>
            </a:r>
            <a:endParaRPr lang="zh-CN" altLang="en-US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959503" y="2964381"/>
            <a:ext cx="1699853" cy="547213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End</a:t>
            </a:r>
            <a:endParaRPr lang="zh-CN" altLang="en-US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445496" y="3106125"/>
            <a:ext cx="1699853" cy="547213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step</a:t>
            </a:r>
            <a:endParaRPr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0" name="菱形 9"/>
          <p:cNvSpPr/>
          <p:nvPr userDrawn="1"/>
        </p:nvSpPr>
        <p:spPr>
          <a:xfrm>
            <a:off x="3424622" y="2708256"/>
            <a:ext cx="2456637" cy="1059464"/>
          </a:xfrm>
          <a:prstGeom prst="diamond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exit </a:t>
            </a:r>
            <a:r>
              <a:rPr lang="zh-CN" altLang="en-US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= </a:t>
            </a:r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true</a:t>
            </a:r>
            <a:endParaRPr lang="en-US" altLang="zh-CN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564336" y="5535468"/>
            <a:ext cx="2177209" cy="547213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handle_syscall</a:t>
            </a:r>
            <a:endParaRPr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2" name="菱形 11"/>
          <p:cNvSpPr/>
          <p:nvPr userDrawn="1"/>
        </p:nvSpPr>
        <p:spPr>
          <a:xfrm>
            <a:off x="3442087" y="4079649"/>
            <a:ext cx="2421709" cy="1141346"/>
          </a:xfrm>
          <a:prstGeom prst="diamond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Syscall</a:t>
            </a:r>
            <a:endParaRPr lang="zh-CN" altLang="en-US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cxnSp>
        <p:nvCxnSpPr>
          <p:cNvPr id="13" name="直接箭头连接符 12"/>
          <p:cNvCxnSpPr>
            <a:stCxn id="12" idx="2"/>
            <a:endCxn id="11" idx="0"/>
          </p:cNvCxnSpPr>
          <p:nvPr userDrawn="1"/>
        </p:nvCxnSpPr>
        <p:spPr>
          <a:xfrm>
            <a:off x="4653576" y="5221053"/>
            <a:ext cx="0" cy="314325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1"/>
            <a:endCxn id="10" idx="3"/>
          </p:cNvCxnSpPr>
          <p:nvPr userDrawn="1"/>
        </p:nvCxnSpPr>
        <p:spPr>
          <a:xfrm rot="10800000" flipV="1">
            <a:off x="5881370" y="3237865"/>
            <a:ext cx="1078230" cy="317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headEnd type="triangl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  <a:endCxn id="12" idx="0"/>
          </p:cNvCxnSpPr>
          <p:nvPr userDrawn="1"/>
        </p:nvCxnSpPr>
        <p:spPr>
          <a:xfrm>
            <a:off x="4653576" y="3767720"/>
            <a:ext cx="0" cy="31242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10" idx="0"/>
          </p:cNvCxnSpPr>
          <p:nvPr userDrawn="1"/>
        </p:nvCxnSpPr>
        <p:spPr>
          <a:xfrm>
            <a:off x="4653431" y="2233526"/>
            <a:ext cx="0" cy="47498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1"/>
            <a:endCxn id="9" idx="2"/>
          </p:cNvCxnSpPr>
          <p:nvPr userDrawn="1"/>
        </p:nvCxnSpPr>
        <p:spPr>
          <a:xfrm rot="10800000">
            <a:off x="2295525" y="3653790"/>
            <a:ext cx="1146810" cy="996950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0"/>
            <a:endCxn id="10" idx="0"/>
          </p:cNvCxnSpPr>
          <p:nvPr userDrawn="1"/>
        </p:nvCxnSpPr>
        <p:spPr>
          <a:xfrm rot="16200000">
            <a:off x="3275330" y="1728470"/>
            <a:ext cx="398145" cy="2357755"/>
          </a:xfrm>
          <a:prstGeom prst="bentConnector3">
            <a:avLst>
              <a:gd name="adj1" fmla="val 159809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 userDrawn="1"/>
        </p:nvGrpSpPr>
        <p:grpSpPr>
          <a:xfrm>
            <a:off x="6087654" y="4985479"/>
            <a:ext cx="2571750" cy="1647190"/>
            <a:chOff x="13830" y="6634"/>
            <a:chExt cx="4050" cy="2594"/>
          </a:xfrm>
        </p:grpSpPr>
        <p:sp>
          <p:nvSpPr>
            <p:cNvPr id="20" name="左大括号 19"/>
            <p:cNvSpPr/>
            <p:nvPr userDrawn="1"/>
          </p:nvSpPr>
          <p:spPr>
            <a:xfrm>
              <a:off x="13830" y="6634"/>
              <a:ext cx="666" cy="2595"/>
            </a:xfrm>
            <a:prstGeom prst="leftBrace">
              <a:avLst/>
            </a:prstGeom>
            <a:ln w="28575" cap="flat" cmpd="sng" algn="ctr">
              <a:solidFill>
                <a:srgbClr val="AEB5C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p>
              <a:pPr algn="ctr"/>
              <a:endParaRPr lang="zh-CN" altLang="en-US" b="1"/>
            </a:p>
          </p:txBody>
        </p:sp>
        <p:sp>
          <p:nvSpPr>
            <p:cNvPr id="21" name="文本框 20"/>
            <p:cNvSpPr txBox="1"/>
            <p:nvPr userDrawn="1"/>
          </p:nvSpPr>
          <p:spPr>
            <a:xfrm>
              <a:off x="14496" y="7032"/>
              <a:ext cx="2643" cy="580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/>
                <a:t>set exit </a:t>
              </a:r>
              <a:r>
                <a:rPr lang="zh-CN" altLang="en-US"/>
                <a:t>= </a:t>
              </a:r>
              <a:r>
                <a:rPr lang="en-US" altLang="zh-CN"/>
                <a:t>true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 userDrawn="1"/>
          </p:nvSpPr>
          <p:spPr>
            <a:xfrm>
              <a:off x="14496" y="8248"/>
              <a:ext cx="3384" cy="580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/>
                <a:t>set exitcode </a:t>
              </a:r>
              <a:r>
                <a:rPr lang="zh-CN" altLang="en-US"/>
                <a:t>= </a:t>
              </a:r>
              <a:r>
                <a:rPr lang="en-US" altLang="zh-CN"/>
                <a:t>xxx</a:t>
              </a:r>
              <a:endParaRPr lang="zh-CN" altLang="en-US"/>
            </a:p>
          </p:txBody>
        </p:sp>
      </p:grpSp>
      <p:sp>
        <p:nvSpPr>
          <p:cNvPr id="3" name="文本框 2"/>
          <p:cNvSpPr txBox="1"/>
          <p:nvPr userDrawn="1"/>
        </p:nvSpPr>
        <p:spPr>
          <a:xfrm>
            <a:off x="6214699" y="2868418"/>
            <a:ext cx="58420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Yes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4652941" y="3739198"/>
            <a:ext cx="49720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No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733831" y="4666769"/>
            <a:ext cx="49720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No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652941" y="5220995"/>
            <a:ext cx="58420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Yes</a:t>
            </a:r>
            <a:endParaRPr lang="zh-CN" altLang="en-US"/>
          </a:p>
        </p:txBody>
      </p:sp>
      <p:cxnSp>
        <p:nvCxnSpPr>
          <p:cNvPr id="27" name="肘形连接符 26"/>
          <p:cNvCxnSpPr>
            <a:stCxn id="11" idx="1"/>
            <a:endCxn id="9" idx="2"/>
          </p:cNvCxnSpPr>
          <p:nvPr userDrawn="1"/>
        </p:nvCxnSpPr>
        <p:spPr>
          <a:xfrm rot="10800000">
            <a:off x="2295525" y="3653790"/>
            <a:ext cx="1268730" cy="2155190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2370</Words>
  <Application>WPS Office WWO_wpscloud_20240912200119-2f3a33a672</Application>
  <PresentationFormat>宽屏</PresentationFormat>
  <Paragraphs>180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汉仪旗黑KW 55S</vt:lpstr>
      <vt:lpstr>Fira Code</vt:lpstr>
      <vt:lpstr>微软雅黑</vt:lpstr>
      <vt:lpstr>汉仪书宋二KW</vt:lpstr>
      <vt:lpstr>Kingsoft Confetti</vt:lpstr>
      <vt:lpstr>Office 主题</vt:lpstr>
      <vt:lpstr>QEMU 添加 ACT 支持</vt:lpstr>
      <vt:lpstr>从一个 ACT 测试的无限循环开始</vt:lpstr>
      <vt:lpstr>More Test</vt:lpstr>
      <vt:lpstr>代码确实是无限循环，那么问题出在哪里?</vt:lpstr>
      <vt:lpstr>Qemu 如何导出 signature 文件？</vt:lpstr>
      <vt:lpstr>代码确实是无限循环，那么问题出在哪里?</vt:lpstr>
      <vt:lpstr>How does Spike work?</vt:lpstr>
      <vt:lpstr>What is HTIF?</vt:lpstr>
      <vt:lpstr>Spike</vt:lpstr>
      <vt:lpstr>Sail 的 HTIF 支持</vt:lpstr>
      <vt:lpstr>Qemu 的 HTIF 支持</vt:lpstr>
      <vt:lpstr>HTIF is deprecated!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QEMU 添加 ACT 支持</dc:title>
  <dc:creator/>
  <cp:lastModifiedBy/>
  <dcterms:created xsi:type="dcterms:W3CDTF">2024-09-25T07:16:54Z</dcterms:created>
  <dcterms:modified xsi:type="dcterms:W3CDTF">2024-09-25T07:16:54Z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2052-12.9.0.18238</vt:lpwstr>
  </property>
  <property fmtid="{D5CDD505-2E9C-101B-9397-08002B2CF9AE}" pid="3" name="ICV">
    <vt:lpwstr>B75C98F4C40948689CB49D1002CA5FAC</vt:lpwstr>
  </property>
</Properties>
</file>