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9" r:id="rId3"/>
    <p:sldId id="298" r:id="rId4"/>
    <p:sldId id="287" r:id="rId5"/>
    <p:sldId id="290" r:id="rId6"/>
    <p:sldId id="291" r:id="rId7"/>
    <p:sldId id="288" r:id="rId8"/>
    <p:sldId id="286" r:id="rId9"/>
    <p:sldId id="292" r:id="rId10"/>
    <p:sldId id="262" r:id="rId11"/>
    <p:sldId id="293" r:id="rId13"/>
    <p:sldId id="261" r:id="rId14"/>
    <p:sldId id="299" r:id="rId15"/>
    <p:sldId id="297" r:id="rId16"/>
    <p:sldId id="300" r:id="rId17"/>
    <p:sldId id="294" r:id="rId18"/>
    <p:sldId id="295" r:id="rId19"/>
    <p:sldId id="296" r:id="rId20"/>
    <p:sldId id="271" r:id="rId21"/>
    <p:sldId id="264" r:id="rId22"/>
    <p:sldId id="285" r:id="rId23"/>
    <p:sldId id="272" r:id="rId24"/>
    <p:sldId id="266" r:id="rId2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签名是验证的核心逻辑，签名是怎么生成的？
我们已 </a:t>
            </a:r>
            <a:r>
              <a:rPr lang="en-US" altLang="zh-CN"/>
              <a:t>addi rd rs1 imm </a:t>
            </a:r>
            <a:r>
              <a:rPr lang="zh-CN" altLang="en-US"/>
              <a:t>为例开始追踪，他的测试代码如下
追踪调用流程找到  </a:t>
            </a:r>
            <a:r>
              <a:rPr lang="en-US" altLang="zh-CN"/>
              <a:t>RVTEST_SIGUPD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这个基地址和偏移量都是哪里来的</a:t>
            </a:r>
            <a:r>
              <a:rPr lang="en-US" altLang="zh-CN"/>
              <a:t>?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ACT </a:t>
            </a:r>
            <a:r>
              <a:rPr lang="zh-CN" altLang="en-US"/>
              <a:t>核心对比测试流程大致如下</a:t>
            </a:r>
            <a:r>
              <a:rPr lang="en-US" altLang="zh-CN"/>
              <a:t>, </a:t>
            </a:r>
            <a:r>
              <a:rPr lang="zh-CN" altLang="en-US"/>
              <a:t>然后过一下流程图，（描述流程图）
每一步指令的运行都会生成一个签名，</a:t>
            </a:r>
            <a:r>
              <a:rPr lang="en-US" altLang="zh-CN"/>
              <a:t>isac </a:t>
            </a:r>
            <a:r>
              <a:rPr lang="zh-CN" altLang="en-US"/>
              <a:t>会对比签名的不同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签名是验证的核心逻辑，签名是怎么生成的？
我们已 </a:t>
            </a:r>
            <a:r>
              <a:rPr lang="en-US" altLang="zh-CN"/>
              <a:t>addi rd rs1 imm </a:t>
            </a:r>
            <a:r>
              <a:rPr lang="zh-CN" altLang="en-US"/>
              <a:t>为例开始追踪，他的测试代码如下
追踪调用流程找到  </a:t>
            </a:r>
            <a:r>
              <a:rPr lang="en-US" altLang="zh-CN"/>
              <a:t>RVTEST_SIGUPD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968" y="136131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968" y="384098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184" y="523097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84" y="52309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84" y="1983597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84" y="52309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184" y="1983597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184" y="1983597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39" y="516256"/>
            <a:ext cx="10515890" cy="132434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39" y="1935192"/>
            <a:ext cx="5163349" cy="8277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039" y="2818085"/>
            <a:ext cx="5163349" cy="35236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6931" y="1935192"/>
            <a:ext cx="5186998" cy="8277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6931" y="2818085"/>
            <a:ext cx="5186998" cy="35236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84" y="723122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1584" y="723123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184" y="2323322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884" y="523097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84" y="523097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168" y="5231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168" y="19836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  <a:p>
            <a:pPr lvl="5"/>
            <a:r>
              <a:rPr lang="zh-CN" altLang="en-US" dirty="0"/>
              <a:t>第六级</a:t>
            </a:r>
            <a:endParaRPr lang="en-US" altLang="zh-CN" dirty="0"/>
          </a:p>
          <a:p>
            <a:pPr marL="2971800" marR="0" lvl="6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第七级</a:t>
            </a:r>
            <a:endParaRPr lang="en-US" altLang="zh-CN" dirty="0"/>
          </a:p>
          <a:p>
            <a:pPr marL="3429000" marR="0" lvl="7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第八级</a:t>
            </a:r>
            <a:endParaRPr lang="en-US" altLang="zh-CN" dirty="0"/>
          </a:p>
          <a:p>
            <a:pPr marL="3886200" marR="0" lvl="8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第九级</a:t>
            </a:r>
            <a:endParaRPr lang="en-US" altLang="zh-CN" dirty="0"/>
          </a:p>
          <a:p>
            <a:pPr marL="3886200" marR="0" lvl="8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altLang="zh-CN" dirty="0"/>
          </a:p>
          <a:p>
            <a:pPr lvl="5"/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defRPr lang="zh-CN" altLang="en-US" sz="2400" kern="1200" dirty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altLang="zh-CN" sz="2400" kern="1200" dirty="0" smtClean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altLang="zh-CN" sz="2400" kern="1200" dirty="0" smtClean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altLang="zh-CN" sz="2400" kern="1200" dirty="0" smtClean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SAIL/ACT </a:t>
            </a:r>
            <a:r>
              <a:rPr lang="zh-CN" altLang="en-US"/>
              <a:t>入门培训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TEST_IMM_OP </a:t>
            </a:r>
            <a:r>
              <a:rPr lang="zh-CN" altLang="en-US"/>
              <a:t>转换为汇编</a:t>
            </a:r>
            <a:endParaRPr lang="en-US" altLang="zh-CN"/>
          </a:p>
        </p:txBody>
      </p:sp>
      <p:sp>
        <p:nvSpPr>
          <p:cNvPr id="3" name="文本框 2"/>
          <p:cNvSpPr txBox="1"/>
          <p:nvPr userDrawn="1"/>
        </p:nvSpPr>
        <p:spPr>
          <a:xfrm>
            <a:off x="838165" y="1848703"/>
            <a:ext cx="7685651" cy="1113548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 rtlCol="0">
            <a:noAutofit/>
          </a:bodyPr>
          <a:p>
            <a:pPr algn="l"/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zh-CN" altLang="en-US" sz="1200">
                <a:latin typeface="Fira Code" charset="0"/>
                <a:ea typeface="Fira Code" charset="0"/>
                <a:cs typeface="Fira Code" charset="0"/>
              </a:rPr>
              <a:t>#</a:t>
            </a:r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define TEST_CASE(testreg, destreg, correctval, swreg, offset, code... )	;\    </a:t>
            </a:r>
            <a:r>
              <a:rPr lang="en-US" altLang="zh-CN" sz="1200">
                <a:solidFill>
                  <a:srgbClr val="FF0000"/>
                </a:solidFill>
                <a:latin typeface="Fira Code" charset="0"/>
                <a:ea typeface="Fira Code" charset="0"/>
                <a:cs typeface="Fira Code" charset="0"/>
              </a:rPr>
              <a:t>code	</a:t>
            </a:r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			;\    </a:t>
            </a:r>
            <a:r>
              <a:rPr lang="en-US" altLang="zh-CN" sz="1200">
                <a:solidFill>
                  <a:srgbClr val="00B050"/>
                </a:solidFill>
                <a:latin typeface="Fira Code" charset="0"/>
                <a:ea typeface="Fira Code" charset="0"/>
                <a:cs typeface="Fira Code" charset="0"/>
              </a:rPr>
              <a:t>RVTEST_SIGUPD(swreg,destreg,offset)</a:t>
            </a:r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	;\    RVMODEL_IO_ASSERT_GPR_EQ(testreg, destreg, correctval)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838165" y="3356454"/>
            <a:ext cx="6863080" cy="2030095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00800000000001a0 &lt;inst_0&gt;: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  <a:latin typeface="Fira Code" charset="0"/>
                <a:ea typeface="Fira Code" charset="0"/>
                <a:cs typeface="Fira Code" charset="0"/>
              </a:rPr>
              <a:t>  800000000001a0:	00100993          	li	s3,1</a:t>
            </a:r>
            <a:endParaRPr lang="en-US" altLang="zh-CN">
              <a:solidFill>
                <a:srgbClr val="FF0000"/>
              </a:solidFill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  <a:latin typeface="Fira Code" charset="0"/>
                <a:ea typeface="Fira Code" charset="0"/>
                <a:cs typeface="Fira Code" charset="0"/>
              </a:rPr>
              <a:t>  800000000001a4:	00c99993          	slli	s3,s3,0xc</a:t>
            </a:r>
            <a:endParaRPr lang="en-US" altLang="zh-CN">
              <a:solidFill>
                <a:srgbClr val="FF0000"/>
              </a:solidFill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  <a:latin typeface="Fira Code" charset="0"/>
                <a:ea typeface="Fira Code" charset="0"/>
                <a:cs typeface="Fira Code" charset="0"/>
              </a:rPr>
              <a:t>  800000000001a8:	fff9c993          	not	s3,s3</a:t>
            </a:r>
            <a:endParaRPr lang="en-US" altLang="zh-CN">
              <a:solidFill>
                <a:srgbClr val="FF0000"/>
              </a:solidFill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  <a:latin typeface="Fira Code" charset="0"/>
                <a:ea typeface="Fira Code" charset="0"/>
                <a:cs typeface="Fira Code" charset="0"/>
              </a:rPr>
              <a:t>  800000000001ac:	80098993          	addi	s3,s3,-2048</a:t>
            </a:r>
            <a:endParaRPr lang="en-US" altLang="zh-CN">
              <a:solidFill>
                <a:srgbClr val="FF0000"/>
              </a:solidFill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  </a:t>
            </a:r>
            <a:r>
              <a:rPr lang="en-US" altLang="zh-CN">
                <a:solidFill>
                  <a:srgbClr val="00B050"/>
                </a:solidFill>
                <a:latin typeface="Fira Code" charset="0"/>
                <a:ea typeface="Fira Code" charset="0"/>
                <a:cs typeface="Fira Code" charset="0"/>
              </a:rPr>
              <a:t>800000000001b0:	01383023          	sd	s3,0(a6)</a:t>
            </a:r>
            <a:endParaRPr lang="en-US" altLang="zh-CN">
              <a:solidFill>
                <a:srgbClr val="00B050"/>
              </a:solidFill>
              <a:latin typeface="Fira Code" charset="0"/>
              <a:ea typeface="Fira Code" charset="0"/>
              <a:cs typeface="Fira Code" charset="0"/>
            </a:endParaRPr>
          </a:p>
          <a:p>
            <a:endParaRPr lang="en-US" altLang="zh-CN">
              <a:latin typeface="Fira Code" charset="0"/>
              <a:ea typeface="Fira Code" charset="0"/>
              <a:cs typeface="Fira Code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签名</a:t>
            </a:r>
            <a:r>
              <a:rPr lang="zh-CN" altLang="en-US">
                <a:cs typeface="Arial" panose="020B0604020202020204" pitchFamily="34" charset="0"/>
              </a:rPr>
              <a:t>更新</a:t>
            </a:r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838165" y="2487121"/>
            <a:ext cx="9671286" cy="3418987"/>
          </a:xfrm>
          <a:prstGeom prst="rect">
            <a:avLst/>
          </a:prstGeom>
          <a:ln w="12700">
            <a:solidFill>
              <a:srgbClr val="000000">
                <a:alpha val="100000"/>
              </a:srgbClr>
            </a:solidFill>
            <a:miter lim="800000"/>
          </a:ln>
        </p:spPr>
        <p:txBody>
          <a:bodyPr wrap="square" rtlCol="0">
            <a:noAutofit/>
          </a:bodyPr>
          <a:p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#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define RVTEST_SIGUPD(_BR, _R, ...)			 ;\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  </a:t>
            </a:r>
            <a:r>
              <a:rPr lang="en-US" altLang="zh-CN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.if NARG(__VA_ARGS__) == 1				 ;\                                        </a:t>
            </a:r>
            <a:endParaRPr lang="en-US" altLang="zh-CN">
              <a:solidFill>
                <a:schemeClr val="tx1"/>
              </a:solidFill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altLang="zh-CN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        </a:t>
            </a:r>
            <a:r>
              <a:rPr lang="en-US" altLang="zh-CN">
                <a:solidFill>
                  <a:schemeClr val="tx1"/>
                </a:solidFill>
                <a:highlight>
                  <a:srgbClr val="FFFF00"/>
                </a:highlight>
                <a:latin typeface="Fira Code" charset="0"/>
                <a:ea typeface="Fira Code" charset="0"/>
                <a:cs typeface="Fira Code" charset="0"/>
              </a:rPr>
              <a:t>.set offset,_ARG1</a:t>
            </a:r>
            <a:r>
              <a:rPr lang="en-US" altLang="zh-CN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(__VA_OPT__(__VA_ARGS__,0))</a:t>
            </a:r>
            <a:r>
              <a:rPr lang="en-US" altLang="zh-CN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 ;\  </a:t>
            </a:r>
            <a:endParaRPr lang="en-US" altLang="zh-CN">
              <a:solidFill>
                <a:schemeClr val="tx1"/>
              </a:solidFill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altLang="zh-CN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  .endif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				                     ;\ 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  </a:t>
            </a:r>
            <a:r>
              <a:rPr lang="en-US" altLang="zh-CN">
                <a:highlight>
                  <a:srgbClr val="FFFF00"/>
                </a:highlight>
                <a:latin typeface="Fira Code" charset="0"/>
                <a:ea typeface="Fira Code" charset="0"/>
                <a:cs typeface="Fira Code" charset="0"/>
              </a:rPr>
              <a:t>SREG _R,offset(_BR)</a:t>
            </a:r>
            <a:endParaRPr lang="en-US" altLang="zh-CN">
              <a:highlight>
                <a:srgbClr val="FFFF00"/>
              </a:highlight>
              <a:latin typeface="Fira Code" charset="0"/>
              <a:ea typeface="Fira Code" charset="0"/>
              <a:cs typeface="Fira Code" charset="0"/>
            </a:endParaRPr>
          </a:p>
          <a:p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#define SREG sw/sd/sq	</a:t>
            </a:r>
            <a:endParaRPr lang="zh-CN" altLang="en-US">
              <a:highlight>
                <a:srgbClr val="FFFF00"/>
              </a:highlight>
              <a:latin typeface="Fira Code" charset="0"/>
              <a:ea typeface="Fira Code" charset="0"/>
              <a:cs typeface="Fira Code" charset="0"/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1979579" y="1899455"/>
            <a:ext cx="428879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RVTEST_SIGUPD(swreg,destreg,offset)</a:t>
            </a:r>
            <a:endParaRPr lang="en-US" altLang="zh-CN">
              <a:solidFill>
                <a:schemeClr val="tx1"/>
              </a:solidFill>
              <a:latin typeface="Fira Code" charset="0"/>
              <a:ea typeface="Fira Code" charset="0"/>
              <a:cs typeface="Fira Code" charset="0"/>
            </a:endParaRPr>
          </a:p>
        </p:txBody>
      </p:sp>
      <p:cxnSp>
        <p:nvCxnSpPr>
          <p:cNvPr id="9" name="直接箭头连接符 8"/>
          <p:cNvCxnSpPr/>
          <p:nvPr userDrawn="1"/>
        </p:nvCxnSpPr>
        <p:spPr>
          <a:xfrm>
            <a:off x="4412824" y="2254485"/>
            <a:ext cx="0" cy="299863"/>
          </a:xfrm>
          <a:prstGeom prst="straightConnector1">
            <a:avLst/>
          </a:prstGeom>
          <a:ln w="19050" cap="flat" cmpd="sng" algn="ctr">
            <a:solidFill>
              <a:srgbClr val="4472C4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 userDrawn="1"/>
        </p:nvCxnSpPr>
        <p:spPr>
          <a:xfrm flipH="1">
            <a:off x="5091186" y="2268995"/>
            <a:ext cx="193459" cy="270844"/>
          </a:xfrm>
          <a:prstGeom prst="straightConnector1">
            <a:avLst/>
          </a:prstGeom>
          <a:ln w="19050" cap="flat" cmpd="sng" algn="ctr">
            <a:solidFill>
              <a:srgbClr val="FF0000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 userDrawn="1"/>
        </p:nvCxnSpPr>
        <p:spPr>
          <a:xfrm>
            <a:off x="6386112" y="2268995"/>
            <a:ext cx="512670" cy="1035011"/>
          </a:xfrm>
          <a:prstGeom prst="straightConnector1">
            <a:avLst/>
          </a:prstGeom>
          <a:ln w="19050" cap="flat" cmpd="sng" algn="ctr">
            <a:solidFill>
              <a:srgbClr val="70AD4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5. ACT </a:t>
            </a:r>
            <a:r>
              <a:rPr lang="zh-CN" altLang="en-US" sz="4000"/>
              <a:t>签名</a:t>
            </a:r>
            <a:r>
              <a:rPr lang="en-US" altLang="zh-CN" sz="4000"/>
              <a:t>/</a:t>
            </a:r>
            <a:r>
              <a:rPr lang="zh-CN" altLang="en-US" sz="4000"/>
              <a:t>验证</a:t>
            </a:r>
            <a:r>
              <a:rPr lang="en-US" altLang="zh-CN" sz="4000"/>
              <a:t> </a:t>
            </a:r>
            <a:r>
              <a:rPr lang="zh-CN" altLang="en-US" sz="4000"/>
              <a:t>策略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ACT </a:t>
            </a:r>
            <a:r>
              <a:rPr lang="zh-CN" altLang="en-US"/>
              <a:t>测试原理</a:t>
            </a: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518942" y="3103022"/>
            <a:ext cx="1676568" cy="686927"/>
          </a:xfrm>
          <a:prstGeom prst="rect">
            <a:avLst/>
          </a:prstGeom>
          <a:solidFill>
            <a:srgbClr val="FFF2CC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  <a:latin typeface="Fira Code" charset="0"/>
                <a:ea typeface="Fira Code" charset="0"/>
                <a:cs typeface="Fira Code" charset="0"/>
              </a:rPr>
              <a:t>test.S</a:t>
            </a:r>
            <a:endParaRPr lang="zh-CN" altLang="en-US">
              <a:solidFill>
                <a:srgbClr val="000000"/>
              </a:solidFill>
              <a:latin typeface="Fira Code" charset="0"/>
              <a:ea typeface="Fira Code" charset="0"/>
              <a:cs typeface="Fira Code" charset="0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783479" y="2357881"/>
            <a:ext cx="1676568" cy="686927"/>
          </a:xfrm>
          <a:prstGeom prst="rect">
            <a:avLst/>
          </a:prstGeom>
          <a:noFill/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  <a:latin typeface="Fira Code" charset="0"/>
                <a:ea typeface="Fira Code" charset="0"/>
                <a:cs typeface="Fira Code" charset="0"/>
              </a:rPr>
              <a:t>Ref(参考</a:t>
            </a:r>
            <a:r>
              <a:rPr lang="zh-CN" altLang="en-US">
                <a:solidFill>
                  <a:srgbClr val="000000"/>
                </a:solidFill>
                <a:latin typeface="Fira Code" charset="0"/>
                <a:ea typeface="Fira Code" charset="0"/>
                <a:cs typeface="Fira Code" charset="0"/>
              </a:rPr>
              <a:t>实现</a:t>
            </a:r>
            <a:r>
              <a:rPr lang="en-US" altLang="zh-CN">
                <a:solidFill>
                  <a:srgbClr val="000000"/>
                </a:solidFill>
                <a:latin typeface="Fira Code" charset="0"/>
                <a:ea typeface="Fira Code" charset="0"/>
                <a:cs typeface="Fira Code" charset="0"/>
              </a:rPr>
              <a:t>)</a:t>
            </a:r>
            <a:endParaRPr>
              <a:latin typeface="Fira Code" charset="0"/>
              <a:ea typeface="Fira Code" charset="0"/>
              <a:cs typeface="Fira Code" charset="0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783479" y="3789949"/>
            <a:ext cx="1676568" cy="686927"/>
          </a:xfrm>
          <a:prstGeom prst="rect">
            <a:avLst/>
          </a:prstGeom>
          <a:noFill/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  <a:latin typeface="Fira Code" charset="0"/>
                <a:ea typeface="Fira Code" charset="0"/>
                <a:cs typeface="Fira Code" charset="0"/>
              </a:rPr>
              <a:t>DUT(被测</a:t>
            </a:r>
            <a:r>
              <a:rPr lang="zh-CN" altLang="en-US">
                <a:solidFill>
                  <a:srgbClr val="000000"/>
                </a:solidFill>
                <a:latin typeface="Fira Code" charset="0"/>
                <a:ea typeface="Fira Code" charset="0"/>
                <a:cs typeface="Fira Code" charset="0"/>
              </a:rPr>
              <a:t>实现</a:t>
            </a:r>
            <a:r>
              <a:rPr lang="en-US" altLang="zh-CN">
                <a:solidFill>
                  <a:srgbClr val="000000"/>
                </a:solidFill>
                <a:latin typeface="Fira Code" charset="0"/>
                <a:ea typeface="Fira Code" charset="0"/>
                <a:cs typeface="Fira Code" charset="0"/>
              </a:rPr>
              <a:t>)</a:t>
            </a:r>
            <a:endParaRPr>
              <a:latin typeface="Fira Code" charset="0"/>
              <a:ea typeface="Fira Code" charset="0"/>
              <a:cs typeface="Fira Code" charset="0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808586" y="3789949"/>
            <a:ext cx="109728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测试程序</a:t>
            </a:r>
            <a:endParaRPr lang="zh-CN" altLang="en-US">
              <a:latin typeface="Fira Code" charset="0"/>
              <a:ea typeface="Fira Code" charset="0"/>
              <a:cs typeface="Fira Code" charset="0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2604406" y="3103022"/>
            <a:ext cx="1676568" cy="686927"/>
          </a:xfrm>
          <a:prstGeom prst="rect">
            <a:avLst/>
          </a:prstGeom>
          <a:solidFill>
            <a:srgbClr val="E2F0D9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  <a:latin typeface="Fira Code" charset="0"/>
                <a:ea typeface="Fira Code" charset="0"/>
                <a:cs typeface="Fira Code" charset="0"/>
              </a:rPr>
              <a:t>test.elf</a:t>
            </a:r>
            <a:endParaRPr lang="zh-CN" altLang="en-US">
              <a:solidFill>
                <a:srgbClr val="000000"/>
              </a:solidFill>
              <a:latin typeface="Fira Code" charset="0"/>
              <a:ea typeface="Fira Code" charset="0"/>
              <a:cs typeface="Fira Code" charset="0"/>
            </a:endParaRPr>
          </a:p>
        </p:txBody>
      </p:sp>
      <p:cxnSp>
        <p:nvCxnSpPr>
          <p:cNvPr id="16" name="直接箭头连接符 15"/>
          <p:cNvCxnSpPr>
            <a:stCxn id="8" idx="3"/>
            <a:endCxn id="15" idx="1"/>
          </p:cNvCxnSpPr>
          <p:nvPr userDrawn="1"/>
        </p:nvCxnSpPr>
        <p:spPr>
          <a:xfrm>
            <a:off x="2195330" y="3446689"/>
            <a:ext cx="408940" cy="0"/>
          </a:xfrm>
          <a:prstGeom prst="straightConnector1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曲线连接符 17"/>
          <p:cNvCxnSpPr>
            <a:stCxn id="15" idx="3"/>
            <a:endCxn id="9" idx="1"/>
          </p:cNvCxnSpPr>
          <p:nvPr userDrawn="1"/>
        </p:nvCxnSpPr>
        <p:spPr>
          <a:xfrm flipV="1">
            <a:off x="4280535" y="2701290"/>
            <a:ext cx="502920" cy="745490"/>
          </a:xfrm>
          <a:prstGeom prst="curvedConnector3">
            <a:avLst>
              <a:gd name="adj1" fmla="val 50126"/>
            </a:avLst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15" idx="3"/>
            <a:endCxn id="10" idx="1"/>
          </p:cNvCxnSpPr>
          <p:nvPr userDrawn="1"/>
        </p:nvCxnSpPr>
        <p:spPr>
          <a:xfrm>
            <a:off x="4280535" y="3446780"/>
            <a:ext cx="502920" cy="686435"/>
          </a:xfrm>
          <a:prstGeom prst="curvedConnector3">
            <a:avLst>
              <a:gd name="adj1" fmla="val 50126"/>
            </a:avLst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矩形 19"/>
          <p:cNvSpPr/>
          <p:nvPr userDrawn="1"/>
        </p:nvSpPr>
        <p:spPr>
          <a:xfrm>
            <a:off x="6936331" y="2357881"/>
            <a:ext cx="2037519" cy="686927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  <a:latin typeface="Fira Code" charset="0"/>
                <a:ea typeface="Fira Code" charset="0"/>
                <a:cs typeface="Fira Code" charset="0"/>
              </a:rPr>
              <a:t>Ref.signature</a:t>
            </a:r>
            <a:endParaRPr lang="en-US" altLang="zh-CN">
              <a:solidFill>
                <a:srgbClr val="000000"/>
              </a:solidFill>
              <a:latin typeface="Fira Code" charset="0"/>
              <a:ea typeface="Fira Code" charset="0"/>
              <a:cs typeface="Fira Code" charset="0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6936354" y="3789974"/>
            <a:ext cx="2037495" cy="686927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  <a:latin typeface="Fira Code" charset="0"/>
                <a:ea typeface="Fira Code" charset="0"/>
                <a:cs typeface="Fira Code" charset="0"/>
              </a:rPr>
              <a:t>DUT.signature</a:t>
            </a:r>
            <a:endParaRPr lang="en-US" altLang="zh-CN">
              <a:solidFill>
                <a:srgbClr val="000000"/>
              </a:solidFill>
              <a:latin typeface="Fira Code" charset="0"/>
              <a:ea typeface="Fira Code" charset="0"/>
              <a:cs typeface="Fira Code" charset="0"/>
            </a:endParaRPr>
          </a:p>
        </p:txBody>
      </p:sp>
      <p:cxnSp>
        <p:nvCxnSpPr>
          <p:cNvPr id="22" name="直接箭头连接符 21"/>
          <p:cNvCxnSpPr>
            <a:stCxn id="9" idx="3"/>
            <a:endCxn id="20" idx="1"/>
          </p:cNvCxnSpPr>
          <p:nvPr userDrawn="1"/>
        </p:nvCxnSpPr>
        <p:spPr>
          <a:xfrm>
            <a:off x="6459980" y="2701311"/>
            <a:ext cx="476250" cy="0"/>
          </a:xfrm>
          <a:prstGeom prst="straightConnector1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0" idx="3"/>
            <a:endCxn id="21" idx="1"/>
          </p:cNvCxnSpPr>
          <p:nvPr userDrawn="1"/>
        </p:nvCxnSpPr>
        <p:spPr>
          <a:xfrm>
            <a:off x="6459980" y="4133486"/>
            <a:ext cx="476250" cy="0"/>
          </a:xfrm>
          <a:prstGeom prst="straightConnector1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 userDrawn="1"/>
        </p:nvSpPr>
        <p:spPr>
          <a:xfrm>
            <a:off x="10177965" y="3244195"/>
            <a:ext cx="593090" cy="3683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end</a:t>
            </a:r>
            <a:endParaRPr lang="en-US" altLang="zh-CN"/>
          </a:p>
        </p:txBody>
      </p:sp>
      <p:cxnSp>
        <p:nvCxnSpPr>
          <p:cNvPr id="26" name="曲线连接符 25"/>
          <p:cNvCxnSpPr>
            <a:stCxn id="20" idx="3"/>
            <a:endCxn id="24" idx="1"/>
          </p:cNvCxnSpPr>
          <p:nvPr userDrawn="1"/>
        </p:nvCxnSpPr>
        <p:spPr>
          <a:xfrm>
            <a:off x="8973820" y="2701290"/>
            <a:ext cx="1203960" cy="727075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21" idx="3"/>
            <a:endCxn id="24" idx="1"/>
          </p:cNvCxnSpPr>
          <p:nvPr userDrawn="1"/>
        </p:nvCxnSpPr>
        <p:spPr>
          <a:xfrm flipV="1">
            <a:off x="8973820" y="3428365"/>
            <a:ext cx="1203960" cy="704850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1" name="矩形 30"/>
          <p:cNvSpPr/>
          <p:nvPr userDrawn="1"/>
        </p:nvSpPr>
        <p:spPr>
          <a:xfrm>
            <a:off x="2396551" y="2216039"/>
            <a:ext cx="6882910" cy="2425966"/>
          </a:xfrm>
          <a:prstGeom prst="rect">
            <a:avLst/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dash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838130" y="5448919"/>
            <a:ext cx="5795645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/>
              <a:t>Ref </a:t>
            </a:r>
            <a:r>
              <a:rPr lang="zh-CN" altLang="en-US"/>
              <a:t>默认是 </a:t>
            </a:r>
            <a:r>
              <a:rPr lang="en-US" altLang="zh-CN"/>
              <a:t>sail, </a:t>
            </a:r>
            <a:r>
              <a:rPr lang="zh-CN" altLang="en-US"/>
              <a:t>如果不支持，可以替换为 </a:t>
            </a:r>
            <a:r>
              <a:rPr lang="en-US" altLang="zh-CN"/>
              <a:t>spike </a:t>
            </a:r>
            <a:r>
              <a:rPr lang="zh-CN" altLang="en-US"/>
              <a:t>等实现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6. ACT </a:t>
            </a:r>
            <a:r>
              <a:rPr lang="zh-CN" altLang="en-US" sz="4000"/>
              <a:t>测试逻辑</a:t>
            </a:r>
            <a:r>
              <a:rPr lang="en-US" altLang="zh-CN" sz="4000"/>
              <a:t> Chapter 12.3. Sv32</a:t>
            </a:r>
            <a:endParaRPr lang="zh-CN" altLang="en-US" sz="400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TODO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Thanks</a:t>
            </a:r>
            <a:endParaRPr lang="zh-CN" altLang="en-US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zh-CN" altLang="en-US">
                <a:solidFill>
                  <a:schemeClr val="tx1"/>
                </a:solidFill>
              </a:rPr>
              <a:t>基址</a:t>
            </a: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</a:rPr>
              <a:t>偏移哪里来？</a:t>
            </a:r>
            <a:endParaRPr lang="zh-CN" altLang="en-US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754494" y="369605"/>
            <a:ext cx="6551295" cy="3784600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addi: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sig: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  stride: 1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  sz: 'XLEN/8'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xlen: [32,64]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std_op: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isa: </a:t>
            </a:r>
            <a:endParaRPr lang="en-US" altLang="zh-CN" sz="1200">
              <a:solidFill>
                <a:schemeClr val="tx1"/>
              </a:solidFill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    - I</a:t>
            </a:r>
            <a:endParaRPr lang="en-US" altLang="zh-CN" sz="1200">
              <a:solidFill>
                <a:schemeClr val="tx1"/>
              </a:solidFill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  operation: 'hex((rs1_val + imm_val) &amp; (2**(xlen)-1))'</a:t>
            </a:r>
            <a:endParaRPr lang="en-US" altLang="zh-CN" sz="1200">
              <a:solidFill>
                <a:schemeClr val="tx1"/>
              </a:solidFill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  rs1_op_data: *all_regs</a:t>
            </a:r>
            <a:endParaRPr lang="en-US" altLang="zh-CN" sz="1200">
              <a:solidFill>
                <a:schemeClr val="tx1"/>
              </a:solidFill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  rd_op_data: *all_regs</a:t>
            </a:r>
            <a:endParaRPr lang="en-US" altLang="zh-CN" sz="1200">
              <a:solidFill>
                <a:schemeClr val="tx1"/>
              </a:solidFill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  rs1_val_data: 'gen_sign_dataset(xlen)+ gen_sp_dataset(xlen,True)'</a:t>
            </a:r>
            <a:endParaRPr lang="en-US" altLang="zh-CN" sz="1200">
              <a:solidFill>
                <a:schemeClr val="tx1"/>
              </a:solidFill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  imm_val_data</a:t>
            </a:r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: 'gen_sign_dataset(12)+ gen_sp_dataset(12)'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formattype: 'iformat'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template: |-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  // $comment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  // opcode: $inst ; op1:$rs1; dest:$rd; op1val:$rs1_val;  immval:$imm_val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  TEST_IMM_OP( $inst, $rd, $rs1, $correctval, $rs1_val, $imm_val, $swreg, $offset, $testreg)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0" y="5480975"/>
            <a:ext cx="5754370" cy="1014730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zh-CN" altLang="en-US" sz="1200">
                <a:latin typeface="Fira Code" charset="0"/>
                <a:ea typeface="Fira Code" charset="0"/>
                <a:cs typeface="Fira Code" charset="0"/>
              </a:rPr>
              <a:t>#</a:t>
            </a:r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define TEST_CASE(testreg, destreg, correctval, swreg, offset, code... )	;\    </a:t>
            </a:r>
            <a:r>
              <a:rPr lang="en-US" altLang="zh-CN" sz="1200">
                <a:solidFill>
                  <a:srgbClr val="FF0000"/>
                </a:solidFill>
                <a:latin typeface="Fira Code" charset="0"/>
                <a:ea typeface="Fira Code" charset="0"/>
                <a:cs typeface="Fira Code" charset="0"/>
              </a:rPr>
              <a:t>code	</a:t>
            </a:r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			;\    </a:t>
            </a:r>
            <a:r>
              <a:rPr lang="en-US" altLang="zh-CN" sz="1200">
                <a:solidFill>
                  <a:srgbClr val="00B050"/>
                </a:solidFill>
                <a:latin typeface="Fira Code" charset="0"/>
                <a:ea typeface="Fira Code" charset="0"/>
                <a:cs typeface="Fira Code" charset="0"/>
              </a:rPr>
              <a:t>RVTEST_SIGUPD(swreg,destreg,offset)</a:t>
            </a:r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	;\    RVMODEL_IO_ASSERT_GPR_EQ(testreg, destreg, correctval)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367574" y="4282130"/>
            <a:ext cx="6668770" cy="1198880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r>
              <a:rPr lang="en-US" altLang="zh-CN" sz="1200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#define TEST_IMM_OP( inst, destreg, reg, correctval, val, imm, swreg, offset, testreg)	;\</a:t>
            </a:r>
            <a:endParaRPr lang="en-US" altLang="zh-CN" sz="1200">
              <a:solidFill>
                <a:schemeClr val="tx1"/>
              </a:solidFill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    TEST_CASE(testreg, destreg, correctval, swreg, offset,	 ;\</a:t>
            </a:r>
            <a:endParaRPr lang="en-US" altLang="zh-CN" sz="1200">
              <a:solidFill>
                <a:schemeClr val="tx1"/>
              </a:solidFill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      LI(reg, MASK_XLEN(val))		;\</a:t>
            </a:r>
            <a:endParaRPr lang="en-US" altLang="zh-CN" sz="1200">
              <a:solidFill>
                <a:schemeClr val="tx1"/>
              </a:solidFill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      inst destreg, reg, SEXT_IMM(imm)	;\</a:t>
            </a:r>
            <a:endParaRPr lang="en-US" altLang="zh-CN" sz="1200">
              <a:solidFill>
                <a:schemeClr val="tx1"/>
              </a:solidFill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    )</a:t>
            </a:r>
            <a:endParaRPr lang="en-US" altLang="zh-CN" sz="1200">
              <a:solidFill>
                <a:schemeClr val="tx1"/>
              </a:solidFill>
              <a:latin typeface="Fira Code" charset="0"/>
              <a:ea typeface="Fira Code" charset="0"/>
              <a:cs typeface="Fira Code" charset="0"/>
            </a:endParaRPr>
          </a:p>
          <a:p>
            <a:endParaRPr lang="en-US" altLang="zh-CN" sz="1200">
              <a:solidFill>
                <a:schemeClr val="tx1"/>
              </a:solidFill>
              <a:latin typeface="Fira Code" charset="0"/>
              <a:ea typeface="Fira Code" charset="0"/>
              <a:cs typeface="Fira Code" charset="0"/>
            </a:endParaRPr>
          </a:p>
        </p:txBody>
      </p:sp>
      <p:cxnSp>
        <p:nvCxnSpPr>
          <p:cNvPr id="5" name="直接箭头连接符 4"/>
          <p:cNvCxnSpPr/>
          <p:nvPr userDrawn="1"/>
        </p:nvCxnSpPr>
        <p:spPr>
          <a:xfrm flipH="1">
            <a:off x="2014025" y="5910126"/>
            <a:ext cx="2708438" cy="164441"/>
          </a:xfrm>
          <a:prstGeom prst="straightConnector1">
            <a:avLst/>
          </a:prstGeom>
          <a:ln w="19050" cap="flat" cmpd="sng" algn="ctr">
            <a:solidFill>
              <a:srgbClr val="FF0000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 userDrawn="1"/>
        </p:nvCxnSpPr>
        <p:spPr>
          <a:xfrm flipH="1">
            <a:off x="2682713" y="5872685"/>
            <a:ext cx="232151" cy="222479"/>
          </a:xfrm>
          <a:prstGeom prst="straightConnector1">
            <a:avLst/>
          </a:prstGeom>
          <a:ln w="19050" cap="flat" cmpd="sng" algn="ctr">
            <a:solidFill>
              <a:srgbClr val="FFC000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 userDrawn="1"/>
        </p:nvCxnSpPr>
        <p:spPr>
          <a:xfrm flipH="1">
            <a:off x="3718975" y="5883609"/>
            <a:ext cx="1789503" cy="251498"/>
          </a:xfrm>
          <a:prstGeom prst="straightConnector1">
            <a:avLst/>
          </a:prstGeom>
          <a:ln w="19050" cap="flat" cmpd="sng" algn="ctr">
            <a:solidFill>
              <a:srgbClr val="0070C0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 userDrawn="1"/>
        </p:nvCxnSpPr>
        <p:spPr>
          <a:xfrm flipH="1">
            <a:off x="4741704" y="4687824"/>
            <a:ext cx="125748" cy="957627"/>
          </a:xfrm>
          <a:prstGeom prst="straightConnector1">
            <a:avLst/>
          </a:prstGeom>
          <a:ln w="19050" cap="flat" cmpd="sng" algn="ctr">
            <a:solidFill>
              <a:srgbClr val="FF0000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 userDrawn="1"/>
        </p:nvCxnSpPr>
        <p:spPr>
          <a:xfrm flipH="1">
            <a:off x="6571151" y="3895889"/>
            <a:ext cx="928607" cy="512669"/>
          </a:xfrm>
          <a:prstGeom prst="straightConnector1">
            <a:avLst/>
          </a:prstGeom>
          <a:ln w="19050" cap="flat" cmpd="sng" algn="ctr">
            <a:solidFill>
              <a:srgbClr val="FF0000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 userDrawn="1"/>
        </p:nvCxnSpPr>
        <p:spPr>
          <a:xfrm>
            <a:off x="1997180" y="5103763"/>
            <a:ext cx="976974" cy="599726"/>
          </a:xfrm>
          <a:prstGeom prst="straightConnector1">
            <a:avLst/>
          </a:prstGeom>
          <a:ln w="19050" cap="flat" cmpd="sng" algn="ctr">
            <a:solidFill>
              <a:srgbClr val="FFC000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 userDrawn="1"/>
        </p:nvCxnSpPr>
        <p:spPr>
          <a:xfrm flipH="1">
            <a:off x="3177289" y="3895896"/>
            <a:ext cx="96729" cy="512669"/>
          </a:xfrm>
          <a:prstGeom prst="straightConnector1">
            <a:avLst/>
          </a:prstGeom>
          <a:ln w="19050" cap="flat" cmpd="sng" algn="ctr">
            <a:solidFill>
              <a:srgbClr val="FFC000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 userDrawn="1"/>
        </p:nvCxnSpPr>
        <p:spPr>
          <a:xfrm flipH="1">
            <a:off x="5508482" y="4678151"/>
            <a:ext cx="96729" cy="967300"/>
          </a:xfrm>
          <a:prstGeom prst="straightConnector1">
            <a:avLst/>
          </a:prstGeom>
          <a:ln w="19050" cap="flat" cmpd="sng" algn="ctr">
            <a:solidFill>
              <a:srgbClr val="0070C0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 userDrawn="1"/>
        </p:nvCxnSpPr>
        <p:spPr>
          <a:xfrm flipH="1">
            <a:off x="7405640" y="3904892"/>
            <a:ext cx="773838" cy="377247"/>
          </a:xfrm>
          <a:prstGeom prst="straightConnector1">
            <a:avLst/>
          </a:prstGeom>
          <a:ln w="19050" cap="flat" cmpd="sng" algn="ctr">
            <a:solidFill>
              <a:srgbClr val="0070C0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 userDrawn="1"/>
        </p:nvCxnSpPr>
        <p:spPr>
          <a:xfrm flipH="1">
            <a:off x="2133854" y="4483087"/>
            <a:ext cx="986644" cy="425612"/>
          </a:xfrm>
          <a:prstGeom prst="straightConnector1">
            <a:avLst/>
          </a:prstGeom>
          <a:ln w="19050" cap="flat" cmpd="sng" algn="ctr">
            <a:solidFill>
              <a:srgbClr val="FFC000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/>
        </p:nvCxnSpPr>
        <p:spPr>
          <a:xfrm>
            <a:off x="4096901" y="3904892"/>
            <a:ext cx="1141414" cy="1"/>
          </a:xfrm>
          <a:prstGeom prst="line">
            <a:avLst/>
          </a:prstGeom>
          <a:ln w="19050" cap="flat" cmpd="sng" algn="ctr">
            <a:solidFill>
              <a:srgbClr val="70AD47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>
            <a:off x="7221859" y="3904892"/>
            <a:ext cx="512669" cy="0"/>
          </a:xfrm>
          <a:prstGeom prst="line">
            <a:avLst/>
          </a:prstGeom>
          <a:ln w="19050" cap="flat" cmpd="sng" algn="ctr">
            <a:solidFill>
              <a:srgbClr val="70AD47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7938912" y="3904892"/>
            <a:ext cx="764167" cy="0"/>
          </a:xfrm>
          <a:prstGeom prst="line">
            <a:avLst/>
          </a:prstGeom>
          <a:ln w="19050" cap="flat" cmpd="sng" algn="ctr">
            <a:solidFill>
              <a:srgbClr val="70AD47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8810733" y="3904892"/>
            <a:ext cx="764167" cy="0"/>
          </a:xfrm>
          <a:prstGeom prst="line">
            <a:avLst/>
          </a:prstGeom>
          <a:ln w="19050" cap="flat" cmpd="sng" algn="ctr">
            <a:solidFill>
              <a:srgbClr val="70AD47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703061" y="4687835"/>
            <a:ext cx="3464231" cy="21701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1200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instr_dict = </a:t>
            </a:r>
            <a:endParaRPr lang="en-US" altLang="zh-CN" sz="1200">
              <a:solidFill>
                <a:schemeClr val="tx1"/>
              </a:solidFill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altLang="zh-CN" sz="1200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    gen.correct_val(</a:t>
            </a:r>
            <a:endParaRPr lang="en-US" altLang="zh-CN" sz="1200">
              <a:solidFill>
                <a:schemeClr val="tx1"/>
              </a:solidFill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altLang="zh-CN" sz="1200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        gen.valreg(</a:t>
            </a:r>
            <a:endParaRPr lang="en-US" altLang="zh-CN" sz="1200">
              <a:solidFill>
                <a:schemeClr val="tx1"/>
              </a:solidFill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altLang="zh-CN" sz="1200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            gen.testreg(</a:t>
            </a:r>
            <a:endParaRPr lang="en-US" altLang="zh-CN" sz="1200">
              <a:solidFill>
                <a:schemeClr val="tx1"/>
              </a:solidFill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altLang="zh-CN" sz="1200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                gen.swreg(</a:t>
            </a:r>
            <a:endParaRPr lang="en-US" altLang="zh-CN" sz="1200">
              <a:solidFill>
                <a:schemeClr val="tx1"/>
              </a:solidFill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altLang="zh-CN" sz="1200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                    gen.gen_inst(</a:t>
            </a:r>
            <a:endParaRPr lang="en-US" altLang="zh-CN" sz="1200">
              <a:solidFill>
                <a:schemeClr val="tx1"/>
              </a:solidFill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altLang="zh-CN" sz="1200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                        op_comb,</a:t>
            </a:r>
            <a:endParaRPr lang="en-US" altLang="zh-CN" sz="1200">
              <a:solidFill>
                <a:schemeClr val="tx1"/>
              </a:solidFill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altLang="zh-CN" sz="1200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                        val_comb,</a:t>
            </a:r>
            <a:endParaRPr lang="en-US" altLang="zh-CN" sz="1200">
              <a:solidFill>
                <a:schemeClr val="tx1"/>
              </a:solidFill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altLang="zh-CN" sz="1200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                        node</a:t>
            </a:r>
            <a:endParaRPr lang="en-US" altLang="zh-CN" sz="1200">
              <a:solidFill>
                <a:schemeClr val="tx1"/>
              </a:solidFill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altLang="zh-CN" sz="1200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                    )</a:t>
            </a:r>
            <a:endParaRPr lang="en-US" altLang="zh-CN" sz="1200">
              <a:solidFill>
                <a:schemeClr val="tx1"/>
              </a:solidFill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altLang="zh-CN" sz="1200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    ))))</a:t>
            </a:r>
            <a:endParaRPr lang="en-US" altLang="zh-CN" sz="1200">
              <a:solidFill>
                <a:schemeClr val="tx1"/>
              </a:solidFill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altLang="zh-CN" sz="1200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            </a:t>
            </a:r>
            <a:endParaRPr lang="en-US" altLang="zh-CN" sz="1200">
              <a:solidFill>
                <a:schemeClr val="tx1"/>
              </a:solidFill>
              <a:latin typeface="Fira Code" charset="0"/>
              <a:ea typeface="Fira Code" charset="0"/>
              <a:cs typeface="Fira Code" charset="0"/>
            </a:endParaRPr>
          </a:p>
        </p:txBody>
      </p:sp>
      <p:sp>
        <p:nvSpPr>
          <p:cNvPr id="22" name="平行四边形 21"/>
          <p:cNvSpPr/>
          <p:nvPr userDrawn="1"/>
        </p:nvSpPr>
        <p:spPr>
          <a:xfrm>
            <a:off x="838130" y="3650688"/>
            <a:ext cx="9484367" cy="2897927"/>
          </a:xfrm>
          <a:prstGeom prst="parallelogram">
            <a:avLst>
              <a:gd name="adj" fmla="val 213735"/>
            </a:avLst>
          </a:prstGeom>
          <a:noFill/>
          <a:ln w="19050" cap="flat" cmpd="sng" algn="ctr">
            <a:solidFill>
              <a:srgbClr val="7030A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889546" y="1848703"/>
            <a:ext cx="3464231" cy="217014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 anchor="t">
            <a:noAutofit/>
          </a:bodyPr>
          <a:p>
            <a:r>
              <a:rPr lang="en-US" altLang="zh-CN" sz="1200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instr_dict = </a:t>
            </a:r>
            <a:endParaRPr lang="en-US" altLang="zh-CN" sz="1200">
              <a:solidFill>
                <a:schemeClr val="tx1"/>
              </a:solidFill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altLang="zh-CN" sz="1200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    gen.correct_val(</a:t>
            </a:r>
            <a:endParaRPr lang="en-US" altLang="zh-CN" sz="1200">
              <a:solidFill>
                <a:schemeClr val="tx1"/>
              </a:solidFill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altLang="zh-CN" sz="1200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        gen.valreg(</a:t>
            </a:r>
            <a:endParaRPr lang="en-US" altLang="zh-CN" sz="1200">
              <a:solidFill>
                <a:schemeClr val="tx1"/>
              </a:solidFill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altLang="zh-CN" sz="1200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            gen.testreg(</a:t>
            </a:r>
            <a:endParaRPr lang="en-US" altLang="zh-CN" sz="1200">
              <a:solidFill>
                <a:schemeClr val="tx1"/>
              </a:solidFill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altLang="zh-CN" sz="1200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                gen.swreg(</a:t>
            </a:r>
            <a:endParaRPr lang="en-US" altLang="zh-CN" sz="1200">
              <a:solidFill>
                <a:schemeClr val="tx1"/>
              </a:solidFill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altLang="zh-CN" sz="1200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                    gen.gen_inst(</a:t>
            </a:r>
            <a:endParaRPr lang="en-US" altLang="zh-CN" sz="1200">
              <a:solidFill>
                <a:schemeClr val="tx1"/>
              </a:solidFill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altLang="zh-CN" sz="1200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                        op_comb,</a:t>
            </a:r>
            <a:endParaRPr lang="en-US" altLang="zh-CN" sz="1200">
              <a:solidFill>
                <a:schemeClr val="tx1"/>
              </a:solidFill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altLang="zh-CN" sz="1200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                        val_comb,</a:t>
            </a:r>
            <a:endParaRPr lang="en-US" altLang="zh-CN" sz="1200">
              <a:solidFill>
                <a:schemeClr val="tx1"/>
              </a:solidFill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altLang="zh-CN" sz="1200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                        node</a:t>
            </a:r>
            <a:endParaRPr lang="en-US" altLang="zh-CN" sz="1200">
              <a:solidFill>
                <a:schemeClr val="tx1"/>
              </a:solidFill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altLang="zh-CN" sz="1200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                    )</a:t>
            </a:r>
            <a:endParaRPr lang="en-US" altLang="zh-CN" sz="1200">
              <a:solidFill>
                <a:schemeClr val="tx1"/>
              </a:solidFill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altLang="zh-CN" sz="1200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    ))))</a:t>
            </a:r>
            <a:endParaRPr lang="en-US" altLang="zh-CN" sz="1200">
              <a:solidFill>
                <a:schemeClr val="tx1"/>
              </a:solidFill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altLang="zh-CN" sz="1200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            </a:t>
            </a:r>
            <a:endParaRPr lang="en-US" altLang="zh-CN" sz="1200">
              <a:solidFill>
                <a:schemeClr val="tx1"/>
              </a:solidFill>
              <a:latin typeface="Fira Code" charset="0"/>
              <a:ea typeface="Fira Code" charset="0"/>
              <a:cs typeface="Fira Code" charset="0"/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838482" y="1906689"/>
            <a:ext cx="8833112" cy="3784600"/>
            <a:chOff x="1945" y="672"/>
            <a:chExt cx="13910" cy="5960"/>
          </a:xfrm>
        </p:grpSpPr>
        <p:sp>
          <p:nvSpPr>
            <p:cNvPr id="13" name="文本框 12"/>
            <p:cNvSpPr txBox="1"/>
            <p:nvPr userDrawn="1"/>
          </p:nvSpPr>
          <p:spPr>
            <a:xfrm>
              <a:off x="1945" y="672"/>
              <a:ext cx="10317" cy="5960"/>
            </a:xfrm>
            <a:prstGeom prst="rect">
              <a:avLst/>
            </a:prstGeom>
          </p:spPr>
          <p:txBody>
            <a:bodyPr wrap="none" rtlCol="0">
              <a:spAutoFit/>
            </a:bodyPr>
            <a:p>
              <a:pPr algn="l"/>
              <a:r>
                <a:rPr lang="en-US" altLang="zh-CN" sz="1200">
                  <a:latin typeface="Fira Code" charset="0"/>
                  <a:ea typeface="Fira Code" charset="0"/>
                  <a:cs typeface="Fira Code" charset="0"/>
                </a:rPr>
                <a:t>addi:</a:t>
              </a:r>
              <a:endParaRPr lang="en-US" altLang="zh-CN" sz="1200">
                <a:latin typeface="Fira Code" charset="0"/>
                <a:ea typeface="Fira Code" charset="0"/>
                <a:cs typeface="Fira Code" charset="0"/>
              </a:endParaRPr>
            </a:p>
            <a:p>
              <a:pPr algn="l"/>
              <a:r>
                <a:rPr lang="en-US" altLang="zh-CN" sz="1200">
                  <a:latin typeface="Fira Code" charset="0"/>
                  <a:ea typeface="Fira Code" charset="0"/>
                  <a:cs typeface="Fira Code" charset="0"/>
                </a:rPr>
                <a:t>  sig:</a:t>
              </a:r>
              <a:endParaRPr lang="en-US" altLang="zh-CN" sz="1200">
                <a:latin typeface="Fira Code" charset="0"/>
                <a:ea typeface="Fira Code" charset="0"/>
                <a:cs typeface="Fira Code" charset="0"/>
              </a:endParaRPr>
            </a:p>
            <a:p>
              <a:pPr algn="l"/>
              <a:r>
                <a:rPr lang="en-US" altLang="zh-CN" sz="1200">
                  <a:latin typeface="Fira Code" charset="0"/>
                  <a:ea typeface="Fira Code" charset="0"/>
                  <a:cs typeface="Fira Code" charset="0"/>
                </a:rPr>
                <a:t>    stride: 1</a:t>
              </a:r>
              <a:endParaRPr lang="en-US" altLang="zh-CN" sz="1200">
                <a:latin typeface="Fira Code" charset="0"/>
                <a:ea typeface="Fira Code" charset="0"/>
                <a:cs typeface="Fira Code" charset="0"/>
              </a:endParaRPr>
            </a:p>
            <a:p>
              <a:pPr algn="l"/>
              <a:r>
                <a:rPr lang="en-US" altLang="zh-CN" sz="1200">
                  <a:latin typeface="Fira Code" charset="0"/>
                  <a:ea typeface="Fira Code" charset="0"/>
                  <a:cs typeface="Fira Code" charset="0"/>
                </a:rPr>
                <a:t>    sz: 'XLEN/8'</a:t>
              </a:r>
              <a:endParaRPr lang="en-US" altLang="zh-CN" sz="1200">
                <a:latin typeface="Fira Code" charset="0"/>
                <a:ea typeface="Fira Code" charset="0"/>
                <a:cs typeface="Fira Code" charset="0"/>
              </a:endParaRPr>
            </a:p>
            <a:p>
              <a:pPr algn="l"/>
              <a:r>
                <a:rPr lang="en-US" altLang="zh-CN" sz="1200">
                  <a:latin typeface="Fira Code" charset="0"/>
                  <a:ea typeface="Fira Code" charset="0"/>
                  <a:cs typeface="Fira Code" charset="0"/>
                </a:rPr>
                <a:t>  xlen: [32,64]</a:t>
              </a:r>
              <a:endParaRPr lang="en-US" altLang="zh-CN" sz="1200">
                <a:latin typeface="Fira Code" charset="0"/>
                <a:ea typeface="Fira Code" charset="0"/>
                <a:cs typeface="Fira Code" charset="0"/>
              </a:endParaRPr>
            </a:p>
            <a:p>
              <a:pPr algn="l"/>
              <a:r>
                <a:rPr lang="en-US" altLang="zh-CN" sz="1200">
                  <a:latin typeface="Fira Code" charset="0"/>
                  <a:ea typeface="Fira Code" charset="0"/>
                  <a:cs typeface="Fira Code" charset="0"/>
                </a:rPr>
                <a:t>  std_op:</a:t>
              </a:r>
              <a:endParaRPr lang="en-US" altLang="zh-CN" sz="1200">
                <a:latin typeface="Fira Code" charset="0"/>
                <a:ea typeface="Fira Code" charset="0"/>
                <a:cs typeface="Fira Code" charset="0"/>
              </a:endParaRPr>
            </a:p>
            <a:p>
              <a:pPr algn="l"/>
              <a:r>
                <a:rPr lang="en-US" altLang="zh-CN" sz="1200">
                  <a:latin typeface="Fira Code" charset="0"/>
                  <a:ea typeface="Fira Code" charset="0"/>
                  <a:cs typeface="Fira Code" charset="0"/>
                </a:rPr>
                <a:t>  isa: </a:t>
              </a:r>
              <a:endParaRPr lang="en-US" altLang="zh-CN" sz="1200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endParaRPr>
            </a:p>
            <a:p>
              <a:pPr algn="l"/>
              <a:r>
                <a:rPr lang="en-US" altLang="zh-CN" sz="1200">
                  <a:solidFill>
                    <a:schemeClr val="tx1"/>
                  </a:solidFill>
                  <a:latin typeface="Fira Code" charset="0"/>
                  <a:ea typeface="Fira Code" charset="0"/>
                  <a:cs typeface="Fira Code" charset="0"/>
                </a:rPr>
                <a:t>    - I</a:t>
              </a:r>
              <a:endParaRPr lang="en-US" altLang="zh-CN" sz="1200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endParaRPr>
            </a:p>
            <a:p>
              <a:pPr algn="l"/>
              <a:r>
                <a:rPr lang="en-US" altLang="zh-CN" sz="1200">
                  <a:solidFill>
                    <a:schemeClr val="tx1"/>
                  </a:solidFill>
                  <a:latin typeface="Fira Code" charset="0"/>
                  <a:ea typeface="Fira Code" charset="0"/>
                  <a:cs typeface="Fira Code" charset="0"/>
                </a:rPr>
                <a:t>  operation: 'hex((rs1_val + imm_val) &amp; (2**(xlen)-1))'</a:t>
              </a:r>
              <a:endParaRPr lang="en-US" altLang="zh-CN" sz="1200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endParaRPr>
            </a:p>
            <a:p>
              <a:pPr algn="l"/>
              <a:r>
                <a:rPr lang="en-US" altLang="zh-CN" sz="1200">
                  <a:solidFill>
                    <a:schemeClr val="tx1"/>
                  </a:solidFill>
                  <a:latin typeface="Fira Code" charset="0"/>
                  <a:ea typeface="Fira Code" charset="0"/>
                  <a:cs typeface="Fira Code" charset="0"/>
                </a:rPr>
                <a:t>  rs1_op_data: *all_regs</a:t>
              </a:r>
              <a:endParaRPr lang="en-US" altLang="zh-CN" sz="1200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endParaRPr>
            </a:p>
            <a:p>
              <a:pPr algn="l"/>
              <a:r>
                <a:rPr lang="en-US" altLang="zh-CN" sz="1200">
                  <a:solidFill>
                    <a:schemeClr val="tx1"/>
                  </a:solidFill>
                  <a:latin typeface="Fira Code" charset="0"/>
                  <a:ea typeface="Fira Code" charset="0"/>
                  <a:cs typeface="Fira Code" charset="0"/>
                </a:rPr>
                <a:t>  rd_op_data: *all_regs</a:t>
              </a:r>
              <a:endParaRPr lang="en-US" altLang="zh-CN" sz="1200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endParaRPr>
            </a:p>
            <a:p>
              <a:pPr algn="l"/>
              <a:r>
                <a:rPr lang="en-US" altLang="zh-CN" sz="1200">
                  <a:solidFill>
                    <a:schemeClr val="tx1"/>
                  </a:solidFill>
                  <a:latin typeface="Fira Code" charset="0"/>
                  <a:ea typeface="Fira Code" charset="0"/>
                  <a:cs typeface="Fira Code" charset="0"/>
                </a:rPr>
                <a:t>  rs1_val_data: 'gen_sign_dataset(xlen)+ gen_sp_dataset(xlen,True)'</a:t>
              </a:r>
              <a:endParaRPr lang="en-US" altLang="zh-CN" sz="1200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endParaRPr>
            </a:p>
            <a:p>
              <a:pPr algn="l"/>
              <a:r>
                <a:rPr lang="en-US" altLang="zh-CN" sz="1200">
                  <a:solidFill>
                    <a:schemeClr val="tx1"/>
                  </a:solidFill>
                  <a:latin typeface="Fira Code" charset="0"/>
                  <a:ea typeface="Fira Code" charset="0"/>
                  <a:cs typeface="Fira Code" charset="0"/>
                </a:rPr>
                <a:t>  imm_val_data</a:t>
              </a:r>
              <a:r>
                <a:rPr lang="en-US" altLang="zh-CN" sz="1200">
                  <a:latin typeface="Fira Code" charset="0"/>
                  <a:ea typeface="Fira Code" charset="0"/>
                  <a:cs typeface="Fira Code" charset="0"/>
                </a:rPr>
                <a:t>: 'gen_sign_dataset(12)+ gen_sp_dataset(12)'</a:t>
              </a:r>
              <a:endParaRPr lang="en-US" altLang="zh-CN" sz="1200">
                <a:latin typeface="Fira Code" charset="0"/>
                <a:ea typeface="Fira Code" charset="0"/>
                <a:cs typeface="Fira Code" charset="0"/>
              </a:endParaRPr>
            </a:p>
            <a:p>
              <a:pPr algn="l"/>
              <a:r>
                <a:rPr lang="en-US" altLang="zh-CN" sz="1200">
                  <a:latin typeface="Fira Code" charset="0"/>
                  <a:ea typeface="Fira Code" charset="0"/>
                  <a:cs typeface="Fira Code" charset="0"/>
                </a:rPr>
                <a:t>  formattype: 'iformat'</a:t>
              </a:r>
              <a:endParaRPr lang="en-US" altLang="zh-CN" sz="1200">
                <a:latin typeface="Fira Code" charset="0"/>
                <a:ea typeface="Fira Code" charset="0"/>
                <a:cs typeface="Fira Code" charset="0"/>
              </a:endParaRPr>
            </a:p>
            <a:p>
              <a:pPr algn="l"/>
              <a:r>
                <a:rPr lang="en-US" altLang="zh-CN" sz="1200">
                  <a:latin typeface="Fira Code" charset="0"/>
                  <a:ea typeface="Fira Code" charset="0"/>
                  <a:cs typeface="Fira Code" charset="0"/>
                </a:rPr>
                <a:t>  template: |-</a:t>
              </a:r>
              <a:endParaRPr lang="en-US" altLang="zh-CN" sz="1200">
                <a:latin typeface="Fira Code" charset="0"/>
                <a:ea typeface="Fira Code" charset="0"/>
                <a:cs typeface="Fira Code" charset="0"/>
              </a:endParaRPr>
            </a:p>
            <a:p>
              <a:pPr algn="l"/>
              <a:endParaRPr lang="en-US" altLang="zh-CN" sz="1200">
                <a:latin typeface="Fira Code" charset="0"/>
                <a:ea typeface="Fira Code" charset="0"/>
                <a:cs typeface="Fira Code" charset="0"/>
              </a:endParaRPr>
            </a:p>
            <a:p>
              <a:pPr algn="l"/>
              <a:r>
                <a:rPr lang="en-US" altLang="zh-CN" sz="1200">
                  <a:latin typeface="Fira Code" charset="0"/>
                  <a:ea typeface="Fira Code" charset="0"/>
                  <a:cs typeface="Fira Code" charset="0"/>
                </a:rPr>
                <a:t>    // $comment</a:t>
              </a:r>
              <a:endParaRPr lang="en-US" altLang="zh-CN" sz="1200">
                <a:latin typeface="Fira Code" charset="0"/>
                <a:ea typeface="Fira Code" charset="0"/>
                <a:cs typeface="Fira Code" charset="0"/>
              </a:endParaRPr>
            </a:p>
            <a:p>
              <a:pPr algn="l"/>
              <a:r>
                <a:rPr lang="en-US" altLang="zh-CN" sz="1200">
                  <a:latin typeface="Fira Code" charset="0"/>
                  <a:ea typeface="Fira Code" charset="0"/>
                  <a:cs typeface="Fira Code" charset="0"/>
                </a:rPr>
                <a:t>    // opcode: $inst ; op1:$rs1; dest:$rd; op1val:$rs1_val;  immval:$imm_val</a:t>
              </a:r>
              <a:endParaRPr lang="en-US" altLang="zh-CN" sz="1200">
                <a:latin typeface="Fira Code" charset="0"/>
                <a:ea typeface="Fira Code" charset="0"/>
                <a:cs typeface="Fira Code" charset="0"/>
              </a:endParaRPr>
            </a:p>
            <a:p>
              <a:pPr algn="l"/>
              <a:r>
                <a:rPr lang="en-US" altLang="zh-CN" sz="1200">
                  <a:latin typeface="Fira Code" charset="0"/>
                  <a:ea typeface="Fira Code" charset="0"/>
                  <a:cs typeface="Fira Code" charset="0"/>
                </a:rPr>
                <a:t>    TEST_IMM_OP( $inst, $rd, $rs1, $correctval, $rs1_val, $imm_val, $swreg, $offset, $testreg)</a:t>
              </a:r>
              <a:endParaRPr lang="en-US" altLang="zh-CN" sz="1200">
                <a:latin typeface="Fira Code" charset="0"/>
                <a:ea typeface="Fira Code" charset="0"/>
                <a:cs typeface="Fira Code" charset="0"/>
              </a:endParaRPr>
            </a:p>
            <a:p>
              <a:endParaRPr lang="en-US" altLang="zh-CN" sz="1200">
                <a:latin typeface="Fira Code" charset="0"/>
                <a:ea typeface="Fira Code" charset="0"/>
                <a:cs typeface="Fira Code" charset="0"/>
              </a:endParaRPr>
            </a:p>
          </p:txBody>
        </p:sp>
        <p:cxnSp>
          <p:nvCxnSpPr>
            <p:cNvPr id="18" name="直接连接符 17"/>
            <p:cNvCxnSpPr/>
            <p:nvPr userDrawn="1"/>
          </p:nvCxnSpPr>
          <p:spPr>
            <a:xfrm>
              <a:off x="7229" y="6302"/>
              <a:ext cx="1798" cy="0"/>
            </a:xfrm>
            <a:prstGeom prst="line">
              <a:avLst/>
            </a:prstGeom>
            <a:ln w="19050" cap="flat" cmpd="sng" algn="ctr">
              <a:solidFill>
                <a:srgbClr val="70AD47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 userDrawn="1"/>
          </p:nvCxnSpPr>
          <p:spPr>
            <a:xfrm>
              <a:off x="12135" y="6302"/>
              <a:ext cx="807" cy="0"/>
            </a:xfrm>
            <a:prstGeom prst="line">
              <a:avLst/>
            </a:prstGeom>
            <a:ln w="19050" cap="flat" cmpd="sng" algn="ctr">
              <a:solidFill>
                <a:srgbClr val="70AD47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 userDrawn="1"/>
          </p:nvCxnSpPr>
          <p:spPr>
            <a:xfrm>
              <a:off x="13233" y="6302"/>
              <a:ext cx="1203" cy="0"/>
            </a:xfrm>
            <a:prstGeom prst="line">
              <a:avLst/>
            </a:prstGeom>
            <a:ln w="19050" cap="flat" cmpd="sng" algn="ctr">
              <a:solidFill>
                <a:srgbClr val="70AD47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 userDrawn="1"/>
          </p:nvCxnSpPr>
          <p:spPr>
            <a:xfrm>
              <a:off x="14652" y="6302"/>
              <a:ext cx="1203" cy="0"/>
            </a:xfrm>
            <a:prstGeom prst="line">
              <a:avLst/>
            </a:prstGeom>
            <a:ln w="19050" cap="flat" cmpd="sng" algn="ctr">
              <a:solidFill>
                <a:srgbClr val="70AD47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4. ACT Chapter 2. RV32I </a:t>
            </a:r>
            <a:r>
              <a:rPr lang="zh-CN" altLang="en-US" sz="4000"/>
              <a:t>测试逻辑</a:t>
            </a:r>
            <a:r>
              <a:rPr lang="en-US" altLang="zh-CN" sz="4000"/>
              <a:t>/</a:t>
            </a:r>
            <a:r>
              <a:rPr lang="zh-CN" altLang="en-US" sz="4000"/>
              <a:t>测试生成</a:t>
            </a:r>
            <a:endParaRPr lang="zh-CN" altLang="en-US" sz="400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838165" y="1848703"/>
            <a:ext cx="10515612" cy="156845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 rtlCol="0">
            <a:noAutofit/>
          </a:bodyPr>
          <a:p>
            <a:r>
              <a:rPr lang="zh-CN" altLang="en-US" sz="1200">
                <a:latin typeface="Fira Code" charset="0"/>
                <a:ea typeface="Fira Code" charset="0"/>
                <a:cs typeface="Fira Code" charset="0"/>
              </a:rPr>
              <a:t>#</a:t>
            </a:r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define TEST_STORE(swreg,testreg,index,rs1,rs2,rs2_val,imm_val,offset,inst,adj)	;\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LI(rs2,rs2_val)			;\ </a:t>
            </a:r>
            <a:r>
              <a:rPr lang="zh-CN" altLang="en-US" sz="1200">
                <a:latin typeface="Fira Code" charset="0"/>
                <a:ea typeface="Fira Code" charset="0"/>
                <a:cs typeface="Fira Code" charset="0"/>
              </a:rPr>
              <a:t>目标寄存器，无所谓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addi rs1,swreg,offset</a:t>
            </a:r>
            <a:r>
              <a:rPr lang="zh-CN" altLang="en-US" sz="1200">
                <a:latin typeface="Fira Code" charset="0"/>
                <a:ea typeface="Fira Code" charset="0"/>
                <a:cs typeface="Fira Code" charset="0"/>
              </a:rPr>
              <a:t>+</a:t>
            </a:r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adj		;\ rs1_val</a:t>
            </a:r>
            <a:r>
              <a:rPr lang="zh-CN" altLang="en-US" sz="1200">
                <a:latin typeface="Fira Code" charset="0"/>
                <a:ea typeface="Fira Code" charset="0"/>
                <a:cs typeface="Fira Code" charset="0"/>
              </a:rPr>
              <a:t>（</a:t>
            </a:r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base</a:t>
            </a:r>
            <a:r>
              <a:rPr lang="zh-CN" altLang="en-US" sz="1200">
                <a:latin typeface="Fira Code" charset="0"/>
                <a:ea typeface="Fira Code" charset="0"/>
                <a:cs typeface="Fira Code" charset="0"/>
              </a:rPr>
              <a:t>）</a:t>
            </a:r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</a:t>
            </a:r>
            <a:r>
              <a:rPr lang="zh-CN" altLang="en-US" sz="1200">
                <a:latin typeface="Fira Code" charset="0"/>
                <a:ea typeface="Fira Code" charset="0"/>
                <a:cs typeface="Fira Code" charset="0"/>
              </a:rPr>
              <a:t>= </a:t>
            </a:r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swreg </a:t>
            </a:r>
            <a:r>
              <a:rPr lang="zh-CN" altLang="en-US" sz="1200">
                <a:latin typeface="Fira Code" charset="0"/>
                <a:ea typeface="Fira Code" charset="0"/>
                <a:cs typeface="Fira Code" charset="0"/>
              </a:rPr>
              <a:t>+ </a:t>
            </a:r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offset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LI(testreg,imm_val)			;\ 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sub rs1,rs1,testreg			;\ base </a:t>
            </a:r>
            <a:r>
              <a:rPr lang="zh-CN" altLang="en-US" sz="1200">
                <a:latin typeface="Fira Code" charset="0"/>
                <a:ea typeface="Fira Code" charset="0"/>
                <a:cs typeface="Fira Code" charset="0"/>
              </a:rPr>
              <a:t>= </a:t>
            </a:r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swreg </a:t>
            </a:r>
            <a:r>
              <a:rPr lang="zh-CN" altLang="en-US" sz="1200">
                <a:latin typeface="Fira Code" charset="0"/>
                <a:ea typeface="Fira Code" charset="0"/>
                <a:cs typeface="Fira Code" charset="0"/>
              </a:rPr>
              <a:t>+ </a:t>
            </a:r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offset </a:t>
            </a:r>
            <a:r>
              <a:rPr lang="zh-CN" altLang="en-US" sz="1200">
                <a:latin typeface="Fira Code" charset="0"/>
                <a:ea typeface="Fira Code" charset="0"/>
                <a:cs typeface="Fira Code" charset="0"/>
              </a:rPr>
              <a:t>- </a:t>
            </a:r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imm_val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inst rs2, imm_val(rs1)		;\ </a:t>
            </a:r>
            <a:r>
              <a:rPr lang="zh-CN" altLang="en-US" sz="1200">
                <a:latin typeface="Fira Code" charset="0"/>
                <a:ea typeface="Fira Code" charset="0"/>
                <a:cs typeface="Fira Code" charset="0"/>
              </a:rPr>
              <a:t>地址 = </a:t>
            </a:r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swreg </a:t>
            </a:r>
            <a:r>
              <a:rPr lang="zh-CN" altLang="en-US" sz="1200">
                <a:latin typeface="Fira Code" charset="0"/>
                <a:ea typeface="Fira Code" charset="0"/>
                <a:cs typeface="Fira Code" charset="0"/>
              </a:rPr>
              <a:t>+ </a:t>
            </a:r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offset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nop				;\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nop</a:t>
            </a:r>
            <a:endParaRPr lang="zh-CN" altLang="en-US" sz="1200">
              <a:latin typeface="Fira Code" charset="0"/>
              <a:ea typeface="Fira Code" charset="0"/>
              <a:cs typeface="Fira Code" charset="0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838165" y="3417180"/>
            <a:ext cx="10515612" cy="119888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 rtlCol="0">
            <a:noAutofit/>
          </a:bodyPr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#define TEST_IMM_OP( inst, destreg, reg, correctval, val, imm, swreg, offset, testreg)	;\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  TEST_CASE(testreg, destreg, correctval, swreg, offset,  ;\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    LI(reg, MASK_XLEN(val))		                     ;\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    inst destreg, reg, SEXT_IMM(imm)	                     ;\ </a:t>
            </a:r>
            <a:r>
              <a:rPr lang="zh-CN" altLang="en-US" sz="1200">
                <a:latin typeface="Fira Code" charset="0"/>
                <a:ea typeface="Fira Code" charset="0"/>
                <a:cs typeface="Fira Code" charset="0"/>
              </a:rPr>
              <a:t>地址 = </a:t>
            </a:r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swreg </a:t>
            </a:r>
            <a:r>
              <a:rPr lang="zh-CN" altLang="en-US" sz="1200">
                <a:latin typeface="Fira Code" charset="0"/>
                <a:ea typeface="Fira Code" charset="0"/>
                <a:cs typeface="Fira Code" charset="0"/>
              </a:rPr>
              <a:t>+ </a:t>
            </a:r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offset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  )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838165" y="4616051"/>
            <a:ext cx="10515612" cy="156845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 rtlCol="0">
            <a:noAutofit/>
          </a:bodyPr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#define TEST_CBO(swreg,rs1,inst,imm_val)       ;\</a:t>
            </a:r>
            <a:endParaRPr lang="zh-CN" altLang="en-US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LI(rs1,imm_val&amp;(RVMODEL_CBZ_BLOCKSIZE-1))      ;\ </a:t>
            </a:r>
            <a:r>
              <a:rPr lang="zh-CN" altLang="en-US" sz="1200">
                <a:latin typeface="Fira Code" charset="0"/>
                <a:ea typeface="Fira Code" charset="0"/>
                <a:cs typeface="Fira Code" charset="0"/>
              </a:rPr>
              <a:t>地址 = </a:t>
            </a:r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imm_val(</a:t>
            </a:r>
            <a:r>
              <a:rPr lang="zh-CN" altLang="en-US" sz="1200">
                <a:latin typeface="Fira Code" charset="0"/>
                <a:ea typeface="Fira Code" charset="0"/>
                <a:cs typeface="Fira Code" charset="0"/>
              </a:rPr>
              <a:t>基地址</a:t>
            </a:r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)</a:t>
            </a:r>
            <a:endParaRPr lang="zh-CN" altLang="en-US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add rs1,rs1,swreg                              ;\ rs1 </a:t>
            </a:r>
            <a:r>
              <a:rPr lang="zh-CN" altLang="en-US" sz="1200">
                <a:latin typeface="Fira Code" charset="0"/>
                <a:ea typeface="Fira Code" charset="0"/>
                <a:cs typeface="Fira Code" charset="0"/>
              </a:rPr>
              <a:t>= </a:t>
            </a:r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swreg </a:t>
            </a:r>
            <a:r>
              <a:rPr lang="zh-CN" altLang="en-US" sz="1200">
                <a:latin typeface="Fira Code" charset="0"/>
                <a:ea typeface="Fira Code" charset="0"/>
                <a:cs typeface="Fira Code" charset="0"/>
              </a:rPr>
              <a:t>+ </a:t>
            </a:r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imm_val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inst (rs1)                                     ;\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nop                                            ;\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nop                                            ;\ swreg </a:t>
            </a:r>
            <a:r>
              <a:rPr lang="zh-CN" altLang="en-US" sz="1200">
                <a:latin typeface="Fira Code" charset="0"/>
                <a:ea typeface="Fira Code" charset="0"/>
                <a:cs typeface="Fira Code" charset="0"/>
              </a:rPr>
              <a:t>+= </a:t>
            </a:r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RVMODEL_CBZ_BLACK_SIZE (</a:t>
            </a:r>
            <a:r>
              <a:rPr lang="zh-CN" altLang="en-US" sz="1200">
                <a:latin typeface="Fira Code" charset="0"/>
                <a:ea typeface="Fira Code" charset="0"/>
                <a:cs typeface="Fira Code" charset="0"/>
              </a:rPr>
              <a:t>比 </a:t>
            </a:r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imm_val </a:t>
            </a:r>
            <a:r>
              <a:rPr lang="zh-CN" altLang="en-US" sz="1200">
                <a:latin typeface="Fira Code" charset="0"/>
                <a:ea typeface="Fira Code" charset="0"/>
                <a:cs typeface="Fira Code" charset="0"/>
              </a:rPr>
              <a:t>大一点</a:t>
            </a:r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)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ADDI(swreg, swreg, RVMODEL_CBZ_BLOCKSIZE)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endParaRPr lang="zh-CN" altLang="en-US" sz="1200">
              <a:latin typeface="Fira Code" charset="0"/>
              <a:ea typeface="Fira Code" charset="0"/>
              <a:cs typeface="Fira Code" charset="0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838165" y="6184527"/>
            <a:ext cx="10515612" cy="156845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 rtlCol="0">
            <a:noAutofit/>
          </a:bodyPr>
          <a:p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#define TEST_PREFETCH(swreg,rs1,inst,rs1_val,imm_val) ;\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LI(rs1,rs1_val)                                       ;\ </a:t>
            </a:r>
            <a:r>
              <a:rPr lang="zh-CN" altLang="en-US" sz="1200">
                <a:latin typeface="Fira Code" charset="0"/>
                <a:ea typeface="Fira Code" charset="0"/>
                <a:cs typeface="Fira Code" charset="0"/>
              </a:rPr>
              <a:t>地址 = </a:t>
            </a:r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rs1_val(</a:t>
            </a:r>
            <a:r>
              <a:rPr lang="zh-CN" altLang="en-US" sz="1200">
                <a:latin typeface="Fira Code" charset="0"/>
                <a:ea typeface="Fira Code" charset="0"/>
                <a:cs typeface="Fira Code" charset="0"/>
              </a:rPr>
              <a:t>基地址</a:t>
            </a:r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)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add rs1,rs1,swreg                                     ;\ </a:t>
            </a:r>
            <a:r>
              <a:rPr lang="zh-CN" altLang="en-US" sz="1200">
                <a:latin typeface="Fira Code" charset="0"/>
                <a:ea typeface="Fira Code" charset="0"/>
                <a:cs typeface="Fira Code" charset="0"/>
              </a:rPr>
              <a:t>地址 += </a:t>
            </a:r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imm_val(</a:t>
            </a:r>
            <a:r>
              <a:rPr lang="zh-CN" altLang="en-US" sz="1200">
                <a:latin typeface="Fira Code" charset="0"/>
                <a:ea typeface="Fira Code" charset="0"/>
                <a:cs typeface="Fira Code" charset="0"/>
              </a:rPr>
              <a:t>偏移量</a:t>
            </a:r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)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inst (imm_val&amp;(RVMODEL_CBZ_BLOCKSIZE-1))(rs1)         ;\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nop                                                   ;\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nop                                                   ;\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ADDI(swreg, swreg, RVMODEL_CBZ_BLOCKSIZE)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swreg offset</a:t>
            </a:r>
            <a:r>
              <a:rPr lang="zh-CN" altLang="en-US"/>
              <a:t> 生成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165" y="1848703"/>
            <a:ext cx="9182088" cy="297477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 anchor="t">
            <a:noAutofit/>
          </a:bodyPr>
          <a:p>
            <a:r>
              <a:rPr lang="en-US" altLang="zh-CN" sz="1200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gen = Generator(formattype,op_node,opcode,randomize,xlen,flen,iflen,base_isa,inxFlag)</a:t>
            </a:r>
            <a:endParaRPr lang="en-US" altLang="zh-CN" sz="1200">
              <a:solidFill>
                <a:schemeClr val="tx1"/>
              </a:solidFill>
              <a:latin typeface="Fira Code" charset="0"/>
              <a:ea typeface="Fira Code" charset="0"/>
              <a:cs typeface="Fira Code" charset="0"/>
            </a:endParaRPr>
          </a:p>
          <a:p>
            <a:endParaRPr lang="en-US" altLang="zh-CN" sz="1200">
              <a:solidFill>
                <a:schemeClr val="tx1"/>
              </a:solidFill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altLang="zh-CN" sz="1200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op_comb = gen.opcomb(node)</a:t>
            </a:r>
            <a:endParaRPr lang="en-US" altLang="zh-CN" sz="1200">
              <a:solidFill>
                <a:schemeClr val="tx1"/>
              </a:solidFill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altLang="zh-CN" sz="1200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val_comb = gen.valcomb(node)</a:t>
            </a:r>
            <a:endParaRPr lang="en-US" altLang="zh-CN" sz="1200">
              <a:solidFill>
                <a:schemeClr val="tx1"/>
              </a:solidFill>
              <a:latin typeface="Fira Code" charset="0"/>
              <a:ea typeface="Fira Code" charset="0"/>
              <a:cs typeface="Fira Code" charset="0"/>
            </a:endParaRPr>
          </a:p>
          <a:p>
            <a:endParaRPr lang="en-US" altLang="zh-CN" sz="1200">
              <a:solidFill>
                <a:schemeClr val="tx1"/>
              </a:solidFill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altLang="zh-CN" sz="1200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instr_dict = </a:t>
            </a:r>
            <a:endParaRPr lang="en-US" altLang="zh-CN" sz="1200">
              <a:solidFill>
                <a:schemeClr val="tx1"/>
              </a:solidFill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altLang="zh-CN" sz="1200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    gen.correct_val(</a:t>
            </a:r>
            <a:endParaRPr lang="en-US" altLang="zh-CN" sz="1200">
              <a:solidFill>
                <a:schemeClr val="tx1"/>
              </a:solidFill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altLang="zh-CN" sz="1200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        gen.valreg(</a:t>
            </a:r>
            <a:endParaRPr lang="en-US" altLang="zh-CN" sz="1200">
              <a:solidFill>
                <a:schemeClr val="tx1"/>
              </a:solidFill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altLang="zh-CN" sz="1200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            gen.testreg(</a:t>
            </a:r>
            <a:endParaRPr lang="en-US" altLang="zh-CN" sz="1200">
              <a:solidFill>
                <a:schemeClr val="tx1"/>
              </a:solidFill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altLang="zh-CN" sz="1200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                gen.swreg(</a:t>
            </a:r>
            <a:endParaRPr lang="en-US" altLang="zh-CN" sz="1200">
              <a:solidFill>
                <a:schemeClr val="tx1"/>
              </a:solidFill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altLang="zh-CN" sz="1200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                    gen.gen_inst(op_comb, val_comb, node)))))</a:t>
            </a:r>
            <a:endParaRPr lang="en-US" altLang="zh-CN" sz="1200">
              <a:solidFill>
                <a:schemeClr val="tx1"/>
              </a:solidFill>
              <a:latin typeface="Fira Code" charset="0"/>
              <a:ea typeface="Fira Code" charset="0"/>
              <a:cs typeface="Fira Code" charset="0"/>
            </a:endParaRPr>
          </a:p>
          <a:p>
            <a:endParaRPr lang="en-US" altLang="zh-CN" sz="1200">
              <a:solidFill>
                <a:schemeClr val="tx1"/>
              </a:solidFill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altLang="zh-CN" sz="1200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logger.info("Writing tests for :"+str(label))</a:t>
            </a:r>
            <a:r>
              <a:rPr lang="zh-CN" altLang="en-US" sz="1200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、</a:t>
            </a:r>
            <a:endParaRPr lang="en-US" altLang="zh-CN" sz="1200">
              <a:solidFill>
                <a:schemeClr val="tx1"/>
              </a:solidFill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altLang="zh-CN" sz="1200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my_dict = gen.reformat_instr(instr_dict)</a:t>
            </a:r>
            <a:endParaRPr lang="en-US" altLang="zh-CN" sz="1200">
              <a:solidFill>
                <a:schemeClr val="tx1"/>
              </a:solidFill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altLang="zh-CN" sz="1200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gen.write_test(fprefix,node,label,my_dict, op_node, usage_str, max_inst)</a:t>
            </a:r>
            <a:endParaRPr lang="en-US" altLang="zh-CN" sz="1200">
              <a:solidFill>
                <a:schemeClr val="tx1"/>
              </a:solidFill>
              <a:latin typeface="Fira Code" charset="0"/>
              <a:ea typeface="Fira Code" charset="0"/>
              <a:cs typeface="Fira Code" charset="0"/>
            </a:endParaRPr>
          </a:p>
          <a:p>
            <a:endParaRPr lang="en-US" altLang="zh-CN" sz="1200">
              <a:solidFill>
                <a:schemeClr val="tx1"/>
              </a:solidFill>
              <a:latin typeface="Fira Code" charset="0"/>
              <a:ea typeface="Fira Code" charset="0"/>
              <a:cs typeface="Fira Code" charset="0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838165" y="4978208"/>
            <a:ext cx="3566795" cy="175323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 rtlCol="0">
            <a:spAutoFit/>
          </a:bodyPr>
          <a:p>
            <a:pPr algn="l"/>
            <a:r>
              <a:rPr lang="en-US" altLang="zh-CN" sz="1200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curr_swreg = available_reg[0]</a:t>
            </a:r>
            <a:endParaRPr lang="en-US" altLang="zh-CN" sz="1200">
              <a:solidFill>
                <a:schemeClr val="tx1"/>
              </a:solidFill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    offset = 0</a:t>
            </a:r>
            <a:endParaRPr lang="en-US" altLang="zh-CN" sz="1200">
              <a:solidFill>
                <a:schemeClr val="tx1"/>
              </a:solidFill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    for i in range(len(instr_dict)):</a:t>
            </a:r>
            <a:endParaRPr lang="en-US" altLang="zh-CN" sz="1200">
              <a:solidFill>
                <a:schemeClr val="tx1"/>
              </a:solidFill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        if 'swreg' not in instr_dict[i]:</a:t>
            </a:r>
            <a:endParaRPr lang="en-US" altLang="zh-CN" sz="1200">
              <a:solidFill>
                <a:schemeClr val="tx1"/>
              </a:solidFill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            instr_dict[i]['offset'] = str(offset) + '*' + suffix</a:t>
            </a:r>
            <a:endParaRPr lang="en-US" altLang="zh-CN" sz="1200">
              <a:solidFill>
                <a:schemeClr val="tx1"/>
              </a:solidFill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            offset += stride</a:t>
            </a:r>
            <a:endParaRPr lang="en-US" altLang="zh-CN" sz="1200">
              <a:solidFill>
                <a:schemeClr val="tx1"/>
              </a:solidFill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            if offset*stride_sz &gt; 2047:</a:t>
            </a:r>
            <a:endParaRPr lang="en-US" altLang="zh-CN" sz="1200">
              <a:solidFill>
                <a:schemeClr val="tx1"/>
              </a:solidFill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                offset = 0</a:t>
            </a:r>
            <a:endParaRPr lang="en-US" altLang="zh-CN" sz="1200">
              <a:solidFill>
                <a:schemeClr val="tx1"/>
              </a:solidFill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            instr_dict[i]['swreg'] = curr_swreg</a:t>
            </a:r>
            <a:endParaRPr lang="en-US" altLang="zh-CN" sz="1200">
              <a:solidFill>
                <a:schemeClr val="tx1"/>
              </a:solidFill>
              <a:latin typeface="Fira Code" charset="0"/>
              <a:ea typeface="Fira Code" charset="0"/>
              <a:cs typeface="Fira Code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测试宏</a:t>
            </a:r>
            <a:endParaRPr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838165" y="1956554"/>
            <a:ext cx="6012180" cy="1568450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#define LI(reg, imm)                                                            ;\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.if     ((absimm&gt;&gt;IMMSGN)==0) /* fits 12b signed imm (properly sgnext)? */    ;\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      li   reg, imm12         /* yes, &lt;= 12bit, will be simple li       */    ;\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.elseif ((absimm+ (cry &lt;&lt; IMMSZ) &gt;&gt; WDSGN)==0)/*fits 32b sgnimm?(w/ sgnext)?*/;\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      lui  reg, (((immx&gt;&gt;IMMSZ)+cry) &amp; LIMMMSK) /* &lt;= 32b, use lui/addi */    ;\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  .if   ((imm&amp;IMMMSK)!=0)     /* but skip this if lower bits are zero   */    ;\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      addi reg, reg, imm12                                                    ;\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  .endif     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测试文件结构</a:t>
            </a:r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838165" y="1780501"/>
            <a:ext cx="5666105" cy="5077460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$ tree riscof</a:t>
            </a:r>
            <a:r>
              <a:rPr lang="zh-CN" altLang="en-US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-</a:t>
            </a:r>
            <a:r>
              <a:rPr lang="en-US" altLang="zh-CN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plugins/rv64/riscof_work/</a:t>
            </a:r>
            <a:endParaRPr lang="en-US" altLang="zh-CN">
              <a:solidFill>
                <a:schemeClr val="tx1"/>
              </a:solidFill>
              <a:latin typeface="Fira Code" charset="0"/>
              <a:ea typeface="Fira Code" charset="0"/>
              <a:cs typeface="Fira Code" charset="0"/>
            </a:endParaRPr>
          </a:p>
          <a:p>
            <a:pPr algn="l"/>
            <a:endParaRPr lang="zh-CN" altLang="en-US">
              <a:solidFill>
                <a:schemeClr val="tx1"/>
              </a:solidFill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riscof-plugins/rv64/riscof_work/</a:t>
            </a:r>
            <a:endParaRPr lang="zh-CN" altLang="en-US">
              <a:solidFill>
                <a:schemeClr val="tx1"/>
              </a:solidFill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highlight>
                  <a:srgbClr val="C0C0C0"/>
                </a:highlight>
                <a:latin typeface="Fira Code" charset="0"/>
                <a:ea typeface="Fira Code" charset="0"/>
                <a:cs typeface="Fira Code" charset="0"/>
              </a:rPr>
              <a:t>├── database.yaml├── Makefile.Reference-sail_c_simulator</a:t>
            </a:r>
            <a:endParaRPr lang="zh-CN" altLang="en-US">
              <a:solidFill>
                <a:schemeClr val="tx1"/>
              </a:solidFill>
              <a:highlight>
                <a:srgbClr val="C0C0C0"/>
              </a:highlight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├── rv64i_m│   └── I│       └── src│           ├── addi-01.S│           │   ├── addi-01.log│           │   ├── ref.disass</a:t>
            </a:r>
            <a:endParaRPr lang="en-US" altLang="zh-CN">
              <a:solidFill>
                <a:schemeClr val="tx1"/>
              </a:solidFill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en-US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│</a:t>
            </a:r>
            <a:r>
              <a:rPr lang="en-US" altLang="zh-CN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           </a:t>
            </a:r>
            <a:r>
              <a:rPr lang="en-US" altLang="en-US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│</a:t>
            </a:r>
            <a:r>
              <a:rPr lang="en-US" altLang="zh-CN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   </a:t>
            </a:r>
            <a:r>
              <a:rPr lang="en-US" altLang="en-US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├──</a:t>
            </a:r>
            <a:r>
              <a:rPr lang="en-US" altLang="zh-CN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 ...</a:t>
            </a:r>
            <a:r>
              <a:rPr lang="zh-CN" altLang="en-US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│           │   ├── </a:t>
            </a:r>
            <a:r>
              <a:rPr lang="zh-CN" altLang="en-US">
                <a:solidFill>
                  <a:schemeClr val="tx1"/>
                </a:solidFill>
                <a:highlight>
                  <a:srgbClr val="00FFFF"/>
                </a:highlight>
                <a:latin typeface="Fira Code" charset="0"/>
                <a:ea typeface="Fira Code" charset="0"/>
                <a:cs typeface="Fira Code" charset="0"/>
              </a:rPr>
              <a:t>ref.elf</a:t>
            </a:r>
            <a:endParaRPr lang="zh-CN" altLang="en-US">
              <a:solidFill>
                <a:schemeClr val="tx1"/>
              </a:solidFill>
              <a:highlight>
                <a:srgbClr val="00FFFF"/>
              </a:highlight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│           │   └── </a:t>
            </a:r>
            <a:r>
              <a:rPr lang="zh-CN" altLang="en-US">
                <a:solidFill>
                  <a:schemeClr val="tx1"/>
                </a:solidFill>
                <a:highlight>
                  <a:srgbClr val="FFFF00"/>
                </a:highlight>
                <a:latin typeface="Fira Code" charset="0"/>
                <a:ea typeface="Fira Code" charset="0"/>
                <a:cs typeface="Fira Code" charset="0"/>
              </a:rPr>
              <a:t>Reference-sail_c_simulator.signature</a:t>
            </a:r>
            <a:endParaRPr lang="zh-CN" altLang="en-US">
              <a:solidFill>
                <a:schemeClr val="tx1"/>
              </a:solidFill>
              <a:highlight>
                <a:srgbClr val="FFFF00"/>
              </a:highlight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│           └── </a:t>
            </a:r>
            <a:r>
              <a:rPr lang="en-US" altLang="zh-CN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...</a:t>
            </a:r>
            <a:endParaRPr lang="zh-CN" altLang="en-US">
              <a:solidFill>
                <a:schemeClr val="tx1"/>
              </a:solidFill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highlight>
                  <a:srgbClr val="C0C0C0"/>
                </a:highlight>
                <a:latin typeface="Fira Code" charset="0"/>
                <a:ea typeface="Fira Code" charset="0"/>
                <a:cs typeface="Fira Code" charset="0"/>
              </a:rPr>
              <a:t>├── spike_simple_isa_checked.yaml├── spike_simple_platform_checked.yaml└── test_list.yaml</a:t>
            </a:r>
            <a:endParaRPr lang="zh-CN" altLang="en-US">
              <a:highlight>
                <a:srgbClr val="C0C0C0"/>
              </a:highlight>
              <a:latin typeface="Fira Code" charset="0"/>
              <a:ea typeface="Fira Code" charset="0"/>
              <a:cs typeface="Fira Code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测试</a:t>
            </a:r>
            <a:r>
              <a:rPr lang="en-US" altLang="zh-CN"/>
              <a:t> elf </a:t>
            </a:r>
            <a:r>
              <a:rPr lang="zh-CN" altLang="en-US"/>
              <a:t>反汇编</a:t>
            </a:r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838200" y="1848697"/>
            <a:ext cx="6863080" cy="3692525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00800000000001a0 &lt;inst_0&gt;:</a:t>
            </a:r>
            <a:r>
              <a:rPr lang="zh-CN" altLang="en-US">
                <a:solidFill>
                  <a:schemeClr val="tx1"/>
                </a:solidFill>
                <a:highlight>
                  <a:srgbClr val="FFFF00"/>
                </a:highlight>
                <a:latin typeface="Fira Code" charset="0"/>
                <a:ea typeface="Fira Code" charset="0"/>
                <a:cs typeface="Fira Code" charset="0"/>
              </a:rPr>
              <a:t>  800000000001a0:	00100993          	li	s3,1  800000000001a4:	00c99993          	slli	s3,s3,0xc  800000000001a8:	fff9c993          	not	s3,s3</a:t>
            </a:r>
            <a:r>
              <a:rPr lang="zh-CN" altLang="en-US">
                <a:solidFill>
                  <a:schemeClr val="tx1"/>
                </a:solidFill>
                <a:highlight>
                  <a:srgbClr val="00FF00"/>
                </a:highlight>
                <a:latin typeface="Fira Code" charset="0"/>
                <a:ea typeface="Fira Code" charset="0"/>
                <a:cs typeface="Fira Code" charset="0"/>
              </a:rPr>
              <a:t>  800000000001ac:	80098993          	addi	s3,s3,-2048</a:t>
            </a:r>
            <a:r>
              <a:rPr lang="zh-CN" altLang="en-US">
                <a:solidFill>
                  <a:schemeClr val="tx1"/>
                </a:solidFill>
                <a:highlight>
                  <a:srgbClr val="00FFFF"/>
                </a:highlight>
                <a:latin typeface="Fira Code" charset="0"/>
                <a:ea typeface="Fira Code" charset="0"/>
                <a:cs typeface="Fira Code" charset="0"/>
              </a:rPr>
              <a:t>  800000000001b0:	01383023          	sd	s3,0(a6)</a:t>
            </a:r>
            <a:r>
              <a:rPr lang="zh-CN" altLang="en-US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00800000000001b4 &lt;inst_1&gt;:  800000000001b4:	00100093          	li	ra,1  800000000001b8:	01009093          	slli	ra,ra,0x10  800000000001bc:	fff0c093          	not	ra,ra  800000000001c0:	00008793          	mv	a5,ra  800000000001c4:	00f83423          	sd	a5,8(a6)</a:t>
            </a:r>
            <a:endParaRPr lang="zh-CN" altLang="en-US">
              <a:latin typeface="Fira Code" charset="0"/>
              <a:ea typeface="Fira Code" charset="0"/>
              <a:cs typeface="Fira Code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签名文件示例</a:t>
            </a:r>
            <a:endParaRPr lang="zh-CN" altLang="en-US"/>
          </a:p>
        </p:txBody>
      </p:sp>
      <p:pic>
        <p:nvPicPr>
          <p:cNvPr id="3" name="图片 2" descr="upload_post_object_v2_42036461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165" y="1848703"/>
            <a:ext cx="7803218" cy="46975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addi.s </a:t>
            </a:r>
            <a:r>
              <a:rPr lang="zh-CN" altLang="en-US"/>
              <a:t>测试脚本参考</a:t>
            </a:r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838200" y="1848697"/>
            <a:ext cx="9843135" cy="2676525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RVTEST_CASE(0,"//check ISA:=regex(.*64.*);check ISA:=regex(.*I.*);def TEST_CASE_1=True;",addi)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RVTEST_SIGBASE( x16,signature_x16_1)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highlight>
                  <a:srgbClr val="00FFFF"/>
                </a:highlight>
                <a:latin typeface="Fira Code" charset="0"/>
                <a:ea typeface="Fira Code" charset="0"/>
                <a:cs typeface="Fira Code" charset="0"/>
              </a:rPr>
              <a:t>inst_0:</a:t>
            </a:r>
            <a:endParaRPr lang="en-US" altLang="zh-CN" sz="1200">
              <a:highlight>
                <a:srgbClr val="00FFFF"/>
              </a:highlight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// rs1 == rd, rs1==x19, rd==x19, </a:t>
            </a:r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imm_val == (-2**(12-1)), </a:t>
            </a:r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imm_val == -2048, </a:t>
            </a:r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rs1_val != imm_val, rs1_val == -4097, rs1_val &lt; 0 and imm_val &lt; 0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// opcode: addi ; op1:x19; dest:x19; op1val:-0x1001;  immval:-0x800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highlight>
                  <a:srgbClr val="00FFFF"/>
                </a:highlight>
                <a:latin typeface="Fira Code" charset="0"/>
                <a:ea typeface="Fira Code" charset="0"/>
                <a:cs typeface="Fira Code" charset="0"/>
              </a:rPr>
              <a:t>TEST_IMM_OP( addi, x19, x19, 0xffffffffffffe7ff, -0x1001, -0x800, x16, 0, x18)</a:t>
            </a:r>
            <a:endParaRPr lang="en-US" altLang="zh-CN" sz="1200">
              <a:highlight>
                <a:srgbClr val="00FFFF"/>
              </a:highlight>
              <a:latin typeface="Fira Code" charset="0"/>
              <a:ea typeface="Fira Code" charset="0"/>
              <a:cs typeface="Fira Code" charset="0"/>
            </a:endParaRPr>
          </a:p>
          <a:p>
            <a:pPr algn="l"/>
            <a:endParaRPr lang="en-US" altLang="zh-CN" sz="1200">
              <a:highlight>
                <a:srgbClr val="00FFFF"/>
              </a:highlight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inst_1: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// rs1 != rd, rs1==x1, rd==x15, imm_val == 0, rs1_val == -65537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// opcode: addi ; op1:x1; dest:x15; op1val:-0x10001;  immval:0x0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TEST_IMM_OP( addi, x15, x1, 0xfffffffffffeffff, -0x10001, 0x0, x16, 8, x18)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ADDI </a:t>
            </a:r>
            <a:r>
              <a:rPr lang="zh-CN" altLang="en-US"/>
              <a:t>测试生成模板</a:t>
            </a:r>
            <a:endParaRPr lang="zh-CN" altLang="en-US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838200" y="1848697"/>
            <a:ext cx="7622540" cy="439991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 rtlCol="0">
            <a:spAutoFit/>
          </a:bodyPr>
          <a:p>
            <a:pPr algn="l"/>
            <a:r>
              <a:rPr lang="en-US" altLang="zh-CN" sz="1400">
                <a:latin typeface="Fira Code" charset="0"/>
                <a:ea typeface="Fira Code" charset="0"/>
                <a:cs typeface="Fira Code" charset="0"/>
              </a:rPr>
              <a:t>addi:</a:t>
            </a:r>
            <a:endParaRPr lang="en-US" altLang="zh-CN" sz="14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400">
                <a:latin typeface="Fira Code" charset="0"/>
                <a:ea typeface="Fira Code" charset="0"/>
                <a:cs typeface="Fira Code" charset="0"/>
              </a:rPr>
              <a:t>  sig:</a:t>
            </a:r>
            <a:endParaRPr lang="en-US" altLang="zh-CN" sz="14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400">
                <a:latin typeface="Fira Code" charset="0"/>
                <a:ea typeface="Fira Code" charset="0"/>
                <a:cs typeface="Fira Code" charset="0"/>
              </a:rPr>
              <a:t>    stride: 1</a:t>
            </a:r>
            <a:endParaRPr lang="en-US" altLang="zh-CN" sz="14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400">
                <a:latin typeface="Fira Code" charset="0"/>
                <a:ea typeface="Fira Code" charset="0"/>
                <a:cs typeface="Fira Code" charset="0"/>
              </a:rPr>
              <a:t>    sz: 'XLEN/8'</a:t>
            </a:r>
            <a:endParaRPr lang="en-US" altLang="zh-CN" sz="14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400">
                <a:latin typeface="Fira Code" charset="0"/>
                <a:ea typeface="Fira Code" charset="0"/>
                <a:cs typeface="Fira Code" charset="0"/>
              </a:rPr>
              <a:t>  xlen: [32,64]</a:t>
            </a:r>
            <a:endParaRPr lang="en-US" altLang="zh-CN" sz="14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400">
                <a:latin typeface="Fira Code" charset="0"/>
                <a:ea typeface="Fira Code" charset="0"/>
                <a:cs typeface="Fira Code" charset="0"/>
              </a:rPr>
              <a:t>  std_op:</a:t>
            </a:r>
            <a:endParaRPr lang="en-US" altLang="zh-CN" sz="14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400">
                <a:latin typeface="Fira Code" charset="0"/>
                <a:ea typeface="Fira Code" charset="0"/>
                <a:cs typeface="Fira Code" charset="0"/>
              </a:rPr>
              <a:t>  isa: </a:t>
            </a:r>
            <a:endParaRPr lang="en-US" altLang="zh-CN" sz="1400">
              <a:solidFill>
                <a:schemeClr val="tx1"/>
              </a:solidFill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    - I</a:t>
            </a:r>
            <a:endParaRPr lang="en-US" altLang="zh-CN" sz="1400">
              <a:solidFill>
                <a:schemeClr val="tx1"/>
              </a:solidFill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  operation: 'hex((rs1_val + imm_val) &amp; (2**(xlen)-1))'</a:t>
            </a:r>
            <a:endParaRPr lang="en-US" altLang="zh-CN" sz="1400">
              <a:solidFill>
                <a:schemeClr val="tx1"/>
              </a:solidFill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  </a:t>
            </a:r>
            <a:r>
              <a:rPr lang="en-US" altLang="zh-CN" sz="1400">
                <a:solidFill>
                  <a:schemeClr val="tx1"/>
                </a:solidFill>
                <a:highlight>
                  <a:srgbClr val="00FF00"/>
                </a:highlight>
                <a:latin typeface="Fira Code" charset="0"/>
                <a:ea typeface="Fira Code" charset="0"/>
                <a:cs typeface="Fira Code" charset="0"/>
              </a:rPr>
              <a:t>rs1_op_data: *all_regs</a:t>
            </a:r>
            <a:endParaRPr lang="en-US" altLang="zh-CN" sz="1400">
              <a:solidFill>
                <a:schemeClr val="tx1"/>
              </a:solidFill>
              <a:highlight>
                <a:srgbClr val="00FF00"/>
              </a:highlight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highlight>
                  <a:srgbClr val="00FF00"/>
                </a:highlight>
                <a:latin typeface="Fira Code" charset="0"/>
                <a:ea typeface="Fira Code" charset="0"/>
                <a:cs typeface="Fira Code" charset="0"/>
              </a:rPr>
              <a:t>  rd_op_data: *all_regs</a:t>
            </a:r>
            <a:endParaRPr lang="en-US" altLang="zh-CN" sz="1400">
              <a:solidFill>
                <a:schemeClr val="tx1"/>
              </a:solidFill>
              <a:highlight>
                <a:srgbClr val="00FF00"/>
              </a:highlight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  </a:t>
            </a:r>
            <a:r>
              <a:rPr lang="en-US" altLang="zh-CN" sz="1400">
                <a:solidFill>
                  <a:schemeClr val="tx1"/>
                </a:solidFill>
                <a:highlight>
                  <a:srgbClr val="00FFFF"/>
                </a:highlight>
                <a:latin typeface="Fira Code" charset="0"/>
                <a:ea typeface="Fira Code" charset="0"/>
                <a:cs typeface="Fira Code" charset="0"/>
              </a:rPr>
              <a:t>rs1_val_data: 'gen_sign_dataset(xlen)+ gen_sp_dataset(xlen,True)'</a:t>
            </a:r>
            <a:endParaRPr lang="en-US" altLang="zh-CN" sz="1400">
              <a:solidFill>
                <a:schemeClr val="tx1"/>
              </a:solidFill>
              <a:highlight>
                <a:srgbClr val="00FFFF"/>
              </a:highlight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highlight>
                  <a:srgbClr val="00FFFF"/>
                </a:highlight>
                <a:latin typeface="Fira Code" charset="0"/>
                <a:ea typeface="Fira Code" charset="0"/>
                <a:cs typeface="Fira Code" charset="0"/>
              </a:rPr>
              <a:t>  imm_val_data</a:t>
            </a:r>
            <a:r>
              <a:rPr lang="en-US" altLang="zh-CN" sz="1400">
                <a:highlight>
                  <a:srgbClr val="00FFFF"/>
                </a:highlight>
                <a:latin typeface="Fira Code" charset="0"/>
                <a:ea typeface="Fira Code" charset="0"/>
                <a:cs typeface="Fira Code" charset="0"/>
              </a:rPr>
              <a:t>: 'gen_sign_dataset(12)+ gen_sp_dataset(12)'</a:t>
            </a:r>
            <a:endParaRPr lang="en-US" altLang="zh-CN" sz="1400">
              <a:highlight>
                <a:srgbClr val="00FFFF"/>
              </a:highlight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400">
                <a:latin typeface="Fira Code" charset="0"/>
                <a:ea typeface="Fira Code" charset="0"/>
                <a:cs typeface="Fira Code" charset="0"/>
              </a:rPr>
              <a:t>  formattype: 'iformat'</a:t>
            </a:r>
            <a:endParaRPr lang="en-US" altLang="zh-CN" sz="14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400">
                <a:latin typeface="Fira Code" charset="0"/>
                <a:ea typeface="Fira Code" charset="0"/>
                <a:cs typeface="Fira Code" charset="0"/>
              </a:rPr>
              <a:t>  template: |-</a:t>
            </a:r>
            <a:endParaRPr lang="en-US" altLang="zh-CN" sz="1400">
              <a:latin typeface="Fira Code" charset="0"/>
              <a:ea typeface="Fira Code" charset="0"/>
              <a:cs typeface="Fira Code" charset="0"/>
            </a:endParaRPr>
          </a:p>
          <a:p>
            <a:pPr algn="l"/>
            <a:endParaRPr lang="en-US" altLang="zh-CN" sz="14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400">
                <a:latin typeface="Fira Code" charset="0"/>
                <a:ea typeface="Fira Code" charset="0"/>
                <a:cs typeface="Fira Code" charset="0"/>
              </a:rPr>
              <a:t>    // $comment</a:t>
            </a:r>
            <a:endParaRPr lang="en-US" altLang="zh-CN" sz="14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400">
                <a:latin typeface="Fira Code" charset="0"/>
                <a:ea typeface="Fira Code" charset="0"/>
                <a:cs typeface="Fira Code" charset="0"/>
              </a:rPr>
              <a:t>    // opcode: $inst ; op1:$rs1; dest:$rd; op1val:$rs1_val;  immval:$imm_val</a:t>
            </a:r>
            <a:endParaRPr lang="en-US" altLang="zh-CN" sz="14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400">
                <a:latin typeface="Fira Code" charset="0"/>
                <a:ea typeface="Fira Code" charset="0"/>
                <a:cs typeface="Fira Code" charset="0"/>
              </a:rPr>
              <a:t>    TEST_IMM_OP( $inst, $rd, $rs1, $correctval, $rs1_val, $imm_val, $swreg, $offset, $testreg)</a:t>
            </a:r>
            <a:endParaRPr lang="en-US" altLang="zh-CN" sz="1400">
              <a:latin typeface="Fira Code" charset="0"/>
              <a:ea typeface="Fira Code" charset="0"/>
              <a:cs typeface="Fira Code" charset="0"/>
            </a:endParaRPr>
          </a:p>
          <a:p>
            <a:endParaRPr lang="en-US" altLang="zh-CN" sz="1400">
              <a:latin typeface="Fira Code" charset="0"/>
              <a:ea typeface="Fira Code" charset="0"/>
              <a:cs typeface="Fira Code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</a:rPr>
              <a:t>sd 指令的</a:t>
            </a:r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</a:rPr>
              <a:t>基地址和偏移量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838200" y="1848697"/>
            <a:ext cx="6863080" cy="3692525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00800000000001a0 &lt;inst_0&gt;:</a:t>
            </a:r>
            <a:endParaRPr lang="zh-CN" altLang="en-US">
              <a:solidFill>
                <a:schemeClr val="tx1"/>
              </a:solidFill>
              <a:latin typeface="Fira Code" charset="0"/>
              <a:ea typeface="Fira Code" charset="0"/>
              <a:cs typeface="Fira Code" charset="0"/>
            </a:endParaRPr>
          </a:p>
          <a:p>
            <a:r>
              <a:rPr lang="zh-CN" altLang="en-US">
                <a:solidFill>
                  <a:schemeClr val="tx1"/>
                </a:solidFill>
                <a:highlight>
                  <a:srgbClr val="FFFF00"/>
                </a:highlight>
                <a:latin typeface="Fira Code" charset="0"/>
                <a:ea typeface="Fira Code" charset="0"/>
                <a:cs typeface="Fira Code" charset="0"/>
              </a:rPr>
              <a:t>  800000000001a0:	00100993          	li	s3,1  800000000001a4:	00c99993          	slli	s3,s3,0xc  800000000001a8:	fff9c993          	not	s3,s3</a:t>
            </a:r>
            <a:endParaRPr lang="zh-CN" altLang="en-US">
              <a:solidFill>
                <a:schemeClr val="tx1"/>
              </a:solidFill>
              <a:highlight>
                <a:srgbClr val="FFFF00"/>
              </a:highlight>
              <a:latin typeface="Fira Code" charset="0"/>
              <a:ea typeface="Fira Code" charset="0"/>
              <a:cs typeface="Fira Code" charset="0"/>
            </a:endParaRPr>
          </a:p>
          <a:p>
            <a:r>
              <a:rPr lang="zh-CN" altLang="en-US">
                <a:solidFill>
                  <a:schemeClr val="tx1"/>
                </a:solidFill>
                <a:highlight>
                  <a:srgbClr val="00FF00"/>
                </a:highlight>
                <a:latin typeface="Fira Code" charset="0"/>
                <a:ea typeface="Fira Code" charset="0"/>
                <a:cs typeface="Fira Code" charset="0"/>
              </a:rPr>
              <a:t>  800000000001ac:	80098993          	addi	s3,s3,-2048</a:t>
            </a:r>
            <a:endParaRPr lang="zh-CN" altLang="en-US">
              <a:solidFill>
                <a:schemeClr val="tx1"/>
              </a:solidFill>
              <a:highlight>
                <a:srgbClr val="00FF00"/>
              </a:highlight>
              <a:latin typeface="Fira Code" charset="0"/>
              <a:ea typeface="Fira Code" charset="0"/>
              <a:cs typeface="Fira Code" charset="0"/>
            </a:endParaRPr>
          </a:p>
          <a:p>
            <a:r>
              <a:rPr lang="zh-CN" altLang="en-US">
                <a:solidFill>
                  <a:schemeClr val="tx1"/>
                </a:solidFill>
                <a:highlight>
                  <a:srgbClr val="00FFFF"/>
                </a:highlight>
                <a:latin typeface="Fira Code" charset="0"/>
                <a:ea typeface="Fira Code" charset="0"/>
                <a:cs typeface="Fira Code" charset="0"/>
              </a:rPr>
              <a:t>  800000000001b0:	01383023          	</a:t>
            </a:r>
            <a:r>
              <a:rPr lang="zh-CN" altLang="en-US">
                <a:solidFill>
                  <a:schemeClr val="tx1"/>
                </a:solidFill>
                <a:highlight>
                  <a:srgbClr val="FF0000"/>
                </a:highlight>
                <a:latin typeface="Fira Code" charset="0"/>
                <a:ea typeface="Fira Code" charset="0"/>
                <a:cs typeface="Fira Code" charset="0"/>
              </a:rPr>
              <a:t>sd	s3,0(a6)</a:t>
            </a:r>
            <a:endParaRPr lang="zh-CN" altLang="en-US">
              <a:solidFill>
                <a:schemeClr val="tx1"/>
              </a:solidFill>
              <a:highlight>
                <a:srgbClr val="FF0000"/>
              </a:highlight>
              <a:latin typeface="Fira Code" charset="0"/>
              <a:ea typeface="Fira Code" charset="0"/>
              <a:cs typeface="Fira Code" charset="0"/>
            </a:endParaRPr>
          </a:p>
          <a:p>
            <a:r>
              <a:rPr lang="zh-CN" altLang="en-US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00800000000001b4 &lt;inst_1&gt;:  800000000001b4:	00100093          	li	ra,1  800000000001b8:	01009093          	slli	ra,ra,0x10  800000000001bc:	fff0c093          	not	ra,ra  800000000001c0:	00008793          	mv	a5,ra  800000000001c4:	00f83423          	sd	a5,8(a6)</a:t>
            </a:r>
            <a:endParaRPr lang="zh-CN" altLang="en-US">
              <a:latin typeface="Fira Code" charset="0"/>
              <a:ea typeface="Fira Code" charset="0"/>
              <a:cs typeface="Fira Code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en-US" altLang="zh-CN"/>
              <a:t>TEST_IMM_OP </a:t>
            </a:r>
            <a:r>
              <a:rPr lang="zh-CN" altLang="en-US"/>
              <a:t>转换为汇编</a:t>
            </a:r>
            <a:endParaRPr lang="en-US" altLang="zh-CN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754494" y="369605"/>
            <a:ext cx="6551295" cy="37846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 rtlCol="0">
            <a:spAutoFit/>
          </a:bodyPr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addi: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sig: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  stride: 1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  sz: 'XLEN/8'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xlen: [32,64]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std_op: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isa: </a:t>
            </a:r>
            <a:endParaRPr lang="en-US" altLang="zh-CN" sz="1200">
              <a:solidFill>
                <a:schemeClr val="tx1"/>
              </a:solidFill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    - I</a:t>
            </a:r>
            <a:endParaRPr lang="en-US" altLang="zh-CN" sz="1200">
              <a:solidFill>
                <a:schemeClr val="tx1"/>
              </a:solidFill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  operation: 'hex((rs1_val + imm_val) &amp; (2**(xlen)-1))'</a:t>
            </a:r>
            <a:endParaRPr lang="en-US" altLang="zh-CN" sz="1200">
              <a:solidFill>
                <a:schemeClr val="tx1"/>
              </a:solidFill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  rs1_op_data: *all_regs</a:t>
            </a:r>
            <a:endParaRPr lang="en-US" altLang="zh-CN" sz="1200">
              <a:solidFill>
                <a:schemeClr val="tx1"/>
              </a:solidFill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  rd_op_data: *all_regs</a:t>
            </a:r>
            <a:endParaRPr lang="en-US" altLang="zh-CN" sz="1200">
              <a:solidFill>
                <a:schemeClr val="tx1"/>
              </a:solidFill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  rs1_val_data: 'gen_sign_dataset(xlen)+ gen_sp_dataset(xlen,True)'</a:t>
            </a:r>
            <a:endParaRPr lang="en-US" altLang="zh-CN" sz="1200">
              <a:solidFill>
                <a:schemeClr val="tx1"/>
              </a:solidFill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  imm_val_data</a:t>
            </a:r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: 'gen_sign_dataset(12)+ gen_sp_dataset(12)'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formattype: 'iformat'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template: |-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  // $comment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  // opcode: $inst ; op1:$rs1; dest:$rd; op1val:$rs1_val;  immval:$imm_val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  TEST_IMM_OP( </a:t>
            </a:r>
            <a:r>
              <a:rPr lang="en-US" altLang="zh-CN" sz="1200">
                <a:highlight>
                  <a:srgbClr val="FFFF00"/>
                </a:highlight>
                <a:latin typeface="Fira Code" charset="0"/>
                <a:ea typeface="Fira Code" charset="0"/>
                <a:cs typeface="Fira Code" charset="0"/>
              </a:rPr>
              <a:t>$inst, $rd, $rs1</a:t>
            </a:r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, </a:t>
            </a:r>
            <a:r>
              <a:rPr lang="en-US" altLang="zh-CN" sz="1200">
                <a:highlight>
                  <a:srgbClr val="00FF00"/>
                </a:highlight>
                <a:latin typeface="Fira Code" charset="0"/>
                <a:ea typeface="Fira Code" charset="0"/>
                <a:cs typeface="Fira Code" charset="0"/>
              </a:rPr>
              <a:t>$correctval</a:t>
            </a:r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, </a:t>
            </a:r>
            <a:r>
              <a:rPr lang="en-US" altLang="zh-CN" sz="1200">
                <a:highlight>
                  <a:srgbClr val="FFFF00"/>
                </a:highlight>
                <a:latin typeface="Fira Code" charset="0"/>
                <a:ea typeface="Fira Code" charset="0"/>
                <a:cs typeface="Fira Code" charset="0"/>
              </a:rPr>
              <a:t>$rs1_val, $imm_val,</a:t>
            </a:r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</a:t>
            </a:r>
            <a:r>
              <a:rPr lang="en-US" altLang="zh-CN" sz="1200">
                <a:highlight>
                  <a:srgbClr val="00FF00"/>
                </a:highlight>
                <a:latin typeface="Fira Code" charset="0"/>
                <a:ea typeface="Fira Code" charset="0"/>
                <a:cs typeface="Fira Code" charset="0"/>
              </a:rPr>
              <a:t>$swreg, $offset, $testreg</a:t>
            </a:r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)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0" y="5645500"/>
            <a:ext cx="7685651" cy="1113548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 rtlCol="0">
            <a:noAutofit/>
          </a:bodyPr>
          <a:p>
            <a:pPr algn="l"/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zh-CN" altLang="en-US" sz="1200">
                <a:latin typeface="Fira Code" charset="0"/>
                <a:ea typeface="Fira Code" charset="0"/>
                <a:cs typeface="Fira Code" charset="0"/>
              </a:rPr>
              <a:t>#</a:t>
            </a:r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define TEST_CASE(testreg, destreg, correctval, swreg, offset, code... )	;\    </a:t>
            </a:r>
            <a:r>
              <a:rPr lang="en-US" altLang="zh-CN" sz="1200">
                <a:solidFill>
                  <a:srgbClr val="FF0000"/>
                </a:solidFill>
                <a:latin typeface="Fira Code" charset="0"/>
                <a:ea typeface="Fira Code" charset="0"/>
                <a:cs typeface="Fira Code" charset="0"/>
              </a:rPr>
              <a:t>code	</a:t>
            </a:r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			;\    </a:t>
            </a:r>
            <a:r>
              <a:rPr lang="en-US" altLang="zh-CN" sz="1200">
                <a:solidFill>
                  <a:srgbClr val="00B050"/>
                </a:solidFill>
                <a:latin typeface="Fira Code" charset="0"/>
                <a:ea typeface="Fira Code" charset="0"/>
                <a:cs typeface="Fira Code" charset="0"/>
              </a:rPr>
              <a:t>RVTEST_SIGUPD(swreg,destreg,offset)</a:t>
            </a:r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	;\    RVMODEL_IO_ASSERT_GPR_EQ(testreg, destreg, correctval)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367574" y="4282130"/>
            <a:ext cx="6668770" cy="119888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 rtlCol="0">
            <a:spAutoFit/>
          </a:bodyPr>
          <a:p>
            <a:pPr algn="l"/>
            <a:r>
              <a:rPr lang="en-US" altLang="zh-CN" sz="1200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#define TEST_IMM_OP( inst, destreg, reg, correctval, val, imm, swreg, offset, testreg)	;\</a:t>
            </a:r>
            <a:endParaRPr lang="en-US" altLang="zh-CN" sz="1200">
              <a:solidFill>
                <a:schemeClr val="tx1"/>
              </a:solidFill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    TEST_CASE(</a:t>
            </a:r>
            <a:r>
              <a:rPr lang="en-US" altLang="zh-CN" sz="1200">
                <a:solidFill>
                  <a:schemeClr val="tx1"/>
                </a:solidFill>
                <a:highlight>
                  <a:srgbClr val="00FF00"/>
                </a:highlight>
                <a:latin typeface="Fira Code" charset="0"/>
                <a:ea typeface="Fira Code" charset="0"/>
                <a:cs typeface="Fira Code" charset="0"/>
              </a:rPr>
              <a:t>testreg, destreg, correctval, swreg, offset</a:t>
            </a:r>
            <a:r>
              <a:rPr lang="en-US" altLang="zh-CN" sz="1200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,	 </a:t>
            </a:r>
            <a:r>
              <a:rPr lang="en-US" altLang="zh-CN" sz="1200">
                <a:solidFill>
                  <a:schemeClr val="tx1"/>
                </a:solidFill>
                <a:highlight>
                  <a:srgbClr val="FFFF00"/>
                </a:highlight>
                <a:latin typeface="Fira Code" charset="0"/>
                <a:ea typeface="Fira Code" charset="0"/>
                <a:cs typeface="Fira Code" charset="0"/>
              </a:rPr>
              <a:t>;\</a:t>
            </a:r>
            <a:endParaRPr lang="en-US" altLang="zh-CN" sz="1200">
              <a:solidFill>
                <a:schemeClr val="tx1"/>
              </a:solidFill>
              <a:highlight>
                <a:srgbClr val="FFFF00"/>
              </a:highlight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solidFill>
                  <a:schemeClr val="tx1"/>
                </a:solidFill>
                <a:highlight>
                  <a:srgbClr val="FFFF00"/>
                </a:highlight>
                <a:latin typeface="Fira Code" charset="0"/>
                <a:ea typeface="Fira Code" charset="0"/>
                <a:cs typeface="Fira Code" charset="0"/>
              </a:rPr>
              <a:t>      LI(reg, MASK_XLEN(val))		;\</a:t>
            </a:r>
            <a:endParaRPr lang="en-US" altLang="zh-CN" sz="1200">
              <a:solidFill>
                <a:schemeClr val="tx1"/>
              </a:solidFill>
              <a:highlight>
                <a:srgbClr val="FFFF00"/>
              </a:highlight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solidFill>
                  <a:schemeClr val="tx1"/>
                </a:solidFill>
                <a:highlight>
                  <a:srgbClr val="FFFF00"/>
                </a:highlight>
                <a:latin typeface="Fira Code" charset="0"/>
                <a:ea typeface="Fira Code" charset="0"/>
                <a:cs typeface="Fira Code" charset="0"/>
              </a:rPr>
              <a:t>      inst destreg, reg, SEXT_IMM(imm)	;\</a:t>
            </a:r>
            <a:endParaRPr lang="en-US" altLang="zh-CN" sz="1200">
              <a:solidFill>
                <a:schemeClr val="tx1"/>
              </a:solidFill>
              <a:highlight>
                <a:srgbClr val="FFFF00"/>
              </a:highlight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solidFill>
                  <a:schemeClr val="tx1"/>
                </a:solidFill>
                <a:highlight>
                  <a:srgbClr val="FFFF00"/>
                </a:highlight>
                <a:latin typeface="Fira Code" charset="0"/>
                <a:ea typeface="Fira Code" charset="0"/>
                <a:cs typeface="Fira Code" charset="0"/>
              </a:rPr>
              <a:t>    )</a:t>
            </a:r>
            <a:endParaRPr lang="en-US" altLang="zh-CN" sz="1200">
              <a:solidFill>
                <a:schemeClr val="tx1"/>
              </a:solidFill>
              <a:highlight>
                <a:srgbClr val="FFFF00"/>
              </a:highlight>
              <a:latin typeface="Fira Code" charset="0"/>
              <a:ea typeface="Fira Code" charset="0"/>
              <a:cs typeface="Fira Code" charset="0"/>
            </a:endParaRPr>
          </a:p>
          <a:p>
            <a:endParaRPr lang="en-US" altLang="zh-CN" sz="1200">
              <a:solidFill>
                <a:schemeClr val="tx1"/>
              </a:solidFill>
              <a:highlight>
                <a:srgbClr val="FFFF00"/>
              </a:highlight>
              <a:latin typeface="Fira Code" charset="0"/>
              <a:ea typeface="Fira Code" charset="0"/>
              <a:cs typeface="Fira Code" charset="0"/>
            </a:endParaRPr>
          </a:p>
        </p:txBody>
      </p:sp>
      <p:cxnSp>
        <p:nvCxnSpPr>
          <p:cNvPr id="5" name="直接箭头连接符 4"/>
          <p:cNvCxnSpPr/>
          <p:nvPr userDrawn="1"/>
        </p:nvCxnSpPr>
        <p:spPr>
          <a:xfrm flipH="1">
            <a:off x="2071273" y="6047522"/>
            <a:ext cx="2605391" cy="210240"/>
          </a:xfrm>
          <a:prstGeom prst="straightConnector1">
            <a:avLst/>
          </a:prstGeom>
          <a:ln w="19050" cap="flat" cmpd="sng" algn="ctr">
            <a:solidFill>
              <a:srgbClr val="FF0000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 userDrawn="1"/>
        </p:nvCxnSpPr>
        <p:spPr>
          <a:xfrm flipH="1">
            <a:off x="2739961" y="5872685"/>
            <a:ext cx="174903" cy="382775"/>
          </a:xfrm>
          <a:prstGeom prst="straightConnector1">
            <a:avLst/>
          </a:prstGeom>
          <a:ln w="19050" cap="flat" cmpd="sng" algn="ctr">
            <a:solidFill>
              <a:srgbClr val="FFC000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 userDrawn="1"/>
        </p:nvCxnSpPr>
        <p:spPr>
          <a:xfrm flipH="1">
            <a:off x="3593028" y="6078254"/>
            <a:ext cx="1881101" cy="137001"/>
          </a:xfrm>
          <a:prstGeom prst="straightConnector1">
            <a:avLst/>
          </a:prstGeom>
          <a:ln w="19050" cap="flat" cmpd="sng" algn="ctr">
            <a:solidFill>
              <a:srgbClr val="0070C0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 userDrawn="1"/>
        </p:nvCxnSpPr>
        <p:spPr>
          <a:xfrm flipH="1">
            <a:off x="4741704" y="4687824"/>
            <a:ext cx="125748" cy="957627"/>
          </a:xfrm>
          <a:prstGeom prst="straightConnector1">
            <a:avLst/>
          </a:prstGeom>
          <a:ln w="19050" cap="flat" cmpd="sng" algn="ctr">
            <a:solidFill>
              <a:srgbClr val="FF0000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 userDrawn="1"/>
        </p:nvCxnSpPr>
        <p:spPr>
          <a:xfrm flipH="1">
            <a:off x="6571151" y="3895889"/>
            <a:ext cx="928607" cy="512669"/>
          </a:xfrm>
          <a:prstGeom prst="straightConnector1">
            <a:avLst/>
          </a:prstGeom>
          <a:ln w="19050" cap="flat" cmpd="sng" algn="ctr">
            <a:solidFill>
              <a:srgbClr val="FF0000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 userDrawn="1"/>
        </p:nvCxnSpPr>
        <p:spPr>
          <a:xfrm>
            <a:off x="1997180" y="5103763"/>
            <a:ext cx="976974" cy="599726"/>
          </a:xfrm>
          <a:prstGeom prst="straightConnector1">
            <a:avLst/>
          </a:prstGeom>
          <a:ln w="19050" cap="flat" cmpd="sng" algn="ctr">
            <a:solidFill>
              <a:srgbClr val="FFC000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 userDrawn="1"/>
        </p:nvCxnSpPr>
        <p:spPr>
          <a:xfrm flipH="1">
            <a:off x="3177289" y="3895896"/>
            <a:ext cx="96729" cy="512669"/>
          </a:xfrm>
          <a:prstGeom prst="straightConnector1">
            <a:avLst/>
          </a:prstGeom>
          <a:ln w="19050" cap="flat" cmpd="sng" algn="ctr">
            <a:solidFill>
              <a:srgbClr val="FFC000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 userDrawn="1"/>
        </p:nvCxnSpPr>
        <p:spPr>
          <a:xfrm flipH="1">
            <a:off x="5508482" y="4678151"/>
            <a:ext cx="96729" cy="967300"/>
          </a:xfrm>
          <a:prstGeom prst="straightConnector1">
            <a:avLst/>
          </a:prstGeom>
          <a:ln w="19050" cap="flat" cmpd="sng" algn="ctr">
            <a:solidFill>
              <a:srgbClr val="0070C0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 userDrawn="1"/>
        </p:nvCxnSpPr>
        <p:spPr>
          <a:xfrm flipH="1">
            <a:off x="7405640" y="3904892"/>
            <a:ext cx="773838" cy="377247"/>
          </a:xfrm>
          <a:prstGeom prst="straightConnector1">
            <a:avLst/>
          </a:prstGeom>
          <a:ln w="19050" cap="flat" cmpd="sng" algn="ctr">
            <a:solidFill>
              <a:srgbClr val="0070C0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 userDrawn="1"/>
        </p:nvCxnSpPr>
        <p:spPr>
          <a:xfrm flipH="1">
            <a:off x="2133854" y="4483087"/>
            <a:ext cx="986644" cy="425612"/>
          </a:xfrm>
          <a:prstGeom prst="straightConnector1">
            <a:avLst/>
          </a:prstGeom>
          <a:ln w="19050" cap="flat" cmpd="sng" algn="ctr">
            <a:solidFill>
              <a:srgbClr val="FFC000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 userDrawn="1"/>
        </p:nvSpPr>
        <p:spPr>
          <a:xfrm>
            <a:off x="7685693" y="5645491"/>
            <a:ext cx="4310929" cy="1113631"/>
          </a:xfrm>
          <a:prstGeom prst="rect">
            <a:avLst/>
          </a:prstGeom>
        </p:spPr>
        <p:txBody>
          <a:bodyPr wrap="square" rtlCol="0">
            <a:noAutofit/>
          </a:bodyPr>
          <a:p>
            <a:pPr algn="l"/>
            <a:r>
              <a:rPr lang="zh-CN" altLang="en-US" sz="1400"/>
              <a:t>注意执行顺序</a:t>
            </a:r>
            <a:endParaRPr lang="zh-CN" altLang="en-US" sz="1400"/>
          </a:p>
          <a:p>
            <a:pPr algn="l"/>
            <a:r>
              <a:rPr lang="en-US" altLang="zh-CN" sz="1400"/>
              <a:t>code </a:t>
            </a:r>
            <a:r>
              <a:rPr lang="zh-CN" altLang="en-US" sz="1400"/>
              <a:t>在前，指令先执行，签名后更新</a:t>
            </a:r>
            <a:endParaRPr lang="zh-CN" alt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微软雅黑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9552</Words>
  <Application>WPS Office WWO_wpscloud_20250206155222-5ccb823cdd</Application>
  <PresentationFormat>宽屏</PresentationFormat>
  <Paragraphs>351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汉仪旗黑KW 55S</vt:lpstr>
      <vt:lpstr>Fira Code</vt:lpstr>
      <vt:lpstr>汉仪书宋二KW</vt:lpstr>
      <vt:lpstr>Kingsoft Confetti</vt:lpstr>
      <vt:lpstr>微软雅黑</vt:lpstr>
      <vt:lpstr>Office 主题</vt:lpstr>
      <vt:lpstr>测试生成和签名策略</vt:lpstr>
      <vt:lpstr>PowerPoint 演示文稿</vt:lpstr>
      <vt:lpstr>ADDI 测试策略</vt:lpstr>
      <vt:lpstr>PowerPoint 演示文稿</vt:lpstr>
      <vt:lpstr>PowerPoint 演示文稿</vt:lpstr>
      <vt:lpstr>PowerPoint 演示文稿</vt:lpstr>
      <vt:lpstr>ADDI 测试生成模板</vt:lpstr>
      <vt:lpstr>测试 elf 反汇编</vt:lpstr>
      <vt:lpstr>签名更新</vt:lpstr>
      <vt:lpstr>PowerPoint 演示文稿</vt:lpstr>
      <vt:lpstr>签名更新</vt:lpstr>
      <vt:lpstr>PowerPoint 演示文稿</vt:lpstr>
      <vt:lpstr>ACT 测试原理</vt:lpstr>
      <vt:lpstr>PowerPoint 演示文稿</vt:lpstr>
      <vt:lpstr>PowerPoint 演示文稿</vt:lpstr>
      <vt:lpstr>PowerPoint 演示文稿</vt:lpstr>
      <vt:lpstr>PowerPoint 演示文稿</vt:lpstr>
      <vt:lpstr>基址偏移哪里来？</vt:lpstr>
      <vt:lpstr>PowerPoint 演示文稿</vt:lpstr>
      <vt:lpstr>PowerPoint 演示文稿</vt:lpstr>
      <vt:lpstr>swreg offset 生成</vt:lpstr>
      <vt:lpstr>测试宏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SAIL/ACT 入门培训</dc:title>
  <dc:creator/>
  <cp:lastModifiedBy/>
  <dcterms:created xsi:type="dcterms:W3CDTF">2025-02-14T05:28:58Z</dcterms:created>
  <dcterms:modified xsi:type="dcterms:W3CDTF">2025-02-14T05:28:58Z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2052-12.9.0.20271</vt:lpwstr>
  </property>
  <property fmtid="{D5CDD505-2E9C-101B-9397-08002B2CF9AE}" pid="3" name="ICV">
    <vt:lpwstr>B75C98F4C40948689CB49D1002CA5FAC</vt:lpwstr>
  </property>
</Properties>
</file>