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  <p:sldId id="268" r:id="rId6"/>
    <p:sldId id="277" r:id="rId7"/>
    <p:sldId id="262" r:id="rId8"/>
    <p:sldId id="269" r:id="rId9"/>
    <p:sldId id="270" r:id="rId10"/>
    <p:sldId id="263" r:id="rId11"/>
    <p:sldId id="265" r:id="rId12"/>
    <p:sldId id="272" r:id="rId13"/>
    <p:sldId id="273" r:id="rId14"/>
    <p:sldId id="275" r:id="rId15"/>
    <p:sldId id="264" r:id="rId16"/>
    <p:sldId id="278" r:id="rId17"/>
    <p:sldId id="279" r:id="rId18"/>
    <p:sldId id="295" r:id="rId19"/>
    <p:sldId id="280" r:id="rId20"/>
    <p:sldId id="281" r:id="rId21"/>
    <p:sldId id="296" r:id="rId22"/>
    <p:sldId id="297" r:id="rId23"/>
    <p:sldId id="283" r:id="rId24"/>
    <p:sldId id="284" r:id="rId25"/>
    <p:sldId id="285" r:id="rId26"/>
    <p:sldId id="306" r:id="rId27"/>
    <p:sldId id="307" r:id="rId28"/>
    <p:sldId id="308" r:id="rId29"/>
    <p:sldId id="304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i="1">
                <a:solidFill>
                  <a:srgbClr val="548235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qt</a:t>
            </a:r>
            <a:r>
              <a:rPr lang="en-US" altLang="zh-CN" i="1">
                <a:solidFill>
                  <a:srgbClr val="FFC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rv</a:t>
            </a:r>
            <a:r>
              <a:rPr lang="en-US" altLang="zh-CN" i="1">
                <a:solidFill>
                  <a:srgbClr val="0070C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sim</a:t>
            </a:r>
            <a:br>
              <a:rPr lang="en-US" altLang="zh-CN">
                <a:solidFill>
                  <a:srgbClr val="5B9BD5"/>
                </a:solidFill>
                <a:latin typeface="Bodoni 72" charset="0"/>
                <a:ea typeface="Bodoni 72" charset="0"/>
                <a:cs typeface="Bodoni 72" charset="0"/>
              </a:rPr>
            </a:br>
            <a:br>
              <a:rPr lang="en-US" altLang="zh-CN">
                <a:solidFill>
                  <a:srgbClr val="5B9BD5"/>
                </a:solidFill>
              </a:rPr>
            </a:br>
            <a:r>
              <a:rPr lang="zh-CN" altLang="en-US" sz="4800">
                <a:solidFill>
                  <a:srgbClr val="000000"/>
                </a:solidFill>
                <a:latin typeface="思源黑体 Light" charset="0"/>
                <a:ea typeface="思源黑体 Light" charset="0"/>
                <a:cs typeface="思源黑体 Light" charset="0"/>
              </a:rPr>
              <a:t>语法分析器实现及 </a:t>
            </a:r>
            <a:r>
              <a:rPr lang="en-US" altLang="zh-CN" sz="4800">
                <a:solidFill>
                  <a:srgbClr val="000000"/>
                </a:solidFill>
                <a:latin typeface="思源黑体 Light" charset="0"/>
                <a:ea typeface="思源黑体 Light" charset="0"/>
                <a:cs typeface="思源黑体 Light" charset="0"/>
              </a:rPr>
              <a:t>bug </a:t>
            </a:r>
            <a:r>
              <a:rPr lang="zh-CN" altLang="en-US" sz="4800">
                <a:solidFill>
                  <a:srgbClr val="000000"/>
                </a:solidFill>
                <a:latin typeface="思源黑体 Light" charset="0"/>
                <a:ea typeface="思源黑体 Light" charset="0"/>
                <a:cs typeface="思源黑体 Light" charset="0"/>
              </a:rPr>
              <a:t>修复</a:t>
            </a:r>
            <a:endParaRPr lang="zh-CN" altLang="en-US" sz="4800">
              <a:solidFill>
                <a:srgbClr val="000000"/>
              </a:solidFill>
              <a:latin typeface="思源黑体 Light" charset="0"/>
              <a:ea typeface="思源黑体 Light" charset="0"/>
              <a:cs typeface="思源黑体 Light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1800"/>
              <a:t>PLCT </a:t>
            </a:r>
            <a:r>
              <a:rPr lang="zh-CN" altLang="en-US" sz="1800"/>
              <a:t>第三测试小队 阎明铸</a:t>
            </a:r>
            <a:endParaRPr lang="zh-CN" alt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词法分析 PART I</a:t>
            </a:r>
            <a:endParaRPr lang="zh-CN" altLang="en-US" sz="3600"/>
          </a:p>
        </p:txBody>
      </p:sp>
      <p:pic>
        <p:nvPicPr>
          <p:cNvPr id="5" name="图片 4" descr="upload_post_object_v2_4084714976"/>
          <p:cNvPicPr>
            <a:picLocks noChangeAspect="1"/>
          </p:cNvPicPr>
          <p:nvPr/>
        </p:nvPicPr>
        <p:blipFill>
          <a:blip r:embed="rId1"/>
          <a:srcRect t="22265"/>
          <a:stretch>
            <a:fillRect/>
          </a:stretch>
        </p:blipFill>
        <p:spPr>
          <a:xfrm>
            <a:off x="838139" y="2668286"/>
            <a:ext cx="2533650" cy="2672927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732142" y="1848633"/>
            <a:ext cx="8766175" cy="452310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/>
              <a:t>filename, line                           </a:t>
            </a:r>
            <a:r>
              <a:rPr lang="zh-CN" altLang="en-US"/>
              <a:t>用于日志记录等</a:t>
            </a:r>
            <a:r>
              <a:rPr lang="en-US" altLang="zh-CN"/>
              <a:t>...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error                                         </a:t>
            </a:r>
            <a:r>
              <a:rPr lang="zh-CN" altLang="en-US"/>
              <a:t>当解析出错后会利用 </a:t>
            </a:r>
            <a:r>
              <a:rPr lang="en-US" altLang="zh-CN"/>
              <a:t>connect </a:t>
            </a:r>
            <a:r>
              <a:rPr lang="zh-CN" altLang="en-US"/>
              <a:t>在 </a:t>
            </a:r>
            <a:r>
              <a:rPr lang="en-US" altLang="zh-CN"/>
              <a:t>ui </a:t>
            </a:r>
            <a:r>
              <a:rPr lang="zh-CN" altLang="en-US"/>
              <a:t>显示错误消息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r>
              <a:rPr lang="zh-CN" altLang="en-US"/>
              <a:t>pos, final		         解析到当前行的第 </a:t>
            </a:r>
            <a:r>
              <a:rPr lang="en-US" altLang="zh-CN"/>
              <a:t>pos </a:t>
            </a:r>
            <a:r>
              <a:rPr lang="zh-CN" altLang="en-US"/>
              <a:t>个字符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>
                <a:highlight>
                  <a:srgbClr val="00FF00"/>
                </a:highlight>
              </a:rPr>
              <a:t>op, operands</a:t>
            </a:r>
            <a:r>
              <a:rPr lang="en-US" altLang="zh-CN"/>
              <a:t>, </a:t>
            </a:r>
            <a:r>
              <a:rPr lang="zh-CN" altLang="en-US"/>
              <a:t>operands_num </a:t>
            </a:r>
            <a:r>
              <a:rPr lang="en-US" altLang="zh-CN"/>
              <a:t> </a:t>
            </a:r>
            <a:r>
              <a:rPr lang="zh-CN" altLang="en-US"/>
              <a:t>操作</a:t>
            </a:r>
            <a:r>
              <a:rPr lang="en-US" altLang="zh-CN"/>
              <a:t>, </a:t>
            </a:r>
            <a:r>
              <a:rPr lang="zh-CN" altLang="en-US"/>
              <a:t>操作数</a:t>
            </a:r>
            <a:r>
              <a:rPr lang="en-US" altLang="zh-CN"/>
              <a:t>, </a:t>
            </a:r>
            <a:r>
              <a:rPr lang="zh-CN" altLang="en-US"/>
              <a:t>操作数数量</a:t>
            </a:r>
            <a:endParaRPr lang="zh-CN" altLang="en-US"/>
          </a:p>
          <a:p>
            <a:pPr algn="l"/>
            <a:r>
              <a:rPr lang="zh-CN" altLang="en-US"/>
              <a:t>maybe_label</a:t>
            </a:r>
            <a:r>
              <a:rPr lang="en-US" altLang="zh-CN"/>
              <a:t>, </a:t>
            </a:r>
            <a:r>
              <a:rPr lang="zh-CN" altLang="en-US"/>
              <a:t>label                    跳转位置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in_quotes, backslash                 </a:t>
            </a:r>
            <a:r>
              <a:rPr lang="zh-CN" altLang="en-US"/>
              <a:t>字符串及转义处理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seperator		          </a:t>
            </a:r>
            <a:r>
              <a:rPr lang="zh-CN" altLang="en-US"/>
              <a:t>处理操作数之间的空格等</a:t>
            </a:r>
            <a:r>
              <a:rPr lang="en-US" altLang="zh-CN"/>
              <a:t>...</a:t>
            </a:r>
            <a:endParaRPr lang="zh-CN" altLang="en-US"/>
          </a:p>
          <a:p>
            <a:pPr algn="l"/>
            <a:r>
              <a:rPr lang="en-US" altLang="zh-CN"/>
              <a:t>space_separated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r>
              <a:rPr lang="en-US" altLang="zh-CN"/>
              <a:t>token_beg                                  </a:t>
            </a:r>
            <a:r>
              <a:rPr lang="zh-CN" altLang="en-US"/>
              <a:t>记录 </a:t>
            </a:r>
            <a:r>
              <a:rPr lang="en-US" altLang="zh-CN"/>
              <a:t>token </a:t>
            </a:r>
            <a:r>
              <a:rPr lang="zh-CN" altLang="en-US"/>
              <a:t>解析位置</a:t>
            </a:r>
            <a:endParaRPr lang="en-US" altLang="zh-CN"/>
          </a:p>
          <a:p>
            <a:pPr algn="l"/>
            <a:r>
              <a:rPr lang="en-US" altLang="zh-CN"/>
              <a:t>token_last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词法分析 PART I</a:t>
            </a:r>
            <a:r>
              <a:rPr lang="en-US" altLang="zh-CN" sz="3600"/>
              <a:t>I</a:t>
            </a:r>
            <a:endParaRPr lang="zh-CN" altLang="en-US" sz="360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779867" y="3510388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4" name="图片 3" descr="upload_post_object_v2_2865888661"/>
          <p:cNvPicPr>
            <a:picLocks noChangeAspect="1"/>
          </p:cNvPicPr>
          <p:nvPr/>
        </p:nvPicPr>
        <p:blipFill>
          <a:blip r:embed="rId1"/>
          <a:srcRect r="25039"/>
          <a:stretch>
            <a:fillRect/>
          </a:stretch>
        </p:blipFill>
        <p:spPr>
          <a:xfrm>
            <a:off x="830023" y="1988833"/>
            <a:ext cx="4870482" cy="4044287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6033872" y="1743363"/>
            <a:ext cx="36245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Courier" charset="0"/>
                <a:ea typeface="Courier" charset="0"/>
                <a:cs typeface="Courier" charset="0"/>
              </a:rPr>
              <a:t>op: addi, </a:t>
            </a:r>
            <a:r>
              <a:rPr lang="zh-CN" altLang="en-US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altLang="zh-CN">
                <a:latin typeface="Courier" charset="0"/>
                <a:ea typeface="Courier" charset="0"/>
                <a:cs typeface="Courier" charset="0"/>
              </a:rPr>
              <a:t>progma, </a:t>
            </a:r>
            <a:r>
              <a:rPr lang="zh-CN" altLang="en-US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altLang="zh-CN">
                <a:latin typeface="Courier" charset="0"/>
                <a:ea typeface="Courier" charset="0"/>
                <a:cs typeface="Courier" charset="0"/>
              </a:rPr>
              <a:t>include, .text </a:t>
            </a:r>
            <a:endParaRPr lang="zh-CN" alt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033872" y="2196140"/>
            <a:ext cx="5173980" cy="181483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 sz="1600">
                <a:latin typeface="Courier" charset="0"/>
                <a:ea typeface="Courier" charset="0"/>
                <a:cs typeface="Courier" charset="0"/>
              </a:rPr>
              <a:t>// Directives to make interesting windows visible</a:t>
            </a:r>
            <a:endParaRPr lang="zh-CN" altLang="en-US" sz="16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600">
                <a:latin typeface="Courier" charset="0"/>
                <a:ea typeface="Courier" charset="0"/>
                <a:cs typeface="Courier" charset="0"/>
              </a:rPr>
              <a:t>#pragma qtrvsim show terminal</a:t>
            </a:r>
            <a:endParaRPr lang="zh-CN" altLang="en-US" sz="16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600">
                <a:latin typeface="Courier" charset="0"/>
                <a:ea typeface="Courier" charset="0"/>
                <a:cs typeface="Courier" charset="0"/>
              </a:rPr>
              <a:t>#pragma qtrvsim show registers</a:t>
            </a:r>
            <a:endParaRPr lang="zh-CN" altLang="en-US" sz="16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600">
                <a:latin typeface="Courier" charset="0"/>
                <a:ea typeface="Courier" charset="0"/>
                <a:cs typeface="Courier" charset="0"/>
              </a:rPr>
              <a:t>#pragma qtrvsim show memory</a:t>
            </a:r>
            <a:endParaRPr lang="zh-CN" altLang="en-US" sz="160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zh-CN" altLang="en-US" sz="16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600">
                <a:latin typeface="Courier" charset="0"/>
                <a:ea typeface="Courier" charset="0"/>
                <a:cs typeface="Courier" charset="0"/>
              </a:rPr>
              <a:t>// 如果编译成功</a:t>
            </a:r>
            <a:r>
              <a:rPr lang="en-US" altLang="zh-CN" sz="160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zh-CN" altLang="en-US" sz="1600">
                <a:latin typeface="Courier" charset="0"/>
                <a:ea typeface="Courier" charset="0"/>
                <a:cs typeface="Courier" charset="0"/>
              </a:rPr>
              <a:t>就从代码编辑 自动切换到 </a:t>
            </a:r>
            <a:r>
              <a:rPr lang="en-US" altLang="zh-CN" sz="1600">
                <a:latin typeface="Courier" charset="0"/>
                <a:ea typeface="Courier" charset="0"/>
                <a:cs typeface="Courier" charset="0"/>
              </a:rPr>
              <a:t>core tab</a:t>
            </a:r>
            <a:r>
              <a:rPr lang="zh-CN" altLang="en-US" sz="1600">
                <a:latin typeface="Courier" charset="0"/>
                <a:ea typeface="Courier" charset="0"/>
                <a:cs typeface="Courier" charset="0"/>
              </a:rPr>
              <a:t>页面</a:t>
            </a:r>
            <a:endParaRPr lang="zh-CN" altLang="en-US" sz="16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600">
                <a:latin typeface="Courier" charset="0"/>
                <a:ea typeface="Courier" charset="0"/>
                <a:cs typeface="Courier" charset="0"/>
              </a:rPr>
              <a:t>#pragma qtrvsim tab core</a:t>
            </a:r>
            <a:endParaRPr lang="zh-CN" altLang="en-US" sz="160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10" name="图片 9" descr="upload_post_object_v2_42531746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872" y="4010970"/>
            <a:ext cx="4608224" cy="28504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词法分析 PART I</a:t>
            </a:r>
            <a:r>
              <a:rPr lang="en-US" altLang="zh-CN" sz="3600"/>
              <a:t>II</a:t>
            </a:r>
            <a:endParaRPr lang="zh-CN" altLang="en-US" sz="360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779867" y="3510388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5" name="图片 4" descr="upload_post_object_v2_6040290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989" y="1848633"/>
            <a:ext cx="8505825" cy="1685925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885989" y="4094157"/>
            <a:ext cx="6477000" cy="119888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除了常规的 </a:t>
            </a:r>
            <a:r>
              <a:rPr lang="en-US" altLang="zh-CN"/>
              <a:t>sections, qtrvsim </a:t>
            </a:r>
            <a:r>
              <a:rPr lang="zh-CN" altLang="en-US"/>
              <a:t>还定义了自己的 </a:t>
            </a:r>
            <a:r>
              <a:rPr lang="en-US" altLang="zh-CN"/>
              <a:t>sections, </a:t>
            </a:r>
            <a:r>
              <a:rPr lang="zh-CN" altLang="en-US"/>
              <a:t>例如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.ascii, .byte </a:t>
            </a:r>
            <a:r>
              <a:rPr lang="zh-CN" altLang="en-US"/>
              <a:t>可以直接在内存中写入数据</a:t>
            </a:r>
            <a:endParaRPr lang="zh-CN" altLang="en-US"/>
          </a:p>
          <a:p>
            <a:r>
              <a:rPr lang="en-US" altLang="zh-CN"/>
              <a:t>.set </a:t>
            </a:r>
            <a:r>
              <a:rPr lang="zh-CN" altLang="en-US"/>
              <a:t>可以直接在符号表中设置符号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词法分析 PART I</a:t>
            </a:r>
            <a:r>
              <a:rPr lang="en-US" altLang="zh-CN" sz="3600"/>
              <a:t>V</a:t>
            </a:r>
            <a:endParaRPr lang="zh-CN" altLang="en-US" sz="360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607607" y="3194579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952439" y="1962933"/>
            <a:ext cx="6522720" cy="3073400"/>
            <a:chOff x="1320" y="4015"/>
            <a:chExt cx="10272" cy="4840"/>
          </a:xfrm>
        </p:grpSpPr>
        <p:pic>
          <p:nvPicPr>
            <p:cNvPr id="4" name="图片 3" descr="upload_post_object_v2_218307272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20" y="4015"/>
              <a:ext cx="10272" cy="484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2720" y="4885"/>
              <a:ext cx="8365" cy="81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  <a:highlight>
                  <a:srgbClr val="FF0000"/>
                </a:highlight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argement parse error</a:t>
            </a:r>
            <a:r>
              <a:rPr lang="zh-CN" altLang="en-US" sz="3600"/>
              <a:t> 触发位置</a:t>
            </a:r>
            <a:endParaRPr lang="zh-CN" altLang="en-US" sz="3600"/>
          </a:p>
        </p:txBody>
      </p:sp>
      <p:pic>
        <p:nvPicPr>
          <p:cNvPr id="3" name="图片 2" descr="upload_post_object_v2_18980124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39" y="1920764"/>
            <a:ext cx="6346328" cy="4310829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912650" y="3761013"/>
            <a:ext cx="346646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思源黑体 Normal" charset="0"/>
                <a:ea typeface="思源黑体 Normal" charset="0"/>
                <a:cs typeface="思源黑体 Normal" charset="0"/>
              </a:rPr>
              <a:t>Instruction::base_from_tokens</a:t>
            </a:r>
            <a:endParaRPr lang="zh-CN" altLang="en-US">
              <a:latin typeface="思源黑体 Normal" charset="0"/>
              <a:ea typeface="思源黑体 Normal" charset="0"/>
              <a:cs typeface="思源黑体 Normal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7912650" y="3047370"/>
            <a:ext cx="348043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思源黑体 Normal" charset="0"/>
                <a:ea typeface="思源黑体 Normal" charset="0"/>
                <a:cs typeface="思源黑体 Normal" charset="0"/>
              </a:rPr>
              <a:t>Instruction::code_from_tokens</a:t>
            </a:r>
            <a:endParaRPr lang="zh-CN" altLang="en-US">
              <a:latin typeface="思源黑体 Normal" charset="0"/>
              <a:ea typeface="思源黑体 Normal" charset="0"/>
              <a:cs typeface="思源黑体 Normal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912662" y="2342850"/>
            <a:ext cx="344106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思源黑体 Normal" charset="0"/>
                <a:ea typeface="思源黑体 Normal" charset="0"/>
                <a:cs typeface="思源黑体 Normal" charset="0"/>
              </a:rPr>
              <a:t>bool SimpleAsm::process_line</a:t>
            </a:r>
            <a:endParaRPr lang="zh-CN" altLang="en-US">
              <a:latin typeface="思源黑体 Normal" charset="0"/>
              <a:ea typeface="思源黑体 Normal" charset="0"/>
              <a:cs typeface="思源黑体 Normal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7912650" y="4475102"/>
            <a:ext cx="263779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思源黑体 Normal" charset="0"/>
                <a:ea typeface="思源黑体 Normal" charset="0"/>
                <a:cs typeface="思源黑体 Normal" charset="0"/>
              </a:rPr>
              <a:t>Instruction::</a:t>
            </a:r>
            <a:r>
              <a:rPr lang="en-US" altLang="zh-CN">
                <a:latin typeface="思源黑体 Normal" charset="0"/>
                <a:ea typeface="思源黑体 Normal" charset="0"/>
                <a:cs typeface="思源黑体 Normal" charset="0"/>
              </a:rPr>
              <a:t>parse_field</a:t>
            </a:r>
            <a:endParaRPr lang="zh-CN" altLang="en-US">
              <a:latin typeface="思源黑体 Normal" charset="0"/>
              <a:ea typeface="思源黑体 Normal" charset="0"/>
              <a:cs typeface="思源黑体 Normal" charset="0"/>
            </a:endParaRPr>
          </a:p>
        </p:txBody>
      </p:sp>
      <p:cxnSp>
        <p:nvCxnSpPr>
          <p:cNvPr id="9" name="直接箭头连接符 8"/>
          <p:cNvCxnSpPr/>
          <p:nvPr userDrawn="1"/>
        </p:nvCxnSpPr>
        <p:spPr>
          <a:xfrm flipV="1">
            <a:off x="9248427" y="4168874"/>
            <a:ext cx="1" cy="306239"/>
          </a:xfrm>
          <a:prstGeom prst="straightConnector1">
            <a:avLst/>
          </a:prstGeom>
          <a:ln w="381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 userDrawn="1"/>
        </p:nvCxnSpPr>
        <p:spPr>
          <a:xfrm flipV="1">
            <a:off x="9231297" y="3416961"/>
            <a:ext cx="1" cy="306239"/>
          </a:xfrm>
          <a:prstGeom prst="straightConnector1">
            <a:avLst/>
          </a:prstGeom>
          <a:ln w="381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 userDrawn="1"/>
        </p:nvCxnSpPr>
        <p:spPr>
          <a:xfrm flipV="1">
            <a:off x="9231297" y="2712419"/>
            <a:ext cx="1" cy="306239"/>
          </a:xfrm>
          <a:prstGeom prst="straightConnector1">
            <a:avLst/>
          </a:prstGeom>
          <a:ln w="381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>
                <a:solidFill>
                  <a:schemeClr val="tx1"/>
                </a:solidFill>
                <a:latin typeface="微软雅黑" charset="0"/>
                <a:ea typeface="微软雅黑" charset="0"/>
              </a:rPr>
              <a:t>语法分析</a:t>
            </a:r>
            <a:endParaRPr sz="360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39" y="1848633"/>
            <a:ext cx="5329555" cy="489267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size_t Instruction::code_from_tokens(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uint32_t *code,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size_t buffsize,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TokenizedInstruction &amp;inst,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RelocExpressionList *reloc,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bool pseudoinst_enabled) {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zh-CN" altLang="en-US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 初始化 instruction </a:t>
            </a:r>
            <a:r>
              <a:rPr lang="en-US" altLang="zh-CN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code Map</a:t>
            </a:r>
            <a:endParaRPr lang="zh-CN" altLang="en-US" sz="1200">
              <a:highlight>
                <a:srgbClr val="00FF00"/>
              </a:highlight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if (str_to_instruction_code_map.isEmpty()) { 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zh-CN" altLang="en-US" sz="1200">
                <a:highlight>
                  <a:srgbClr val="FFFF00"/>
                </a:highlight>
                <a:latin typeface="Courier" charset="0"/>
                <a:ea typeface="Courier" charset="0"/>
                <a:cs typeface="Courier" charset="0"/>
              </a:rPr>
              <a:t>instruction_from_string_build_base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(); 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}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zh-CN" altLang="en-US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 解析基本指令</a:t>
            </a:r>
            <a:endParaRPr lang="zh-CN" altLang="en-US" sz="1200">
              <a:highlight>
                <a:srgbClr val="00FF00"/>
              </a:highlight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Instruction result = </a:t>
            </a:r>
            <a:r>
              <a:rPr lang="zh-CN" altLang="en-US" sz="1200">
                <a:highlight>
                  <a:srgbClr val="FFFF00"/>
                </a:highlight>
                <a:latin typeface="Courier" charset="0"/>
                <a:ea typeface="Courier" charset="0"/>
                <a:cs typeface="Courier" charset="0"/>
              </a:rPr>
              <a:t>base_from_tokens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(inst, reloc);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if (result.data() != 0) {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altLang="zh-CN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return result.size();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}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	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//</a:t>
            </a:r>
            <a:r>
              <a:rPr lang="zh-CN" altLang="en-US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 解析伪指令</a:t>
            </a:r>
            <a:endParaRPr lang="zh-CN" altLang="en-US" sz="1200">
              <a:highlight>
                <a:srgbClr val="00FF00"/>
              </a:highlight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if (pseudoinst_enabled) {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size_t pseudo_result = </a:t>
            </a:r>
            <a:r>
              <a:rPr lang="zh-CN" altLang="en-US" sz="1200">
                <a:highlight>
                  <a:srgbClr val="FFFF00"/>
                </a:highlight>
                <a:latin typeface="Courier" charset="0"/>
                <a:ea typeface="Courier" charset="0"/>
                <a:cs typeface="Courier" charset="0"/>
              </a:rPr>
              <a:t>pseudo_from_tokens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(code, buffsize, inst, reloc);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if (pseudo_result != 0) { return pseudo_result; }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}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throw ParseError("unknown instruction");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}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33809" y="1848633"/>
            <a:ext cx="73152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QMultiMap&lt;QString, uint32_t&gt; str_to_instruction_code_map;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33809" y="2526857"/>
            <a:ext cx="73152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const </a:t>
            </a:r>
            <a:r>
              <a:rPr lang="zh-CN" altLang="en-US" sz="1400">
                <a:highlight>
                  <a:srgbClr val="00FFFF"/>
                </a:highlight>
                <a:latin typeface="Courier" charset="0"/>
                <a:ea typeface="Courier" charset="0"/>
                <a:cs typeface="Courier" charset="0"/>
              </a:rPr>
              <a:t>InstructionMap</a:t>
            </a:r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*im = &amp;InstructionMapFind(inst_code);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210767" y="2157265"/>
            <a:ext cx="1960674" cy="36957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addi,     0x13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inst_map</a:t>
            </a:r>
            <a:endParaRPr lang="zh-CN" altLang="en-US" sz="360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39" y="1690689"/>
            <a:ext cx="10319327" cy="1609135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static const struct InstructionMap C_inst_map[] = {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IM_UNKNOWN,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IM_UNKNOWN,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IM_UNKNOWN,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zh-CN" altLang="en-US" sz="1400">
                <a:highlight>
                  <a:srgbClr val="FFFF00"/>
                </a:highlight>
                <a:latin typeface="Courier" charset="0"/>
                <a:ea typeface="Courier" charset="0"/>
                <a:cs typeface="Courier" charset="0"/>
              </a:rPr>
              <a:t>{"i", IT_UNKNOWN, NOALU, NOMEM, </a:t>
            </a:r>
            <a:r>
              <a:rPr lang="zh-CN" altLang="en-US" sz="14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I_inst_map</a:t>
            </a:r>
            <a:r>
              <a:rPr lang="zh-CN" altLang="en-US" sz="1400">
                <a:highlight>
                  <a:srgbClr val="FFFF00"/>
                </a:highlight>
                <a:latin typeface="Courier" charset="0"/>
                <a:ea typeface="Courier" charset="0"/>
                <a:cs typeface="Courier" charset="0"/>
              </a:rPr>
              <a:t>, {}, 0x3, 0x3, { .subfield = {5, 2} }, nullptr}</a:t>
            </a:r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,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};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838139" y="1550838"/>
            <a:ext cx="30149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latin typeface="Courier" charset="0"/>
                <a:ea typeface="Courier" charset="0"/>
                <a:cs typeface="Courier" charset="0"/>
              </a:rPr>
              <a:t>src/machine/instruction.cpp </a:t>
            </a:r>
            <a:endParaRPr lang="zh-CN" altLang="en-US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7007273"/>
            <a:ext cx="9841674" cy="369648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struct InstructionMap {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const char *name;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Instruction::Type type = Instruction::UNKNOWN;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AluCombinedOp alu = { .alu_op = AluOp::ADD } 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AccessControl mem_ctl = AC_NONE;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const struct InstructionMap *subclass = nullptr; // when subclass is used then flags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                                       // has special meaning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const cvector&lt;QString, 3&gt; args;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uint32_t code;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uint32_t mask;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union {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    decltype(underlying_type&lt;InstructionFlags&gt;::type()) flags;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    BitField subfield;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};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const InstructionMap *aliases = nullptr;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};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272616" y="3161538"/>
            <a:ext cx="798195" cy="64516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name</a:t>
            </a:r>
            <a:endParaRPr lang="zh-CN" altLang="en-US"/>
          </a:p>
          <a:p>
            <a:r>
              <a:rPr lang="zh-CN" altLang="en-US"/>
              <a:t>名称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912656" y="3161538"/>
            <a:ext cx="1262380" cy="175323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/>
              <a:t>type</a:t>
            </a:r>
            <a:endParaRPr lang="zh-CN" altLang="en-US"/>
          </a:p>
          <a:p>
            <a:pPr algn="l"/>
            <a:r>
              <a:rPr lang="zh-CN" altLang="en-US"/>
              <a:t>指令类型</a:t>
            </a:r>
            <a:endParaRPr lang="zh-CN" altLang="en-US"/>
          </a:p>
          <a:p>
            <a:pPr algn="l"/>
            <a:r>
              <a:rPr lang="zh-CN" altLang="en-US"/>
              <a:t>例如</a:t>
            </a:r>
            <a:endParaRPr lang="zh-CN" altLang="en-US"/>
          </a:p>
          <a:p>
            <a:pPr algn="l"/>
            <a:r>
              <a:rPr lang="en-US" altLang="zh-CN"/>
              <a:t>R </a:t>
            </a:r>
            <a:r>
              <a:rPr lang="zh-CN" altLang="en-US"/>
              <a:t>型</a:t>
            </a:r>
            <a:r>
              <a:rPr lang="en-US" altLang="zh-CN"/>
              <a:t>, I, S</a:t>
            </a:r>
            <a:endParaRPr lang="en-US" altLang="zh-CN"/>
          </a:p>
          <a:p>
            <a:pPr algn="l"/>
            <a:r>
              <a:rPr lang="en-US" altLang="zh-CN"/>
              <a:t>B, AMO,...</a:t>
            </a:r>
            <a:endParaRPr lang="en-US" altLang="zh-CN"/>
          </a:p>
          <a:p>
            <a:pPr algn="l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3170506" y="3161538"/>
            <a:ext cx="868680" cy="258445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alu</a:t>
            </a:r>
            <a:endParaRPr lang="zh-CN" altLang="en-US"/>
          </a:p>
          <a:p>
            <a:r>
              <a:rPr lang="zh-CN" altLang="en-US"/>
              <a:t>对应的</a:t>
            </a:r>
            <a:endParaRPr lang="zh-CN" altLang="en-US"/>
          </a:p>
          <a:p>
            <a:r>
              <a:rPr lang="zh-CN" altLang="en-US"/>
              <a:t>逻辑</a:t>
            </a:r>
            <a:endParaRPr lang="zh-CN" altLang="en-US"/>
          </a:p>
          <a:p>
            <a:r>
              <a:rPr lang="zh-CN" altLang="en-US"/>
              <a:t>运算</a:t>
            </a:r>
            <a:endParaRPr lang="zh-CN" altLang="en-US"/>
          </a:p>
          <a:p>
            <a:r>
              <a:rPr lang="zh-CN" altLang="en-US"/>
              <a:t>单元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ADD</a:t>
            </a:r>
            <a:endParaRPr lang="en-US" altLang="zh-CN"/>
          </a:p>
          <a:p>
            <a:r>
              <a:rPr lang="en-US" altLang="zh-CN"/>
              <a:t>AND</a:t>
            </a:r>
            <a:endParaRPr lang="en-US" altLang="zh-CN"/>
          </a:p>
          <a:p>
            <a:r>
              <a:rPr lang="en-US" altLang="zh-CN"/>
              <a:t>OR</a:t>
            </a:r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012085" y="3161538"/>
            <a:ext cx="1252855" cy="64516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subclasss</a:t>
            </a:r>
            <a:endParaRPr lang="zh-CN" altLang="en-US"/>
          </a:p>
          <a:p>
            <a:r>
              <a:rPr lang="zh-CN" altLang="en-US"/>
              <a:t>子集</a:t>
            </a:r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4010611" y="3161538"/>
            <a:ext cx="994410" cy="147637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memctl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用于 </a:t>
            </a:r>
            <a:endParaRPr lang="zh-CN" altLang="en-US"/>
          </a:p>
          <a:p>
            <a:r>
              <a:rPr lang="en-US" altLang="zh-CN"/>
              <a:t>A </a:t>
            </a:r>
            <a:r>
              <a:rPr lang="zh-CN" altLang="en-US"/>
              <a:t>拓</a:t>
            </a:r>
            <a:endParaRPr lang="zh-CN" altLang="en-US"/>
          </a:p>
          <a:p>
            <a:r>
              <a:rPr lang="zh-CN" altLang="en-US"/>
              <a:t>展</a:t>
            </a:r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844696" y="3602523"/>
            <a:ext cx="868680" cy="92202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args</a:t>
            </a:r>
            <a:endParaRPr lang="zh-CN" altLang="en-US"/>
          </a:p>
          <a:p>
            <a:r>
              <a:rPr lang="zh-CN" altLang="en-US"/>
              <a:t>操作数</a:t>
            </a:r>
            <a:endParaRPr lang="zh-CN" altLang="en-US"/>
          </a:p>
          <a:p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6335177" y="2310480"/>
            <a:ext cx="72644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code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20811" y="3161538"/>
            <a:ext cx="798044" cy="369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mask</a:t>
            </a:r>
            <a:endParaRPr lang="zh-CN" altLang="en-US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0276722" y="3161538"/>
            <a:ext cx="927100" cy="64516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aliases</a:t>
            </a:r>
            <a:endParaRPr lang="en-US" altLang="zh-CN"/>
          </a:p>
          <a:p>
            <a:r>
              <a:rPr lang="zh-CN" altLang="en-US"/>
              <a:t>别名</a:t>
            </a:r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2863" y="2310480"/>
            <a:ext cx="213550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5: count </a:t>
            </a:r>
            <a:r>
              <a:rPr lang="zh-CN" altLang="en-US"/>
              <a:t>比特位数 </a:t>
            </a:r>
            <a:endParaRPr lang="zh-CN" altLang="en-US"/>
          </a:p>
        </p:txBody>
      </p:sp>
      <p:sp>
        <p:nvSpPr>
          <p:cNvPr id="20" name="文本框 19"/>
          <p:cNvSpPr txBox="1"/>
          <p:nvPr userDrawn="1"/>
        </p:nvSpPr>
        <p:spPr>
          <a:xfrm>
            <a:off x="8252863" y="3161538"/>
            <a:ext cx="1849120" cy="64516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2: offset </a:t>
            </a:r>
            <a:r>
              <a:rPr lang="zh-CN" altLang="en-US">
                <a:solidFill>
                  <a:schemeClr val="tx1"/>
                </a:solidFill>
              </a:rPr>
              <a:t>偏移量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6335135" y="2310480"/>
            <a:ext cx="3665739" cy="1292058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 userDrawn="1"/>
        </p:nvGrpSpPr>
        <p:grpSpPr>
          <a:xfrm>
            <a:off x="1404423" y="4109857"/>
            <a:ext cx="5505450" cy="1577975"/>
            <a:chOff x="9409" y="8314"/>
            <a:chExt cx="8670" cy="2485"/>
          </a:xfrm>
        </p:grpSpPr>
        <p:pic>
          <p:nvPicPr>
            <p:cNvPr id="4" name="图片 3" descr="upload_post_object_v2_376657273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409" y="8314"/>
              <a:ext cx="8670" cy="2100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 userDrawn="1"/>
          </p:nvCxnSpPr>
          <p:spPr>
            <a:xfrm>
              <a:off x="17045" y="9489"/>
              <a:ext cx="0" cy="1311"/>
            </a:xfrm>
            <a:prstGeom prst="line">
              <a:avLst/>
            </a:prstGeom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 userDrawn="1"/>
          </p:nvCxnSpPr>
          <p:spPr>
            <a:xfrm>
              <a:off x="16412" y="10411"/>
              <a:ext cx="558" cy="0"/>
            </a:xfrm>
            <a:prstGeom prst="line">
              <a:avLst/>
            </a:prstGeom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标题 1"/>
          <p:cNvSpPr>
            <a:spLocks noGrp="1"/>
          </p:cNvSpPr>
          <p:nvPr/>
        </p:nvSpPr>
        <p:spPr>
          <a:xfrm>
            <a:off x="965168" y="650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/>
              <a:t>补充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count 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 offset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891306" y="2027568"/>
            <a:ext cx="2271821" cy="114423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struct BitField {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uint8_t count;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uint8_t offset;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};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17" name="图片 16" descr="upload_post_object_v2_3450082790"/>
          <p:cNvPicPr>
            <a:picLocks noChangeAspect="1"/>
          </p:cNvPicPr>
          <p:nvPr/>
        </p:nvPicPr>
        <p:blipFill>
          <a:blip r:embed="rId2"/>
          <a:srcRect r="529"/>
          <a:stretch>
            <a:fillRect/>
          </a:stretch>
        </p:blipFill>
        <p:spPr>
          <a:xfrm>
            <a:off x="3337683" y="2109656"/>
            <a:ext cx="3600360" cy="1209675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6910195" y="4538132"/>
            <a:ext cx="5054600" cy="64516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offset:</a:t>
            </a:r>
            <a:r>
              <a:rPr lang="zh-CN" altLang="en-US"/>
              <a:t> 所有 </a:t>
            </a:r>
            <a:r>
              <a:rPr lang="en-US" altLang="zh-CN"/>
              <a:t>I</a:t>
            </a:r>
            <a:r>
              <a:rPr lang="zh-CN" altLang="en-US"/>
              <a:t> 型指令最后都是 </a:t>
            </a:r>
            <a:r>
              <a:rPr lang="en-US" altLang="zh-CN"/>
              <a:t>11, </a:t>
            </a:r>
            <a:r>
              <a:rPr lang="zh-CN" altLang="en-US"/>
              <a:t>所以偏移 = </a:t>
            </a:r>
            <a:r>
              <a:rPr lang="en-US" altLang="zh-CN"/>
              <a:t>2</a:t>
            </a:r>
            <a:endParaRPr lang="zh-CN" altLang="en-US"/>
          </a:p>
          <a:p>
            <a:r>
              <a:rPr lang="en-US" altLang="zh-CN"/>
              <a:t>count: </a:t>
            </a:r>
            <a:r>
              <a:rPr lang="zh-CN" altLang="en-US"/>
              <a:t>区分指令类型的为 </a:t>
            </a:r>
            <a:r>
              <a:rPr lang="en-US" altLang="zh-CN"/>
              <a:t>op </a:t>
            </a:r>
            <a:r>
              <a:rPr lang="zh-CN" altLang="en-US"/>
              <a:t>高 </a:t>
            </a:r>
            <a:r>
              <a:rPr lang="en-US" altLang="zh-CN"/>
              <a:t>5 </a:t>
            </a:r>
            <a:r>
              <a:rPr lang="zh-CN" altLang="en-US"/>
              <a:t>位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InstructionMap</a:t>
            </a:r>
            <a:endParaRPr lang="zh-CN" altLang="en-US" sz="360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-23978" y="1848633"/>
            <a:ext cx="9384030" cy="246126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static const struct InstructionMap I_inst_map[] = {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{"load", IT_I, NOALU, NOMEM, LOAD_map, {}, 0x03, 0x7f, { .subfield = {3, 12} }, nullptr}, // LOAD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IM_UNKNOWN, // LOAD-FP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IM_UNKNOWN, // custom-0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{"misc-mem", IT_I, NOALU, NOMEM, MISC_MEM_map, {}, 0x0f, 0x7f, { .subfield = {3, 12} }, nullptr}, // MISC-MEM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zh-CN" altLang="en-US" sz="1400">
                <a:highlight>
                  <a:srgbClr val="FFFF00"/>
                </a:highlight>
                <a:latin typeface="Courier" charset="0"/>
                <a:ea typeface="Courier" charset="0"/>
                <a:cs typeface="Courier" charset="0"/>
              </a:rPr>
              <a:t>{"op-imm", IT_I, NOALU, NOMEM, OP_IMM_map, {}, 0x13, 0x7f, { .subfield = {3, 12} }, nullptr}</a:t>
            </a:r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, // OP-IMM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altLang="zh-CN" sz="1400">
                <a:latin typeface="Courier" charset="0"/>
                <a:ea typeface="Courier" charset="0"/>
                <a:cs typeface="Courier" charset="0"/>
              </a:rPr>
              <a:t>    ...</a:t>
            </a:r>
            <a:endParaRPr lang="en-US" altLang="zh-CN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altLang="zh-CN" sz="1400">
                <a:latin typeface="Courier" charset="0"/>
                <a:ea typeface="Courier" charset="0"/>
                <a:cs typeface="Courier" charset="0"/>
              </a:rPr>
              <a:t>    {"amo", IT_R, NOALU, NOMEM, AMO_map, {}, 0x2f, 0x7f, { .subfield = {3, 12} }, nullptr}, // OP-32</a:t>
            </a:r>
            <a:endParaRPr lang="en-US" altLang="zh-CN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altLang="zh-CN" sz="1400">
                <a:latin typeface="Courier" charset="0"/>
                <a:ea typeface="Courier" charset="0"/>
                <a:cs typeface="Courier" charset="0"/>
              </a:rPr>
              <a:t>    ...</a:t>
            </a:r>
            <a:endParaRPr lang="en-US" altLang="zh-CN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altLang="zh-CN" sz="1400">
                <a:latin typeface="Courier" charset="0"/>
                <a:ea typeface="Courier" charset="0"/>
                <a:cs typeface="Courier" charset="0"/>
              </a:rPr>
              <a:t>}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3136334" y="4520581"/>
            <a:ext cx="5505450" cy="1568450"/>
            <a:chOff x="448" y="7752"/>
            <a:chExt cx="8670" cy="2470"/>
          </a:xfrm>
        </p:grpSpPr>
        <p:pic>
          <p:nvPicPr>
            <p:cNvPr id="3" name="图片 2" descr="upload_post_object_v2_376657273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8" y="7752"/>
              <a:ext cx="8670" cy="2100"/>
            </a:xfrm>
            <a:prstGeom prst="rect">
              <a:avLst/>
            </a:prstGeom>
          </p:spPr>
        </p:pic>
        <p:cxnSp>
          <p:nvCxnSpPr>
            <p:cNvPr id="4" name="直接连接符 3"/>
            <p:cNvCxnSpPr/>
            <p:nvPr userDrawn="1"/>
          </p:nvCxnSpPr>
          <p:spPr>
            <a:xfrm>
              <a:off x="6003" y="8912"/>
              <a:ext cx="0" cy="1311"/>
            </a:xfrm>
            <a:prstGeom prst="line">
              <a:avLst/>
            </a:prstGeom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 userDrawn="1"/>
          </p:nvCxnSpPr>
          <p:spPr>
            <a:xfrm>
              <a:off x="5214" y="9899"/>
              <a:ext cx="693" cy="0"/>
            </a:xfrm>
            <a:prstGeom prst="line">
              <a:avLst/>
            </a:prstGeom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 userDrawn="1"/>
          </p:nvCxnSpPr>
          <p:spPr>
            <a:xfrm>
              <a:off x="8057" y="8912"/>
              <a:ext cx="0" cy="1311"/>
            </a:xfrm>
            <a:prstGeom prst="line">
              <a:avLst/>
            </a:prstGeom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 userDrawn="1"/>
        </p:nvSpPr>
        <p:spPr>
          <a:xfrm>
            <a:off x="5948645" y="6237832"/>
            <a:ext cx="8686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操作码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InstructionMap</a:t>
            </a:r>
            <a:endParaRPr lang="zh-CN" altLang="en-US" sz="3600"/>
          </a:p>
        </p:txBody>
      </p:sp>
      <p:pic>
        <p:nvPicPr>
          <p:cNvPr id="3" name="图片 2" descr="upload_post_object_v2_39841089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9626" y="5394681"/>
            <a:ext cx="6229350" cy="133350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0" y="2400246"/>
            <a:ext cx="10403205" cy="249174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static const struct InstructionMap OP_IMM_map[] = {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{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"addi",  IT_I, { .alu_op=AluOp::ADD },  NOMEM, </a:t>
            </a:r>
            <a:r>
              <a:rPr lang="zh-CN" altLang="en-US" sz="1200">
                <a:highlight>
                  <a:srgbClr val="FFFF00"/>
                </a:highlight>
                <a:latin typeface="Courier" charset="0"/>
                <a:ea typeface="Courier" charset="0"/>
                <a:cs typeface="Courier" charset="0"/>
              </a:rPr>
              <a:t>nullptr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zh-CN" altLang="en-US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{"d", "s", "j"}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, 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0x00000013,0x0000707f, 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{ .flags = FLAGS_ALU_I }, inst_aliases_addi}, // ADDI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{"slli",  IT_I, { .alu_op=AluOp::SLL },  NOMEM, nullptr, {"d", "s", "&gt;"}, 0x00001013,0xfc00707f, { .flags = FLAGS_ALU_I }, nullptr}, // SLLI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{"slti",  IT_I, { .alu_op=AluOp::SLT },  NOMEM, nullptr, {"d", "s", "j"}, 0x00002013,0x0000707f, { .flags = FLAGS_ALU_I }, nullptr}, // SLTI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{"sltiu", IT_I, { .alu_op=AluOp::SLTU }, NOMEM, nullptr, {"d", "s", "j"}, 0x00003013,0x0000707f, { .flags = FLAGS_ALU_I }, inst_aliases_sltiu}, // SLTIU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{"xori",  IT_I, { .alu_op=AluOp::XOR },  NOMEM, nullptr, {"d", "s", "j"}, 0x00004013,0x0000707f, { .flags = FLAGS_ALU_I }, inst_aliases_xori}, // XORI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{"sri",   IT_I, NOALU,       NOMEM, SRI_map,              {}, 0x00005013, 0xbe00707f, { .subfield = {1, 30} }, nullptr}, // SRLI, SRAI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{"ori",   IT_I, { .alu_op=AluOp::OR },   NOMEM, nullptr, {"d", "s", "j"}, 0x00006013,0x0000707f, { .flags = FLAGS_ALU_I }, nullptr}, // ORI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{"andi",  IT_I, { .alu_op=AluOp::AND },  NOMEM, nullptr, {"d", "s", "j"}, 0x00007013,0x0000707f, { .flags = FLAGS_ALU_I }, inst_aliases_andi}, // ANDI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};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相关 </a:t>
            </a:r>
            <a:r>
              <a:rPr lang="en-US" altLang="zh-CN"/>
              <a:t>issue </a:t>
            </a:r>
            <a:r>
              <a:rPr lang="zh-CN" altLang="en-US"/>
              <a:t>描述 </a:t>
            </a:r>
            <a:r>
              <a:rPr lang="en-US" altLang="zh-CN"/>
              <a:t>1</a:t>
            </a:r>
            <a:endParaRPr lang="zh-CN" altLang="en-US"/>
          </a:p>
        </p:txBody>
      </p:sp>
      <p:pic>
        <p:nvPicPr>
          <p:cNvPr id="4" name="图片 3" descr="upload_post_object_v2_35156818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31" y="1848633"/>
            <a:ext cx="8801100" cy="46577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补充</a:t>
            </a:r>
            <a:r>
              <a:rPr lang="en-US" altLang="zh-CN" sz="3600"/>
              <a:t>: code </a:t>
            </a:r>
            <a:r>
              <a:rPr lang="zh-CN" altLang="en-US" sz="3600"/>
              <a:t>计算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1071646" y="3175415"/>
            <a:ext cx="10999642" cy="5219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{"i", IT_UNKNOWN, NOALU, NOMEM, I_inst_map, {}, 0x3, 0x3, { .subfield = {5, 2} }, nullptr}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071646" y="4381291"/>
            <a:ext cx="7635875" cy="30670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{"op-imm", IT_I, NOALU, NOMEM, OP_IMM_map, {}, 0x13, 0x7f, { .subfield = {3, 12} }, nullptr},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4641248" y="1906291"/>
            <a:ext cx="6090229" cy="369570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zh-CN" altLang="en-US"/>
              <a:t>计算公式  code = base_code | (i       &lt;&lt; shift)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741838" y="2658660"/>
            <a:ext cx="557022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/>
              <a:t>code </a:t>
            </a:r>
            <a:r>
              <a:rPr lang="zh-CN" altLang="en-US"/>
              <a:t>= </a:t>
            </a:r>
            <a:r>
              <a:rPr lang="en-US" altLang="zh-CN"/>
              <a:t>0               | (0011 &lt;&lt; 0    ) </a:t>
            </a:r>
            <a:r>
              <a:rPr lang="zh-CN" altLang="en-US"/>
              <a:t>= </a:t>
            </a:r>
            <a:r>
              <a:rPr lang="en-US" altLang="zh-CN"/>
              <a:t>0011 </a:t>
            </a:r>
            <a:r>
              <a:rPr lang="zh-CN" altLang="en-US"/>
              <a:t>= </a:t>
            </a:r>
            <a:r>
              <a:rPr lang="en-US" altLang="zh-CN"/>
              <a:t>0x3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741796" y="3840934"/>
            <a:ext cx="576453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code = </a:t>
            </a:r>
            <a:r>
              <a:rPr lang="en-US" altLang="zh-CN"/>
              <a:t>0011</a:t>
            </a:r>
            <a:r>
              <a:rPr lang="zh-CN" altLang="en-US"/>
              <a:t>         | (0</a:t>
            </a:r>
            <a:r>
              <a:rPr lang="en-US" altLang="zh-CN"/>
              <a:t>101</a:t>
            </a:r>
            <a:r>
              <a:rPr lang="zh-CN" altLang="en-US"/>
              <a:t> &lt;&lt; </a:t>
            </a:r>
            <a:r>
              <a:rPr lang="en-US" altLang="zh-CN"/>
              <a:t>2    </a:t>
            </a:r>
            <a:r>
              <a:rPr lang="zh-CN" altLang="en-US"/>
              <a:t>) =</a:t>
            </a:r>
            <a:r>
              <a:rPr lang="en-US" altLang="zh-CN"/>
              <a:t>1</a:t>
            </a:r>
            <a:r>
              <a:rPr lang="zh-CN" altLang="en-US"/>
              <a:t>0</a:t>
            </a:r>
            <a:r>
              <a:rPr lang="en-US" altLang="zh-CN"/>
              <a:t>1</a:t>
            </a:r>
            <a:r>
              <a:rPr lang="zh-CN" altLang="en-US"/>
              <a:t>11 = </a:t>
            </a:r>
            <a:r>
              <a:rPr lang="en-US" altLang="zh-CN"/>
              <a:t>0x13</a:t>
            </a:r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8853" y="3175415"/>
            <a:ext cx="93154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 4 </a:t>
            </a:r>
            <a:r>
              <a:rPr lang="zh-CN" altLang="en-US"/>
              <a:t>个</a:t>
            </a:r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8857" y="4350811"/>
            <a:ext cx="93154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 5 </a:t>
            </a:r>
            <a:r>
              <a:rPr lang="zh-CN" altLang="en-US"/>
              <a:t>个</a:t>
            </a:r>
            <a:endParaRPr lang="zh-CN" altLang="en-US"/>
          </a:p>
        </p:txBody>
      </p:sp>
      <p:cxnSp>
        <p:nvCxnSpPr>
          <p:cNvPr id="15" name="直接箭头连接符 14"/>
          <p:cNvCxnSpPr/>
          <p:nvPr userDrawn="1"/>
        </p:nvCxnSpPr>
        <p:spPr>
          <a:xfrm>
            <a:off x="6555286" y="3414688"/>
            <a:ext cx="354089" cy="421079"/>
          </a:xfrm>
          <a:prstGeom prst="straightConnector1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 userDrawn="1"/>
        </p:nvCxnSpPr>
        <p:spPr>
          <a:xfrm flipH="1">
            <a:off x="8670251" y="3433828"/>
            <a:ext cx="660329" cy="382799"/>
          </a:xfrm>
          <a:prstGeom prst="straightConnector1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00849" y="5399849"/>
            <a:ext cx="11047492" cy="735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{"addi",  IT_I, { .alu_op=AluOp::ADD },  NOMEM, nullptr, {"d", "s", "j"}, 0x00000013,0x0000707f, { .flags = FLAGS_ALU_I }, inst_aliases_addi}, // ADDI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5741796" y="4833450"/>
            <a:ext cx="322072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如果没有子集</a:t>
            </a:r>
            <a:r>
              <a:rPr lang="en-US" altLang="zh-CN"/>
              <a:t>, </a:t>
            </a:r>
            <a:r>
              <a:rPr lang="zh-CN" altLang="en-US"/>
              <a:t>直接使用</a:t>
            </a:r>
            <a:r>
              <a:rPr lang="en-US" altLang="zh-CN"/>
              <a:t> code</a:t>
            </a:r>
            <a:endParaRPr lang="zh-CN" altLang="en-US"/>
          </a:p>
        </p:txBody>
      </p:sp>
      <p:cxnSp>
        <p:nvCxnSpPr>
          <p:cNvPr id="19" name="直接箭头连接符 18"/>
          <p:cNvCxnSpPr/>
          <p:nvPr userDrawn="1"/>
        </p:nvCxnSpPr>
        <p:spPr>
          <a:xfrm>
            <a:off x="6641416" y="4687495"/>
            <a:ext cx="2861424" cy="679469"/>
          </a:xfrm>
          <a:prstGeom prst="straightConnector1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补充: 根据 </a:t>
            </a:r>
            <a:r>
              <a:rPr lang="en-US" altLang="zh-CN" sz="3600"/>
              <a:t>code </a:t>
            </a:r>
            <a:r>
              <a:rPr lang="zh-CN" altLang="en-US" sz="3600"/>
              <a:t>反推出结构体</a:t>
            </a:r>
            <a:endParaRPr lang="zh-CN" altLang="en-US" sz="360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952404" y="4545370"/>
            <a:ext cx="6132830" cy="30670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 sz="1400">
                <a:latin typeface="Courier" charset="0"/>
                <a:ea typeface="Courier" charset="0"/>
                <a:cs typeface="Courier" charset="0"/>
              </a:rPr>
              <a:t>decode: (val &gt;&gt; offset) &amp; (((uint64_t)1 &lt;&lt; count) - 1), </a:t>
            </a:r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计算出在子集中的索引</a:t>
            </a:r>
            <a:endParaRPr lang="en-US" altLang="zh-CN" sz="14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96950" y="5372873"/>
            <a:ext cx="289687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addi code: 0x13 (10011)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985809" y="5587073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0161" y="5003281"/>
            <a:ext cx="836993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推出是 </a:t>
            </a:r>
            <a:r>
              <a:rPr lang="en-US" altLang="zh-CN"/>
              <a:t>I </a:t>
            </a:r>
            <a:r>
              <a:rPr lang="zh-CN" altLang="en-US"/>
              <a:t>格式指令</a:t>
            </a:r>
            <a:r>
              <a:rPr lang="en-US" altLang="zh-CN"/>
              <a:t>: 10011 &gt;&gt; 0 </a:t>
            </a:r>
            <a:r>
              <a:rPr lang="zh-CN" altLang="en-US"/>
              <a:t>&amp; </a:t>
            </a:r>
            <a:r>
              <a:rPr lang="en-US" altLang="zh-CN"/>
              <a:t>((1 &lt;&lt; 2) </a:t>
            </a:r>
            <a:r>
              <a:rPr lang="zh-CN" altLang="en-US"/>
              <a:t>- </a:t>
            </a:r>
            <a:r>
              <a:rPr lang="en-US" altLang="zh-CN"/>
              <a:t>1) </a:t>
            </a:r>
            <a:r>
              <a:rPr lang="zh-CN" altLang="en-US"/>
              <a:t>= </a:t>
            </a:r>
            <a:r>
              <a:rPr lang="en-US" altLang="zh-CN"/>
              <a:t>10111 </a:t>
            </a:r>
            <a:r>
              <a:rPr lang="zh-CN" altLang="en-US"/>
              <a:t>&amp; </a:t>
            </a:r>
            <a:r>
              <a:rPr lang="en-US" altLang="zh-CN"/>
              <a:t>0011 </a:t>
            </a:r>
            <a:r>
              <a:rPr lang="zh-CN" altLang="en-US"/>
              <a:t>= </a:t>
            </a:r>
            <a:r>
              <a:rPr lang="en-US" altLang="zh-CN"/>
              <a:t>0011 </a:t>
            </a:r>
            <a:r>
              <a:rPr lang="zh-CN" altLang="en-US"/>
              <a:t>= </a:t>
            </a:r>
            <a:r>
              <a:rPr lang="en-US" altLang="zh-CN"/>
              <a:t>3</a:t>
            </a:r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952500" y="1617345"/>
            <a:ext cx="11276330" cy="3337560"/>
            <a:chOff x="1500" y="2547"/>
            <a:chExt cx="17758" cy="5256"/>
          </a:xfrm>
        </p:grpSpPr>
        <p:grpSp>
          <p:nvGrpSpPr>
            <p:cNvPr id="9" name="组合 8"/>
            <p:cNvGrpSpPr/>
            <p:nvPr userDrawn="1"/>
          </p:nvGrpSpPr>
          <p:grpSpPr>
            <a:xfrm>
              <a:off x="1500" y="2547"/>
              <a:ext cx="17758" cy="5257"/>
              <a:chOff x="1320" y="2637"/>
              <a:chExt cx="17758" cy="3946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320" y="2637"/>
                <a:ext cx="17759" cy="394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endParaRPr lang="zh-CN" altLang="en-US" sz="140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zh-CN" altLang="en-US" sz="1400">
                    <a:latin typeface="Courier" charset="0"/>
                    <a:ea typeface="Courier" charset="0"/>
                    <a:cs typeface="Courier" charset="0"/>
                  </a:rPr>
                  <a:t>const BitField instruction_map_opcode_field = { </a:t>
                </a:r>
                <a:r>
                  <a:rPr lang="en-US" altLang="zh-CN" sz="1400">
                    <a:latin typeface="Courier" charset="0"/>
                    <a:ea typeface="Courier" charset="0"/>
                    <a:cs typeface="Courier" charset="0"/>
                  </a:rPr>
                  <a:t>.count </a:t>
                </a:r>
                <a:r>
                  <a:rPr lang="zh-CN" altLang="en-US" sz="1400">
                    <a:latin typeface="Courier" charset="0"/>
                    <a:ea typeface="Courier" charset="0"/>
                    <a:cs typeface="Courier" charset="0"/>
                  </a:rPr>
                  <a:t>= 2, </a:t>
                </a:r>
                <a:r>
                  <a:rPr lang="en-US" altLang="zh-CN" sz="1400">
                    <a:latin typeface="Courier" charset="0"/>
                    <a:ea typeface="Courier" charset="0"/>
                    <a:cs typeface="Courier" charset="0"/>
                  </a:rPr>
                  <a:t>.offset </a:t>
                </a:r>
                <a:r>
                  <a:rPr lang="zh-CN" altLang="en-US" sz="1400">
                    <a:latin typeface="Courier" charset="0"/>
                    <a:ea typeface="Courier" charset="0"/>
                    <a:cs typeface="Courier" charset="0"/>
                  </a:rPr>
                  <a:t>= 0 };</a:t>
                </a:r>
                <a:endParaRPr lang="zh-CN" altLang="en-US" sz="140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zh-CN" altLang="en-US" sz="140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zh-CN" altLang="en-US" sz="1400">
                    <a:latin typeface="Courier" charset="0"/>
                    <a:ea typeface="Courier" charset="0"/>
                    <a:cs typeface="Courier" charset="0"/>
                  </a:rPr>
                  <a:t>static inline const struct InstructionMap &amp;InstructionMapFind(uint32_t code) {</a:t>
                </a:r>
                <a:endParaRPr lang="zh-CN" altLang="en-US" sz="140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zh-CN" altLang="en-US" sz="1400">
                    <a:latin typeface="Courier" charset="0"/>
                    <a:ea typeface="Courier" charset="0"/>
                    <a:cs typeface="Courier" charset="0"/>
                  </a:rPr>
                  <a:t>    const struct InstructionMap *im = &amp;C_inst_map[instruction_map_opcode_field.decode(code)];</a:t>
                </a:r>
                <a:endParaRPr lang="zh-CN" altLang="en-US" sz="140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zh-CN" altLang="en-US" sz="1400">
                    <a:latin typeface="Courier" charset="0"/>
                    <a:ea typeface="Courier" charset="0"/>
                    <a:cs typeface="Courier" charset="0"/>
                  </a:rPr>
                  <a:t>    while (im-&gt;subclass != nullptr) {</a:t>
                </a:r>
                <a:endParaRPr lang="zh-CN" altLang="en-US" sz="140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zh-CN" altLang="en-US" sz="1400">
                    <a:latin typeface="Courier" charset="0"/>
                    <a:ea typeface="Courier" charset="0"/>
                    <a:cs typeface="Courier" charset="0"/>
                  </a:rPr>
                  <a:t>        im = &amp;im-&gt;subclass[im-&gt;subfield.decode(code)];</a:t>
                </a:r>
                <a:endParaRPr lang="zh-CN" altLang="en-US" sz="140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zh-CN" altLang="en-US" sz="1400">
                    <a:latin typeface="Courier" charset="0"/>
                    <a:ea typeface="Courier" charset="0"/>
                    <a:cs typeface="Courier" charset="0"/>
                  </a:rPr>
                  <a:t>    }</a:t>
                </a:r>
                <a:endParaRPr lang="zh-CN" altLang="en-US" sz="140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zh-CN" altLang="en-US" sz="1400">
                    <a:latin typeface="Courier" charset="0"/>
                    <a:ea typeface="Courier" charset="0"/>
                    <a:cs typeface="Courier" charset="0"/>
                  </a:rPr>
                  <a:t>    if ((code ^ im-&gt;code) &amp; im-&gt;mask) {</a:t>
                </a:r>
                <a:endParaRPr lang="zh-CN" altLang="en-US" sz="140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zh-CN" altLang="en-US" sz="1400">
                    <a:latin typeface="Courier" charset="0"/>
                    <a:ea typeface="Courier" charset="0"/>
                    <a:cs typeface="Courier" charset="0"/>
                  </a:rPr>
                  <a:t>        return C_inst_unknown;</a:t>
                </a:r>
                <a:endParaRPr lang="zh-CN" altLang="en-US" sz="140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zh-CN" altLang="en-US" sz="1400">
                    <a:latin typeface="Courier" charset="0"/>
                    <a:ea typeface="Courier" charset="0"/>
                    <a:cs typeface="Courier" charset="0"/>
                  </a:rPr>
                  <a:t>    }</a:t>
                </a:r>
                <a:endParaRPr lang="zh-CN" altLang="en-US" sz="140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zh-CN" altLang="en-US" sz="1400">
                    <a:latin typeface="Courier" charset="0"/>
                    <a:ea typeface="Courier" charset="0"/>
                    <a:cs typeface="Courier" charset="0"/>
                  </a:rPr>
                  <a:t>    return *im;</a:t>
                </a:r>
                <a:endParaRPr lang="zh-CN" altLang="en-US" sz="140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zh-CN" altLang="en-US" sz="1400">
                    <a:latin typeface="Courier" charset="0"/>
                    <a:ea typeface="Courier" charset="0"/>
                    <a:cs typeface="Courier" charset="0"/>
                  </a:rPr>
                  <a:t>}</a:t>
                </a:r>
                <a:endParaRPr lang="zh-CN" altLang="en-US" sz="140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  <p:cxnSp>
            <p:nvCxnSpPr>
              <p:cNvPr id="7" name="直接连接符 6"/>
              <p:cNvCxnSpPr/>
              <p:nvPr userDrawn="1"/>
            </p:nvCxnSpPr>
            <p:spPr>
              <a:xfrm>
                <a:off x="5986" y="4503"/>
                <a:ext cx="4220" cy="0"/>
              </a:xfrm>
              <a:prstGeom prst="line">
                <a:avLst/>
              </a:prstGeom>
              <a:ln w="19050" cap="flat" cmpd="sng" algn="ctr">
                <a:solidFill>
                  <a:srgbClr val="FF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连接符 9"/>
            <p:cNvCxnSpPr/>
            <p:nvPr userDrawn="1"/>
          </p:nvCxnSpPr>
          <p:spPr>
            <a:xfrm>
              <a:off x="10082" y="4353"/>
              <a:ext cx="6812" cy="0"/>
            </a:xfrm>
            <a:prstGeom prst="line">
              <a:avLst/>
            </a:prstGeom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 userDrawn="1"/>
        </p:nvSpPr>
        <p:spPr>
          <a:xfrm>
            <a:off x="3502300" y="5894820"/>
            <a:ext cx="804164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推出是</a:t>
            </a:r>
            <a:r>
              <a:rPr lang="en-US" altLang="zh-CN"/>
              <a:t> op</a:t>
            </a:r>
            <a:r>
              <a:rPr lang="zh-CN" altLang="en-US"/>
              <a:t>-</a:t>
            </a:r>
            <a:r>
              <a:rPr lang="en-US" altLang="zh-CN"/>
              <a:t>imm: 10011 &gt;&gt; 2 </a:t>
            </a:r>
            <a:r>
              <a:rPr lang="zh-CN" altLang="en-US"/>
              <a:t>&amp; </a:t>
            </a:r>
            <a:r>
              <a:rPr lang="en-US" altLang="zh-CN"/>
              <a:t>((1 &lt;&lt; 5) </a:t>
            </a:r>
            <a:r>
              <a:rPr lang="zh-CN" altLang="en-US"/>
              <a:t>- </a:t>
            </a:r>
            <a:r>
              <a:rPr lang="en-US" altLang="zh-CN"/>
              <a:t>1) </a:t>
            </a:r>
            <a:r>
              <a:rPr lang="zh-CN" altLang="en-US"/>
              <a:t>= </a:t>
            </a:r>
            <a:r>
              <a:rPr lang="en-US" altLang="zh-CN"/>
              <a:t>0100 </a:t>
            </a:r>
            <a:r>
              <a:rPr lang="zh-CN" altLang="en-US"/>
              <a:t>&amp; </a:t>
            </a:r>
            <a:r>
              <a:rPr lang="en-US" altLang="zh-CN"/>
              <a:t>1111 </a:t>
            </a:r>
            <a:r>
              <a:rPr lang="zh-CN" altLang="en-US"/>
              <a:t>= </a:t>
            </a:r>
            <a:r>
              <a:rPr lang="en-US" altLang="zh-CN"/>
              <a:t>0100 </a:t>
            </a:r>
            <a:r>
              <a:rPr lang="zh-CN" altLang="en-US"/>
              <a:t>= 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30161" y="5372873"/>
            <a:ext cx="10999642" cy="5219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{"i", IT_UNKNOWN, NOALU, NOMEM, I_inst_map, {}, 0x3, 0x3, { .subfield = {5, 2} }, nullptr}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base_from_tokens</a:t>
            </a:r>
            <a:endParaRPr lang="zh-CN" altLang="en-US" sz="360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39" y="1725048"/>
            <a:ext cx="10776381" cy="2461260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const InstructionMap *im = &amp;InstructionMapFind(inst_code);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inst_code = im-&gt;code;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for (int field_index = 0; field_index &lt; (int)im-&gt;args.size(); field_index++) {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const QString &amp;arg = im-&gt;args[field_index];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QString field_token = inst.fields[field_index];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inst_code |= </a:t>
            </a:r>
            <a:r>
              <a:rPr lang="zh-CN" altLang="en-US" sz="1400">
                <a:highlight>
                  <a:srgbClr val="00FFFF"/>
                </a:highlight>
                <a:latin typeface="Courier" charset="0"/>
                <a:ea typeface="Courier" charset="0"/>
                <a:cs typeface="Courier" charset="0"/>
              </a:rPr>
              <a:t>parse_field</a:t>
            </a:r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(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zh-CN" altLang="en-US" sz="1400">
                <a:highlight>
                  <a:srgbClr val="FFFF00"/>
                </a:highlight>
                <a:latin typeface="Courier" charset="0"/>
                <a:ea typeface="Courier" charset="0"/>
                <a:cs typeface="Courier" charset="0"/>
              </a:rPr>
              <a:t>field_token</a:t>
            </a:r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zh-CN" altLang="en-US" sz="14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arg</a:t>
            </a:r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, inst.address, reloc, inst.filename, inst.line, pseudo_mod,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initial_immediate_value);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}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return Instruction(inst_code);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3737842" y="4515236"/>
            <a:ext cx="2341290" cy="521970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en-US" altLang="zh-CN" sz="1400">
                <a:latin typeface="Courier" charset="0"/>
                <a:ea typeface="Courier" charset="0"/>
                <a:cs typeface="Courier" charset="0"/>
              </a:rPr>
              <a:t>addi, x1,   x2, $10</a:t>
            </a:r>
            <a:endParaRPr lang="en-US" altLang="zh-CN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 {"d", "s", "j"},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曲线连接符 5"/>
          <p:cNvCxnSpPr/>
          <p:nvPr userDrawn="1"/>
        </p:nvCxnSpPr>
        <p:spPr>
          <a:xfrm rot="5400000" flipV="1">
            <a:off x="3057459" y="3716142"/>
            <a:ext cx="1445067" cy="976138"/>
          </a:xfrm>
          <a:prstGeom prst="curvedConnector2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曲线连接符 6"/>
          <p:cNvCxnSpPr/>
          <p:nvPr userDrawn="1"/>
        </p:nvCxnSpPr>
        <p:spPr>
          <a:xfrm>
            <a:off x="2334925" y="3500818"/>
            <a:ext cx="2047975" cy="1205817"/>
          </a:xfrm>
          <a:prstGeom prst="curvedConnector3">
            <a:avLst>
              <a:gd name="adj1" fmla="val -934"/>
            </a:avLst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token</a:t>
            </a:r>
            <a:r>
              <a:rPr lang="zh-CN" altLang="en-US" sz="3600"/>
              <a:t> 解析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1157967" y="1655606"/>
            <a:ext cx="10013934" cy="46205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for (QChar ao : arg) {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bool need_reloc = false;        // Only apply modifier to immediate fields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switch (</a:t>
            </a:r>
            <a:r>
              <a:rPr lang="zh-CN" altLang="en-US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adesc-&gt;kind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) {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case 'g': val += parse_reg_from_string(field_token, &amp;chars_taken); break;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case 'p':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case 'a': val -= inst_addr.get_raw(); FALLTROUGH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case 'o':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case 'n': {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    val += initial_immediate_value;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zh-CN" altLang="en-US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parse_immediate_value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(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        field_token, inst_addr, reloc, filename, line, need_reloc, adesc, effective_mod,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        val, chars_taken))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    break;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}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case 'E': val = parse_csr_address(field_token, chars_taken); break;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}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if (chars_taken &lt;= 0) { throw ParseError("argument parse error"); }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inst_code |= adesc-&gt;arg.encode(val);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field_token = field_token.mid(chars_taken);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}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if (field_token.trimmed() != "") { throw ParseError("excessive characters in argument"); }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return inst_code;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62334" y="0"/>
            <a:ext cx="5529628" cy="1568450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/**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* Possible values: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*  @val g: 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寄存器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ID) 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gp register id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*  @val n: 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立即数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numeric immediate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*  @val a: 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(pc 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相对地址偏移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pc relative address offset     *  @val o: 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偏移量立即数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offset immediate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*/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5" name="直接箭头连接符 4"/>
          <p:cNvCxnSpPr>
            <a:stCxn id="4" idx="1"/>
          </p:cNvCxnSpPr>
          <p:nvPr userDrawn="1"/>
        </p:nvCxnSpPr>
        <p:spPr>
          <a:xfrm flipH="1">
            <a:off x="3896610" y="784225"/>
            <a:ext cx="2765724" cy="1483347"/>
          </a:xfrm>
          <a:prstGeom prst="straightConnector1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立即数解析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334949" y="1525208"/>
            <a:ext cx="731520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bool parse_immediate_value(</a:t>
            </a:r>
            <a:r>
              <a:rPr lang="en-US" altLang="zh-CN" sz="1000"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) {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if (field_token.at(0).isDigit() || field_token.at(0) == '-' || (reloc == nullptr)) {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    uint64_t num_val = 0;        int i;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    char cstr[field_token.count() + 1];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    cstr[i] = 0;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    const char *p = cstr;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    char *r;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zh-CN" altLang="en-US" sz="1000">
                <a:highlight>
                  <a:srgbClr val="00FFFF"/>
                </a:highlight>
                <a:latin typeface="Courier" charset="0"/>
                <a:ea typeface="Courier" charset="0"/>
                <a:cs typeface="Courier" charset="0"/>
              </a:rPr>
              <a:t>if (adesc-&gt;min &lt; 0) {</a:t>
            </a:r>
            <a:endParaRPr lang="zh-CN" altLang="en-US" sz="1000">
              <a:highlight>
                <a:srgbClr val="00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highlight>
                  <a:srgbClr val="00FFFF"/>
                </a:highlight>
                <a:latin typeface="Courier" charset="0"/>
                <a:ea typeface="Courier" charset="0"/>
                <a:cs typeface="Courier" charset="0"/>
              </a:rPr>
              <a:t>            num_val = strtoll(p, &amp;r, 0);</a:t>
            </a:r>
            <a:endParaRPr lang="zh-CN" altLang="en-US" sz="1000">
              <a:highlight>
                <a:srgbClr val="00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highlight>
                  <a:srgbClr val="00FFFF"/>
                </a:highlight>
                <a:latin typeface="Courier" charset="0"/>
                <a:ea typeface="Courier" charset="0"/>
                <a:cs typeface="Courier" charset="0"/>
              </a:rPr>
              <a:t>        } else {</a:t>
            </a:r>
            <a:endParaRPr lang="zh-CN" altLang="en-US" sz="1000">
              <a:highlight>
                <a:srgbClr val="00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highlight>
                  <a:srgbClr val="00FFFF"/>
                </a:highlight>
                <a:latin typeface="Courier" charset="0"/>
                <a:ea typeface="Courier" charset="0"/>
                <a:cs typeface="Courier" charset="0"/>
              </a:rPr>
              <a:t>            num_val = strtoull(p, &amp;r, 0);</a:t>
            </a:r>
            <a:endParaRPr lang="zh-CN" altLang="en-US" sz="1000">
              <a:highlight>
                <a:srgbClr val="00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highlight>
                  <a:srgbClr val="00FFFF"/>
                </a:highlight>
                <a:latin typeface="Courier" charset="0"/>
                <a:ea typeface="Courier" charset="0"/>
                <a:cs typeface="Courier" charset="0"/>
              </a:rPr>
              <a:t>        }</a:t>
            </a:r>
            <a:endParaRPr lang="zh-CN" altLang="en-US" sz="1000">
              <a:highlight>
                <a:srgbClr val="00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    while (*r &amp;&amp; isspace(*r)) {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        r++;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    }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zh-CN" altLang="en-US" sz="1000">
                <a:highlight>
                  <a:srgbClr val="00FFFF"/>
                </a:highlight>
                <a:latin typeface="Courier" charset="0"/>
                <a:ea typeface="Courier" charset="0"/>
                <a:cs typeface="Courier" charset="0"/>
              </a:rPr>
              <a:t>chars_taken = r - p;</a:t>
            </a:r>
            <a:endParaRPr lang="zh-CN" altLang="en-US" sz="1000">
              <a:highlight>
                <a:srgbClr val="00FFFF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    if (*r &amp;&amp; strchr("+-/*|&amp;^~", *r)) {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        need_reloc = true;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    } else {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        // extend signed bits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        val += num_val;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    }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} else {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    need_reloc = true;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}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if (need_reloc &amp;&amp; (reloc != nullptr)) {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    reloc_append(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        reloc, field_token, inst_addr, val, adesc, &amp;chars_taken, filename, line, effective_mod);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    val = 0;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}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zh-CN" altLang="en-US" sz="10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return chars_taken != 0;</a:t>
            </a:r>
            <a:endParaRPr lang="zh-CN" altLang="en-US" sz="1000">
              <a:highlight>
                <a:srgbClr val="00FF00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000">
                <a:latin typeface="Courier" charset="0"/>
                <a:ea typeface="Courier" charset="0"/>
                <a:cs typeface="Courier" charset="0"/>
              </a:rPr>
              <a:t>}</a:t>
            </a:r>
            <a:endParaRPr lang="zh-CN" altLang="en-US" sz="10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42360" y="2162815"/>
            <a:ext cx="73152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if (!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parse_immediate_value(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        field_token, inst_addr, reloc, filename, line, need_reloc, adesc, effective_mod,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        val, chars_taken)</a:t>
            </a:r>
            <a:r>
              <a:rPr lang="zh-CN" altLang="en-US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) {</a:t>
            </a:r>
            <a:endParaRPr lang="zh-CN" altLang="en-US" sz="1200">
              <a:highlight>
                <a:srgbClr val="00FF00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zh-CN" altLang="en-US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throw ParseError(QString("field_token %1 is not a valid immediate value").arg(field_token));</a:t>
            </a:r>
            <a:endParaRPr lang="zh-CN" altLang="en-US" sz="1200">
              <a:highlight>
                <a:srgbClr val="00FF00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zh-CN" altLang="en-US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}</a:t>
            </a:r>
            <a:endParaRPr lang="zh-CN" altLang="en-US" sz="1200">
              <a:highlight>
                <a:srgbClr val="00FF00"/>
              </a:highlight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其他</a:t>
            </a:r>
            <a:r>
              <a:rPr lang="en-US" altLang="zh-CN" sz="3600"/>
              <a:t>: </a:t>
            </a:r>
            <a:r>
              <a:rPr lang="zh-CN" altLang="en-US" sz="3600"/>
              <a:t>伪指令解析</a:t>
            </a:r>
            <a:endParaRPr lang="zh-CN" altLang="en-US" sz="360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139" y="2930040"/>
            <a:ext cx="7277100" cy="289179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if ((inst.base == QLatin1String("</a:t>
            </a:r>
            <a:r>
              <a:rPr lang="zh-CN" altLang="en-US" sz="14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")) &amp;&amp; (buffsize &gt;= 8)) {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    if (inst.fields.size() != 2) { throw ParseError("number of arguments does not match"); }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    *code = base_from_tokens(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                { "</a:t>
            </a:r>
            <a:r>
              <a:rPr lang="zh-CN" altLang="en-US" sz="1400">
                <a:highlight>
                  <a:srgbClr val="00FFFF"/>
                </a:highlight>
                <a:latin typeface="Courier" charset="0"/>
                <a:ea typeface="Courier" charset="0"/>
                <a:cs typeface="Courier" charset="0"/>
              </a:rPr>
              <a:t>lui</a:t>
            </a:r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", inst.fields, inst.address, inst.filename, inst.line }, reloc, UPPER)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                .data();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    code += 1;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    inst.fields.insert(0, inst.fields.at(0));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    *code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        = base_from_tokens(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              { "</a:t>
            </a:r>
            <a:r>
              <a:rPr lang="zh-CN" altLang="en-US" sz="1400">
                <a:highlight>
                  <a:srgbClr val="00FFFF"/>
                </a:highlight>
                <a:latin typeface="Courier" charset="0"/>
                <a:ea typeface="Courier" charset="0"/>
                <a:cs typeface="Courier" charset="0"/>
              </a:rPr>
              <a:t>addi</a:t>
            </a:r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", inst.fields, inst.address + 4, inst.filename, inst.line }, reloc, LOWER)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              .data();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    return 8;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}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838139" y="2342850"/>
            <a:ext cx="1993900" cy="30670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 sz="1400"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pseudo_from_tokens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write_mem, </a:t>
            </a:r>
            <a:r>
              <a:rPr lang="zh-CN" altLang="en-US" sz="3600"/>
              <a:t>为运行做准备</a:t>
            </a:r>
            <a:endParaRPr lang="zh-CN" altLang="en-US" sz="360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39" y="1848633"/>
            <a:ext cx="10776381" cy="2461260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const InstructionMap *im = &amp;InstructionMapFind(inst_code);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inst_code = im-&gt;code</a:t>
            </a:r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for (int field_index = 0; field_index &lt; (int)im-&gt;args.size(); field_index++) {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const QString &amp;arg = im-&gt;args[field_index];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QString field_token = inst.fields[field_index];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zh-CN" altLang="en-US" sz="14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inst_code |= parse_field</a:t>
            </a:r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(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    field_token</a:t>
            </a:r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, arg</a:t>
            </a:r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, inst.address, reloc, inst.filename, inst.line, pseudo_mod,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initial_immediate_value);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}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return Instruction(inst_code);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139" y="4856096"/>
            <a:ext cx="6023610" cy="159956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uint32_t inst[2] = { 0, 0 };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uint32_t *p = inst;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for (size_t l = 0; l &lt; size; l += 4) {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if (!fatal_occured) { </a:t>
            </a:r>
            <a:r>
              <a:rPr lang="zh-CN" altLang="en-US" sz="14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mem-&gt;write_u32</a:t>
            </a:r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(address, *(p++), ae::INTERNAL); }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address += 4;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}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8139" y="4400396"/>
            <a:ext cx="208280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process_line </a:t>
            </a:r>
            <a:r>
              <a:rPr lang="zh-CN" altLang="en-US"/>
              <a:t>末尾</a:t>
            </a:r>
            <a:endParaRPr lang="zh-CN" altLang="en-US"/>
          </a:p>
        </p:txBody>
      </p:sp>
      <p:cxnSp>
        <p:nvCxnSpPr>
          <p:cNvPr id="9" name="直接箭头连接符 8"/>
          <p:cNvCxnSpPr/>
          <p:nvPr userDrawn="1"/>
        </p:nvCxnSpPr>
        <p:spPr>
          <a:xfrm>
            <a:off x="1626747" y="2371560"/>
            <a:ext cx="210540" cy="736888"/>
          </a:xfrm>
          <a:prstGeom prst="straightConnector1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 userDrawn="1"/>
        </p:nvCxnSpPr>
        <p:spPr>
          <a:xfrm>
            <a:off x="2028686" y="3452968"/>
            <a:ext cx="258389" cy="1483347"/>
          </a:xfrm>
          <a:prstGeom prst="straightConnector1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 userDrawn="1"/>
        </p:nvCxnSpPr>
        <p:spPr>
          <a:xfrm>
            <a:off x="2689015" y="5165994"/>
            <a:ext cx="3655732" cy="622049"/>
          </a:xfrm>
          <a:prstGeom prst="straightConnector1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表达式展开</a:t>
            </a:r>
            <a:r>
              <a:rPr lang="en-US" altLang="zh-CN" sz="3600"/>
              <a:t>, </a:t>
            </a:r>
            <a:r>
              <a:rPr lang="zh-CN" altLang="en-US" sz="3600"/>
              <a:t>计算</a:t>
            </a:r>
            <a:r>
              <a:rPr lang="en-US" altLang="zh-CN" sz="3600"/>
              <a:t>, </a:t>
            </a:r>
            <a:r>
              <a:rPr lang="zh-CN" altLang="en-US" sz="3600"/>
              <a:t>更新</a:t>
            </a:r>
            <a:endParaRPr lang="zh-CN" altLang="en-US" sz="360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39" y="1590457"/>
            <a:ext cx="192913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Courier" charset="0"/>
                <a:ea typeface="Courier" charset="0"/>
                <a:cs typeface="Courier" charset="0"/>
              </a:rPr>
              <a:t>addi x1, x2, </a:t>
            </a:r>
            <a:r>
              <a:rPr lang="zh-CN" altLang="en-US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1 + 1</a:t>
            </a:r>
            <a:endParaRPr lang="zh-CN" altLang="en-US">
              <a:highlight>
                <a:srgbClr val="00FF00"/>
              </a:highlight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139" y="2113147"/>
            <a:ext cx="6253480" cy="341503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表达式的处理位于 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smasm.finish() 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处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bool SimpleAsm::finish(QString *error_ptr) {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bool error_reported = false;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zh-CN" altLang="en-US" sz="1200">
                <a:highlight>
                  <a:srgbClr val="FFFF00"/>
                </a:highlight>
                <a:latin typeface="Courier" charset="0"/>
                <a:ea typeface="Courier" charset="0"/>
                <a:cs typeface="Courier" charset="0"/>
              </a:rPr>
              <a:t> for (machine::RelocExpression *r : reloc)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{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fixmatheval::FmeExpression expression;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LOG("before finish expr: %s, error: %s", qPrintable(r-&gt;expression), qPrintable(error));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if (!</a:t>
            </a:r>
            <a:r>
              <a:rPr lang="zh-CN" altLang="en-US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expression.parse(r-&gt;expression, error)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) {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    fixmatheval::FmeValue value;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    if (!</a:t>
            </a:r>
            <a:r>
              <a:rPr lang="zh-CN" altLang="en-US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expression.eval(value, symtab, error)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) {            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        machine::Instruction inst(mem-&gt;read_u32(r-&gt;location, ae::INTERNAL));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        if (!</a:t>
            </a:r>
            <a:r>
              <a:rPr lang="zh-CN" altLang="en-US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inst.update(value, r)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) {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        if (!fatal_occured) {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zh-CN" altLang="en-US" sz="1200">
                <a:highlight>
                  <a:srgbClr val="00FFFF"/>
                </a:highlight>
                <a:latin typeface="Courier" charset="0"/>
                <a:ea typeface="Courier" charset="0"/>
                <a:cs typeface="Courier" charset="0"/>
              </a:rPr>
              <a:t>mem-&gt;write_u32(Address(r-&gt;location), inst.data(), ae::INTERNAL)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        }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    }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    }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}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9914773" y="0"/>
            <a:ext cx="2264410" cy="203009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FmeNode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FmeNodeConstant</a:t>
            </a:r>
            <a:endParaRPr lang="zh-CN" altLang="en-US"/>
          </a:p>
          <a:p>
            <a:pPr algn="l"/>
            <a:r>
              <a:rPr lang="zh-CN" altLang="en-US"/>
              <a:t>FmeNodeSymbol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FmeNodeUnaryOp</a:t>
            </a:r>
            <a:endParaRPr lang="zh-CN" altLang="en-US"/>
          </a:p>
          <a:p>
            <a:pPr algn="l"/>
            <a:r>
              <a:rPr lang="zh-CN" altLang="en-US"/>
              <a:t>FmeNodeBinaryOp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6247312" y="5689638"/>
            <a:ext cx="4782820" cy="11684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FmeValue (*op)(FmeValue &amp;a, FmeValue &amp;b)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binary_op = [](FmeValue &amp;a, FmeValue &amp;b) -&gt; FmeValue {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return a + b;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};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 userDrawn="1"/>
        </p:nvSpPr>
        <p:spPr>
          <a:xfrm>
            <a:off x="5398063" y="3075984"/>
            <a:ext cx="96202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Thanks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1" y="577296"/>
            <a:ext cx="10515600" cy="1325563"/>
          </a:xfrm>
        </p:spPr>
        <p:txBody>
          <a:bodyPr/>
          <a:p>
            <a:r>
              <a:rPr lang="en-US" altLang="zh-CN" sz="3600"/>
              <a:t>bug </a:t>
            </a:r>
            <a:r>
              <a:rPr lang="zh-CN" altLang="en-US" sz="3600"/>
              <a:t>复现</a:t>
            </a:r>
            <a:endParaRPr lang="zh-CN" altLang="en-US" sz="360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125697" y="1714929"/>
            <a:ext cx="6619240" cy="4691380"/>
            <a:chOff x="1102" y="1706"/>
            <a:chExt cx="10424" cy="7388"/>
          </a:xfrm>
        </p:grpSpPr>
        <p:pic>
          <p:nvPicPr>
            <p:cNvPr id="3" name="图片 2" descr="upload_post_object_v2_360194333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2" y="1706"/>
              <a:ext cx="10425" cy="7389"/>
            </a:xfrm>
            <a:prstGeom prst="rect">
              <a:avLst/>
            </a:prstGeom>
          </p:spPr>
        </p:pic>
        <p:sp>
          <p:nvSpPr>
            <p:cNvPr id="6" name="矩形 5"/>
            <p:cNvSpPr/>
            <p:nvPr userDrawn="1"/>
          </p:nvSpPr>
          <p:spPr>
            <a:xfrm>
              <a:off x="7671" y="2499"/>
              <a:ext cx="392" cy="392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7925" y="2800"/>
              <a:ext cx="3090" cy="588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2986" y="4116"/>
              <a:ext cx="3316" cy="1130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1102" y="7782"/>
              <a:ext cx="9058" cy="784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  <a:highlight>
                  <a:srgbClr val="FF0000"/>
                </a:highlight>
              </a:endParaRPr>
            </a:p>
          </p:txBody>
        </p:sp>
      </p:grpSp>
      <p:cxnSp>
        <p:nvCxnSpPr>
          <p:cNvPr id="13" name="直接箭头连接符 12"/>
          <p:cNvCxnSpPr/>
          <p:nvPr userDrawn="1"/>
        </p:nvCxnSpPr>
        <p:spPr>
          <a:xfrm flipH="1">
            <a:off x="8079503" y="5821896"/>
            <a:ext cx="2143675" cy="1"/>
          </a:xfrm>
          <a:prstGeom prst="straightConnector1">
            <a:avLst/>
          </a:prstGeom>
          <a:ln w="381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10223226" y="5637303"/>
            <a:ext cx="16560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latin typeface="Courier" charset="0"/>
                <a:ea typeface="Courier" charset="0"/>
                <a:cs typeface="Courier" charset="0"/>
              </a:rPr>
              <a:t>error message</a:t>
            </a:r>
            <a:endParaRPr lang="zh-CN" altLang="en-US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expression parse error</a:t>
            </a:r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01866" y="2191705"/>
            <a:ext cx="8324850" cy="2762250"/>
            <a:chOff x="1033" y="3557"/>
            <a:chExt cx="13110" cy="435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1033" y="3557"/>
              <a:ext cx="13110" cy="4350"/>
              <a:chOff x="1900" y="3617"/>
              <a:chExt cx="13110" cy="4350"/>
            </a:xfrm>
          </p:grpSpPr>
          <p:pic>
            <p:nvPicPr>
              <p:cNvPr id="3" name="图片 2" descr="upload_post_object_v2_270279077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900" y="3617"/>
                <a:ext cx="13110" cy="4350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 userDrawn="1"/>
            </p:nvSpPr>
            <p:spPr>
              <a:xfrm>
                <a:off x="3820" y="5347"/>
                <a:ext cx="6074" cy="347"/>
              </a:xfrm>
              <a:prstGeom prst="rect">
                <a:avLst/>
              </a:prstGeom>
              <a:noFill/>
              <a:ln w="28575" cap="flat" cmpd="sng" algn="ctr">
                <a:solidFill>
                  <a:srgbClr val="FF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p>
                <a:pPr algn="ctr"/>
                <a:endParaRPr lang="zh-CN" altLang="en-US">
                  <a:solidFill>
                    <a:srgbClr val="000000"/>
                  </a:solidFill>
                  <a:highlight>
                    <a:srgbClr val="FF0000"/>
                  </a:highlight>
                </a:endParaRPr>
              </a:p>
            </p:txBody>
          </p:sp>
        </p:grpSp>
        <p:sp>
          <p:nvSpPr>
            <p:cNvPr id="8" name="矩形 7"/>
            <p:cNvSpPr/>
            <p:nvPr userDrawn="1"/>
          </p:nvSpPr>
          <p:spPr>
            <a:xfrm>
              <a:off x="2953" y="4161"/>
              <a:ext cx="5154" cy="347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6" name="文本框 5"/>
          <p:cNvSpPr txBox="1"/>
          <p:nvPr userDrawn="1"/>
        </p:nvSpPr>
        <p:spPr>
          <a:xfrm>
            <a:off x="301646" y="5298294"/>
            <a:ext cx="8061658" cy="414211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r>
              <a:rPr lang="en-US" altLang="zh-CN">
                <a:latin typeface="Courier" charset="0"/>
                <a:ea typeface="Courier" charset="0"/>
                <a:cs typeface="Courier" charset="0"/>
              </a:rPr>
              <a:t>[INFO]  assembler.fixmatheval:	expression: [], size: 0</a:t>
            </a:r>
            <a:endParaRPr lang="zh-CN" altLang="en-US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reloc </a:t>
            </a:r>
            <a:r>
              <a:rPr lang="zh-CN" altLang="en-US"/>
              <a:t>可能修改位置</a:t>
            </a:r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952439" y="2635729"/>
            <a:ext cx="6522720" cy="3073400"/>
            <a:chOff x="1320" y="3352"/>
            <a:chExt cx="10272" cy="4840"/>
          </a:xfrm>
        </p:grpSpPr>
        <p:pic>
          <p:nvPicPr>
            <p:cNvPr id="4" name="图片 3" descr="upload_post_object_v2_218307272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20" y="3352"/>
              <a:ext cx="10272" cy="4841"/>
            </a:xfrm>
            <a:prstGeom prst="rect">
              <a:avLst/>
            </a:prstGeom>
          </p:spPr>
        </p:pic>
        <p:sp>
          <p:nvSpPr>
            <p:cNvPr id="8" name="矩形 7"/>
            <p:cNvSpPr/>
            <p:nvPr userDrawn="1"/>
          </p:nvSpPr>
          <p:spPr>
            <a:xfrm>
              <a:off x="2847" y="4718"/>
              <a:ext cx="7716" cy="271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5" name="文本框 4"/>
          <p:cNvSpPr txBox="1"/>
          <p:nvPr userDrawn="1"/>
        </p:nvSpPr>
        <p:spPr>
          <a:xfrm>
            <a:off x="952404" y="2017471"/>
            <a:ext cx="44119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latin typeface="Courier" charset="0"/>
                <a:ea typeface="Courier" charset="0"/>
                <a:cs typeface="Courier" charset="0"/>
              </a:rPr>
              <a:t>src/assembler/simplasm.cpp process_line</a:t>
            </a:r>
            <a:endParaRPr lang="zh-CN" altLang="en-US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入口搜索</a:t>
            </a:r>
            <a:endParaRPr lang="zh-CN" altLang="en-US" sz="360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6477168" y="1901132"/>
            <a:ext cx="4968875" cy="3914775"/>
            <a:chOff x="3570" y="3282"/>
            <a:chExt cx="7825" cy="6165"/>
          </a:xfrm>
        </p:grpSpPr>
        <p:pic>
          <p:nvPicPr>
            <p:cNvPr id="5" name="图片 4" descr="upload_post_object_v2_750411427"/>
            <p:cNvPicPr>
              <a:picLocks noChangeAspect="1"/>
            </p:cNvPicPr>
            <p:nvPr/>
          </p:nvPicPr>
          <p:blipFill>
            <a:blip r:embed="rId1"/>
            <a:srcRect r="35115"/>
            <a:stretch>
              <a:fillRect/>
            </a:stretch>
          </p:blipFill>
          <p:spPr>
            <a:xfrm>
              <a:off x="3570" y="3282"/>
              <a:ext cx="7825" cy="6165"/>
            </a:xfrm>
            <a:prstGeom prst="rect">
              <a:avLst/>
            </a:prstGeom>
          </p:spPr>
        </p:pic>
        <p:sp>
          <p:nvSpPr>
            <p:cNvPr id="7" name="矩形 6"/>
            <p:cNvSpPr/>
            <p:nvPr userDrawn="1"/>
          </p:nvSpPr>
          <p:spPr>
            <a:xfrm>
              <a:off x="6433" y="4111"/>
              <a:ext cx="3090" cy="588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  <a:highlight>
                  <a:srgbClr val="FF0000"/>
                </a:highlight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952439" y="2289117"/>
            <a:ext cx="4428490" cy="3138805"/>
            <a:chOff x="4553" y="1706"/>
            <a:chExt cx="6974" cy="4943"/>
          </a:xfrm>
        </p:grpSpPr>
        <p:pic>
          <p:nvPicPr>
            <p:cNvPr id="3" name="图片 2" descr="upload_post_object_v2_3601943330"/>
            <p:cNvPicPr>
              <a:picLocks noChangeAspect="1"/>
            </p:cNvPicPr>
            <p:nvPr/>
          </p:nvPicPr>
          <p:blipFill>
            <a:blip r:embed="rId2"/>
            <a:srcRect l="33105" b="33105"/>
            <a:stretch>
              <a:fillRect/>
            </a:stretch>
          </p:blipFill>
          <p:spPr>
            <a:xfrm>
              <a:off x="4553" y="1706"/>
              <a:ext cx="6974" cy="4943"/>
            </a:xfrm>
            <a:prstGeom prst="rect">
              <a:avLst/>
            </a:prstGeom>
          </p:spPr>
        </p:pic>
        <p:sp>
          <p:nvSpPr>
            <p:cNvPr id="2" name="矩形 1"/>
            <p:cNvSpPr/>
            <p:nvPr userDrawn="1"/>
          </p:nvSpPr>
          <p:spPr>
            <a:xfrm>
              <a:off x="7671" y="2499"/>
              <a:ext cx="392" cy="392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7925" y="2800"/>
              <a:ext cx="3090" cy="588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  <a:highlight>
                  <a:srgbClr val="FF0000"/>
                </a:highlight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补充</a:t>
            </a:r>
            <a:r>
              <a:rPr lang="en-US" altLang="zh-CN" sz="3600"/>
              <a:t>:</a:t>
            </a:r>
            <a:r>
              <a:rPr lang="zh-CN" altLang="en-US" sz="3600"/>
              <a:t> </a:t>
            </a:r>
            <a:r>
              <a:rPr lang="en-US" altLang="zh-CN" sz="3600"/>
              <a:t>QT</a:t>
            </a:r>
            <a:r>
              <a:rPr lang="zh-CN" altLang="en-US" sz="3600"/>
              <a:t> </a:t>
            </a:r>
            <a:r>
              <a:rPr lang="en-US" altLang="zh-CN" sz="3600"/>
              <a:t>ui </a:t>
            </a:r>
            <a:r>
              <a:rPr lang="zh-CN" altLang="en-US" sz="3600"/>
              <a:t>编写的两种方式</a:t>
            </a:r>
            <a:endParaRPr lang="zh-CN" altLang="en-US" sz="360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283457" y="1595793"/>
            <a:ext cx="3935095" cy="526224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&lt;?xml version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"1.0" encoding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"UTF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8"?&gt;</a:t>
            </a:r>
            <a:endParaRPr lang="en-US" altLang="zh-CN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&lt;ui version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"4.0"&gt; &lt;class&gt;LoginWindow&lt;/class&gt; &lt;widget class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"QWidget" name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"LoginWindow"&gt;</a:t>
            </a:r>
            <a:endParaRPr lang="en-US" altLang="zh-CN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zh-CN" altLang="en-US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登录窗口</a:t>
            </a:r>
            <a:endParaRPr lang="en-US" altLang="zh-CN" sz="1200">
              <a:highlight>
                <a:srgbClr val="00FF00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  &lt;property name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"geometry"&gt;   &lt;rect&gt;    &lt;x&gt;0&lt;/x&gt;    &lt;y&gt;0&lt;/y&gt;    &lt;width&gt;400&lt;/width&gt;    &lt;height&gt;200&lt;/height&gt;   &lt;/rect&gt;  &lt;/property&gt;</a:t>
            </a:r>
            <a:endParaRPr lang="en-US" altLang="zh-CN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zh-CN" altLang="en-US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垂直布局</a:t>
            </a:r>
            <a:endParaRPr lang="en-US" altLang="zh-CN" sz="1200">
              <a:highlight>
                <a:srgbClr val="00FF00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  &lt;layout class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"QVBoxLayout" name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"verticalLayout"&gt;   &lt;item&gt;</a:t>
            </a:r>
            <a:endParaRPr lang="en-US" altLang="zh-CN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// </a:t>
            </a:r>
            <a:r>
              <a:rPr lang="zh-CN" altLang="en-US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按钮</a:t>
            </a:r>
            <a:endParaRPr lang="en-US" altLang="zh-CN" sz="1200">
              <a:highlight>
                <a:srgbClr val="00FF00"/>
              </a:highlight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    &lt;widget class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sz="1200">
                <a:highlight>
                  <a:srgbClr val="00FFFF"/>
                </a:highlight>
                <a:latin typeface="Courier" charset="0"/>
                <a:ea typeface="Courier" charset="0"/>
                <a:cs typeface="Courier" charset="0"/>
              </a:rPr>
              <a:t>QPushButton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" name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sz="1200">
                <a:highlight>
                  <a:srgbClr val="00FF00"/>
                </a:highlight>
                <a:latin typeface="Courier" charset="0"/>
                <a:ea typeface="Courier" charset="0"/>
                <a:cs typeface="Courier" charset="0"/>
              </a:rPr>
              <a:t>loginButton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"&gt;     &lt;property name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"text"&gt;      &lt;string&gt;Login&lt;/string&gt;     &lt;/property&gt;    &lt;/widget&gt;   &lt;/item&gt;  &lt;/layout&gt; &lt;/widget&gt; &lt;resources/&gt; &lt;connections/&gt;</a:t>
            </a:r>
            <a:endParaRPr lang="en-US" altLang="zh-CN" sz="120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1200">
                <a:latin typeface="Courier" charset="0"/>
                <a:ea typeface="Courier" charset="0"/>
                <a:cs typeface="Courier" charset="0"/>
              </a:rPr>
              <a:t>&lt;/ui&gt;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838139" y="1595794"/>
            <a:ext cx="3901440" cy="37846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LoginWindow::LoginWindow(QWidget *parent)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: QWidget(parent)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{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// 创建UI元素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usernameEdit = new QLineEdit(this);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usernameEdit-&gt;setPlaceholderText("Username");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passwordEdit = new QLineEdit(this);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passwordEdit-&gt;setPlaceholderText("Password");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passwordEdit-&gt;setEchoMode(QLineEdit::Password);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loginButton = new QPushButton("Login", this);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messageLabel = new QLabel(this);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// 布局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QVBoxLayout *layout = new QVBoxLayout;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layout-&gt;addWidget(usernameEdit);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layout-&gt;addWidget(passwordEdit);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layout-&gt;addWidget(</a:t>
            </a:r>
            <a:r>
              <a:rPr lang="zh-CN" altLang="en-US" sz="1200">
                <a:highlight>
                  <a:srgbClr val="00FFFF"/>
                </a:highlight>
                <a:latin typeface="Courier" charset="0"/>
                <a:ea typeface="Courier" charset="0"/>
                <a:cs typeface="Courier" charset="0"/>
              </a:rPr>
              <a:t>loginButton</a:t>
            </a:r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);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layout-&gt;addWidget(messageLabel);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    setLayout(layout);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200">
                <a:latin typeface="Courier" charset="0"/>
                <a:ea typeface="Courier" charset="0"/>
                <a:cs typeface="Courier" charset="0"/>
              </a:rPr>
              <a:t>}</a:t>
            </a:r>
            <a:endParaRPr lang="zh-CN" altLang="en-US" sz="120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补充: QT 触发点击事件 </a:t>
            </a:r>
            <a:r>
              <a:rPr lang="en-US" altLang="zh-CN" sz="3600"/>
              <a:t>(Signals &amp; Slots)</a:t>
            </a:r>
            <a:endParaRPr lang="zh-CN" altLang="en-US" sz="360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2717724" y="3098879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endParaRPr lang="zh-CN" altLang="en-US"/>
          </a:p>
        </p:txBody>
      </p:sp>
      <p:pic>
        <p:nvPicPr>
          <p:cNvPr id="5" name="图片 4" descr="upload_post_object_v2_37563418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39" y="1660319"/>
            <a:ext cx="4943475" cy="480060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6057647" y="1380528"/>
            <a:ext cx="6497955" cy="547751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LoginWindow::LoginWindow(QWidget *parent)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: QWidget(parent)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{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// 创建UI元素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loginButton = new QPushButton("Login", this);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// 连接信号和槽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connect(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	loginButton, &amp;QPushButton::clicked, 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     this, &amp;LoginWindow::attemptLogin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);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// 创建布局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1400">
                <a:latin typeface="Courier" charset="0"/>
                <a:ea typeface="Courier" charset="0"/>
                <a:cs typeface="Courier" charset="0"/>
              </a:rPr>
              <a:t>...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}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void LoginWindow::attemptLogin()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{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// 检查用户名和密码是否有效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if (usernameEdit-&gt;text() == "admin" &amp;&amp; passwordEdit-&gt;text() == "password") {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	</a:t>
            </a:r>
            <a:r>
              <a:rPr lang="en-US" altLang="zh-CN" sz="1400">
                <a:latin typeface="Courier" charset="0"/>
                <a:ea typeface="Courier" charset="0"/>
                <a:cs typeface="Courier" charset="0"/>
              </a:rPr>
              <a:t>...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    }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zh-CN" altLang="en-US" sz="1400">
                <a:latin typeface="Courier" charset="0"/>
                <a:ea typeface="Courier" charset="0"/>
                <a:cs typeface="Courier" charset="0"/>
              </a:rPr>
              <a:t>}</a:t>
            </a:r>
            <a:endParaRPr lang="zh-CN" altLang="en-US" sz="1400">
              <a:latin typeface="Courier" charset="0"/>
              <a:ea typeface="Courier" charset="0"/>
              <a:cs typeface="Courier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598" y="523113"/>
            <a:ext cx="10515600" cy="1325563"/>
          </a:xfrm>
        </p:spPr>
        <p:txBody>
          <a:bodyPr/>
          <a:p>
            <a:r>
              <a:rPr lang="en-US" altLang="zh-CN" sz="2800">
                <a:latin typeface="Courier" charset="0"/>
                <a:ea typeface="Courier" charset="0"/>
                <a:cs typeface="Courier" charset="0"/>
              </a:rPr>
              <a:t>src/gui/mainwindow compile_source</a:t>
            </a:r>
            <a:endParaRPr lang="zh-CN" altLang="en-US" sz="280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8" name="图片 7" descr="upload_post_object_v2_41384945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101" y="1806265"/>
            <a:ext cx="7439025" cy="228600"/>
          </a:xfrm>
          <a:prstGeom prst="rect">
            <a:avLst/>
          </a:prstGeom>
        </p:spPr>
      </p:pic>
      <p:pic>
        <p:nvPicPr>
          <p:cNvPr id="4" name="图片 3" descr="upload_post_object_v2_9651605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01" y="2768132"/>
            <a:ext cx="8143875" cy="3152775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5177263" y="4744891"/>
            <a:ext cx="5885536" cy="267959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  <a:highlight>
                <a:srgbClr val="FF0000"/>
              </a:highlight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211230" y="5101571"/>
            <a:ext cx="3483472" cy="296669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  <a:highlight>
                <a:srgbClr val="FF0000"/>
              </a:highlight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78216" y="1848159"/>
            <a:ext cx="3294380" cy="3388360"/>
            <a:chOff x="4429" y="4111"/>
            <a:chExt cx="5188" cy="5336"/>
          </a:xfrm>
        </p:grpSpPr>
        <p:pic>
          <p:nvPicPr>
            <p:cNvPr id="9" name="图片 8" descr="upload_post_object_v2_750411427"/>
            <p:cNvPicPr>
              <a:picLocks noChangeAspect="1"/>
            </p:cNvPicPr>
            <p:nvPr/>
          </p:nvPicPr>
          <p:blipFill>
            <a:blip r:embed="rId3"/>
            <a:srcRect l="7123" t="14912" r="49861"/>
            <a:stretch>
              <a:fillRect/>
            </a:stretch>
          </p:blipFill>
          <p:spPr>
            <a:xfrm>
              <a:off x="4429" y="4201"/>
              <a:ext cx="5188" cy="5246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6433" y="4111"/>
              <a:ext cx="3090" cy="588"/>
            </a:xfrm>
            <a:prstGeom prst="rect">
              <a:avLst/>
            </a:prstGeom>
            <a:noFill/>
            <a:ln w="285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  <a:highlight>
                  <a:srgbClr val="FF0000"/>
                </a:highlight>
              </a:endParaRPr>
            </a:p>
          </p:txBody>
        </p:sp>
      </p:grpSp>
      <p:cxnSp>
        <p:nvCxnSpPr>
          <p:cNvPr id="11" name="曲线连接符 10"/>
          <p:cNvCxnSpPr>
            <a:stCxn id="10" idx="3"/>
            <a:endCxn id="4" idx="0"/>
          </p:cNvCxnSpPr>
          <p:nvPr userDrawn="1"/>
        </p:nvCxnSpPr>
        <p:spPr>
          <a:xfrm>
            <a:off x="3613150" y="2034540"/>
            <a:ext cx="4507230" cy="733425"/>
          </a:xfrm>
          <a:prstGeom prst="curvedConnector2">
            <a:avLst/>
          </a:prstGeom>
          <a:ln w="381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12742</Words>
  <Application>WPS Office WWO_wpscloud_20240328185601-baa3e5ecad</Application>
  <PresentationFormat>宽屏</PresentationFormat>
  <Paragraphs>519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汉仪旗黑KW 55S</vt:lpstr>
      <vt:lpstr>Times New Roman</vt:lpstr>
      <vt:lpstr>Bodoni 72</vt:lpstr>
      <vt:lpstr>思源黑体 Light</vt:lpstr>
      <vt:lpstr>Courier</vt:lpstr>
      <vt:lpstr>思源黑体 Normal</vt:lpstr>
      <vt:lpstr>微软雅黑</vt:lpstr>
      <vt:lpstr>汉仪书宋二KW</vt:lpstr>
      <vt:lpstr>Kingsoft Confetti</vt:lpstr>
      <vt:lpstr>宋体</vt:lpstr>
      <vt:lpstr>Office 主题</vt:lpstr>
      <vt:lpstr>qtrvsim  语法分析器实现及 bug 修复</vt:lpstr>
      <vt:lpstr>相关 issue 描述 1</vt:lpstr>
      <vt:lpstr>bug 复现</vt:lpstr>
      <vt:lpstr>expression parse error</vt:lpstr>
      <vt:lpstr>reloc 可能修改位置</vt:lpstr>
      <vt:lpstr>入口搜索</vt:lpstr>
      <vt:lpstr>补充: QT ui 编写的两种方式</vt:lpstr>
      <vt:lpstr>补充: QT 触发点击事件 (Signals &amp; Slots)</vt:lpstr>
      <vt:lpstr>src/gui/mainwindow compile_source</vt:lpstr>
      <vt:lpstr>词法分析 PART I</vt:lpstr>
      <vt:lpstr>词法分析 PART II</vt:lpstr>
      <vt:lpstr>词法分析 PART III</vt:lpstr>
      <vt:lpstr>词法分析 PART IV</vt:lpstr>
      <vt:lpstr>argement parse error 触发位置</vt:lpstr>
      <vt:lpstr>语法分析</vt:lpstr>
      <vt:lpstr>inst_map</vt:lpstr>
      <vt:lpstr>PowerPoint 演示文稿</vt:lpstr>
      <vt:lpstr>inst_map</vt:lpstr>
      <vt:lpstr>inst_map</vt:lpstr>
      <vt:lpstr>补充: code 计算</vt:lpstr>
      <vt:lpstr>补充: 根据 code 反推出结构体</vt:lpstr>
      <vt:lpstr>map 初始化</vt:lpstr>
      <vt:lpstr>token 解析</vt:lpstr>
      <vt:lpstr>立即数解析</vt:lpstr>
      <vt:lpstr>PowerPoint 演示文稿</vt:lpstr>
      <vt:lpstr>base_from_tokens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qtrvsim  语法分析器实现及 bug 修复</dc:title>
  <dc:creator/>
  <cp:lastModifiedBy/>
  <dcterms:created xsi:type="dcterms:W3CDTF">2024-04-03T06:56:29Z</dcterms:created>
  <dcterms:modified xsi:type="dcterms:W3CDTF">2024-04-03T06:56:29Z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B75C98F4C40948689CB49D1002CA5FAC</vt:lpwstr>
  </property>
</Properties>
</file>