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9" r:id="rId3"/>
    <p:sldId id="281" r:id="rId4"/>
    <p:sldId id="262" r:id="rId5"/>
    <p:sldId id="264" r:id="rId6"/>
    <p:sldId id="265" r:id="rId7"/>
    <p:sldId id="261" r:id="rId8"/>
    <p:sldId id="263" r:id="rId9"/>
    <p:sldId id="266" r:id="rId10"/>
    <p:sldId id="272" r:id="rId11"/>
    <p:sldId id="273" r:id="rId12"/>
    <p:sldId id="269" r:id="rId13"/>
    <p:sldId id="277" r:id="rId14"/>
    <p:sldId id="278" r:id="rId15"/>
    <p:sldId id="276" r:id="rId16"/>
    <p:sldId id="275" r:id="rId17"/>
    <p:sldId id="279" r:id="rId19"/>
    <p:sldId id="270" r:id="rId20"/>
    <p:sldId id="267" r:id="rId21"/>
    <p:sldId id="28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refspecs.linuxbase.org/elf/gabi4" TargetMode="Externa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hyperlink" Target="https://refspecs.linuxbase.org/elf/gabi4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efspecs.linuxbase.org/elf/gabi4" TargetMode="Externa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riscv/sail-riscv/" TargetMode="External"/><Relationship Id="rId2" Type="http://schemas.openxmlformats.org/officeDocument/2006/relationships/hyperlink" Target="https://github.com/rems-project/sail" TargetMode="Externa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编译，主流程，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ELF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加载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[sail/act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开发入门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] sail-riscv (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三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)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2. process_args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：指令集开关（参数解析）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4" name="图片 3" descr="upload_post_object_v2_2364657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2261430"/>
            <a:ext cx="3705225" cy="1238250"/>
          </a:xfrm>
          <a:prstGeom prst="rect">
            <a:avLst/>
          </a:prstGeom>
        </p:spPr>
      </p:pic>
      <p:pic>
        <p:nvPicPr>
          <p:cNvPr id="5" name="图片 4" descr="upload_post_object_v2_19253124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4132853"/>
            <a:ext cx="6553200" cy="752475"/>
          </a:xfrm>
          <a:prstGeom prst="rect">
            <a:avLst/>
          </a:prstGeom>
        </p:spPr>
      </p:pic>
      <p:pic>
        <p:nvPicPr>
          <p:cNvPr id="9" name="图片 8" descr="upload_post_object_v2_7671886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8" y="5131203"/>
            <a:ext cx="9601200" cy="80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38168" y="1848712"/>
            <a:ext cx="313690" cy="14928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c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8168" y="3763316"/>
            <a:ext cx="538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</a:rPr>
              <a:t>ail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3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. load_sail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ELF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加载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928836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948470"/>
            <a:ext cx="5614857" cy="416506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722987" y="3783722"/>
            <a:ext cx="2546557" cy="210750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68458" y="2804287"/>
            <a:ext cx="2546557" cy="21075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722965" y="4639564"/>
            <a:ext cx="3011962" cy="210750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674340" y="5205625"/>
            <a:ext cx="2783650" cy="210750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 descr="upload_post_object_v2_368318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359" y="1948467"/>
            <a:ext cx="5069424" cy="416511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7579412" y="4055284"/>
            <a:ext cx="3345649" cy="210750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38168" y="6210132"/>
            <a:ext cx="115506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>
                <a:cs typeface="Arial" panose="020B0604020202020204" pitchFamily="34" charset="0"/>
              </a:rPr>
              <a:t>riscv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574331" y="6210174"/>
            <a:ext cx="538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加载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ELF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：找程序入口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4" name="图片 3" descr="upload_post_object_v2_3532085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848712"/>
            <a:ext cx="9514550" cy="264623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916174" y="3818847"/>
            <a:ext cx="2669494" cy="26343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683144" y="2700455"/>
            <a:ext cx="3793491" cy="377593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 descr="upload_post_object_v2_41107698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85" y="3809965"/>
            <a:ext cx="3905250" cy="30480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654235" y="5232625"/>
            <a:ext cx="65913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https://refspecs.linuxbase.org/elf/gabi4</a:t>
            </a:r>
            <a:r>
              <a:rPr lang="zh-CN" altLang="en-US"/>
              <a:t>+</a:t>
            </a:r>
            <a:r>
              <a:rPr lang="en-US" altLang="zh-CN"/>
              <a:t>/ch5.pheader.html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加载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ELF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：加载所有 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LOAD segment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2166168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848712"/>
            <a:ext cx="5077548" cy="757537"/>
          </a:xfrm>
          <a:prstGeom prst="rect">
            <a:avLst/>
          </a:prstGeom>
        </p:spPr>
      </p:pic>
      <p:pic>
        <p:nvPicPr>
          <p:cNvPr id="4" name="图片 3" descr="upload_post_object_v2_33708949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2992624"/>
            <a:ext cx="3038475" cy="19812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38168" y="5364344"/>
            <a:ext cx="74847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https://refspecs.linuxbase.org/elf/gabi4</a:t>
            </a:r>
            <a:r>
              <a:rPr lang="zh-CN" altLang="en-US"/>
              <a:t>+</a:t>
            </a:r>
            <a:r>
              <a:rPr lang="en-US" altLang="zh-CN"/>
              <a:t>/ch5.pheader.html</a:t>
            </a:r>
            <a:r>
              <a:rPr lang="zh-CN" altLang="en-US"/>
              <a:t>#</a:t>
            </a:r>
            <a:r>
              <a:rPr lang="en-US" altLang="zh-CN"/>
              <a:t>p_type</a:t>
            </a:r>
            <a:endParaRPr lang="zh-CN" altLang="en-US"/>
          </a:p>
        </p:txBody>
      </p:sp>
      <p:pic>
        <p:nvPicPr>
          <p:cNvPr id="6" name="图片 5" descr="upload_post_object_v2_4739508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48" y="1848712"/>
            <a:ext cx="4991930" cy="2465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加载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ELF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mem_write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映射到</a:t>
            </a:r>
            <a:r>
              <a:rPr lang="zh-CN" altLang="en-US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地址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空间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5" name="图片 4" descr="upload_post_object_v2_32806859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2184787"/>
            <a:ext cx="9772777" cy="1933434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38168" y="5254318"/>
            <a:ext cx="9264633" cy="443192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en-US" altLang="zh-CN">
                <a:hlinkClick r:id="rId2"/>
              </a:rPr>
              <a:t>https://refspecs.linuxbase.org/elf/gabi4</a:t>
            </a:r>
            <a:r>
              <a:rPr lang="zh-CN" altLang="en-US"/>
              <a:t>+</a:t>
            </a:r>
            <a:r>
              <a:rPr lang="en-US" altLang="zh-CN"/>
              <a:t>/ch5.pheader.html</a:t>
            </a:r>
            <a:r>
              <a:rPr lang="zh-CN" altLang="en-US"/>
              <a:t>#</a:t>
            </a:r>
            <a:r>
              <a:rPr lang="en-US" altLang="zh-CN"/>
              <a:t>p_type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168" y="4363283"/>
            <a:ext cx="240538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off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phdr-&gt;p_filesz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addr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phdr-&gt;p_paddr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内存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管理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058127" y="1848648"/>
            <a:ext cx="36163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 </a:t>
            </a:r>
            <a:r>
              <a:rPr lang="zh-CN" altLang="en-US"/>
              <a:t>管理的内存以链表的形式存储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079" y="2515989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uint8_t *mem;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687190" y="3329993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uint8_t *mem;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537367" y="4143996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uint8_t *mem;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4" name="直接箭头连接符 3"/>
          <p:cNvCxnSpPr/>
          <p:nvPr userDrawn="1"/>
        </p:nvCxnSpPr>
        <p:spPr>
          <a:xfrm>
            <a:off x="3991469" y="3561223"/>
            <a:ext cx="69570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 userDrawn="1"/>
        </p:nvCxnSpPr>
        <p:spPr>
          <a:xfrm>
            <a:off x="7824275" y="4349137"/>
            <a:ext cx="713092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838144" y="5743959"/>
            <a:ext cx="38976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块大小为固定值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: MASK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0xFFFFFF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622057" y="1848648"/>
            <a:ext cx="15690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sail_memory</a:t>
            </a:r>
            <a:endParaRPr lang="en-US" altLang="zh-CN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2406599" y="2180858"/>
            <a:ext cx="1" cy="33514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5388862" y="2646616"/>
            <a:ext cx="15690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sail_memory</a:t>
            </a:r>
            <a:endParaRPr lang="en-US" altLang="zh-CN"/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173404" y="2978826"/>
            <a:ext cx="1" cy="33514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0"/>
            <a:endCxn id="13" idx="0"/>
          </p:cNvCxnSpPr>
          <p:nvPr userDrawn="1"/>
        </p:nvCxnSpPr>
        <p:spPr>
          <a:xfrm rot="16200000" flipV="1">
            <a:off x="3890963" y="364173"/>
            <a:ext cx="798195" cy="3766820"/>
          </a:xfrm>
          <a:prstGeom prst="curvedConnector3">
            <a:avLst>
              <a:gd name="adj1" fmla="val 129873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9943032" y="5743980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092855" y="4881224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2243722" y="4144023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C 语言侧主流程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8" y="1848712"/>
            <a:ext cx="5584825" cy="37846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int main(int argc, char **argv)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preinit_sail();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int files_start = process_args(argc, argv);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uint64_t entry = load_sail(initial_elf_file, /*main_file=*/true);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init_sail(entry);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do {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  run_sail();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} while (0);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4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. init_sail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：状态初始化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5" name="图片 4" descr="upload_post_object_v2_5841292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293" y="3424333"/>
            <a:ext cx="3312853" cy="1712858"/>
          </a:xfrm>
          <a:prstGeom prst="rect">
            <a:avLst/>
          </a:prstGeom>
        </p:spPr>
      </p:pic>
      <p:pic>
        <p:nvPicPr>
          <p:cNvPr id="7" name="图片 6" descr="upload_post_object_v2_15479377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42" y="2121206"/>
            <a:ext cx="2810283" cy="1188966"/>
          </a:xfrm>
          <a:prstGeom prst="rect">
            <a:avLst/>
          </a:prstGeom>
        </p:spPr>
      </p:pic>
      <p:pic>
        <p:nvPicPr>
          <p:cNvPr id="8" name="图片 7" descr="upload_post_object_v2_32342363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54" y="3973340"/>
            <a:ext cx="4289357" cy="1370065"/>
          </a:xfrm>
          <a:prstGeom prst="rect">
            <a:avLst/>
          </a:prstGeom>
        </p:spPr>
      </p:pic>
      <p:pic>
        <p:nvPicPr>
          <p:cNvPr id="9" name="图片 8" descr="upload_post_object_v2_3590501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54" y="5949310"/>
            <a:ext cx="3685528" cy="849957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 userDrawn="1"/>
        </p:nvCxnSpPr>
        <p:spPr>
          <a:xfrm flipV="1">
            <a:off x="4471512" y="2701090"/>
            <a:ext cx="1940580" cy="1013017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 userDrawn="1"/>
        </p:nvCxnSpPr>
        <p:spPr>
          <a:xfrm>
            <a:off x="4462836" y="3932759"/>
            <a:ext cx="1949323" cy="725369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9" idx="1"/>
          </p:cNvCxnSpPr>
          <p:nvPr userDrawn="1"/>
        </p:nvCxnSpPr>
        <p:spPr>
          <a:xfrm>
            <a:off x="4467252" y="4281152"/>
            <a:ext cx="1945005" cy="209359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6412054" y="1751624"/>
            <a:ext cx="35706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htif</a:t>
            </a:r>
            <a:r>
              <a:rPr lang="zh-CN" altLang="en-US"/>
              <a:t>（模拟器与主机的通信接口） 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412054" y="3603761"/>
            <a:ext cx="300037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寄存器，等各种状态初始化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412054" y="5579713"/>
            <a:ext cx="143573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TLB</a:t>
            </a:r>
            <a:r>
              <a:rPr lang="zh-CN" altLang="en-US">
                <a:solidFill>
                  <a:schemeClr val="tx1"/>
                </a:solidFill>
              </a:rPr>
              <a:t> 初始化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5.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取指，执行，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PC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寄存器推进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5" name="图片 4" descr="upload_post_object_v2_28011049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848712"/>
            <a:ext cx="5826383" cy="448797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670300" y="2317257"/>
            <a:ext cx="5093113" cy="922029"/>
          </a:xfrm>
          <a:prstGeom prst="rect">
            <a:avLst/>
          </a:prstGeom>
          <a:noFill/>
          <a:ln w="28575" cap="flat" cmpd="sng" algn="ctr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788519" y="3533129"/>
            <a:ext cx="2397275" cy="188796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68" y="6439715"/>
            <a:ext cx="46850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RVC</a:t>
            </a:r>
            <a:r>
              <a:rPr lang="zh-CN" altLang="en-US"/>
              <a:t>（</a:t>
            </a:r>
            <a:r>
              <a:rPr lang="en-US" altLang="zh-CN"/>
              <a:t>RISC-V Compressed Instructions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9" name="图片 8" descr="upload_post_object_v2_895006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04" y="3357923"/>
            <a:ext cx="425767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交流讨论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167471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74851"/>
            <a:ext cx="4523678" cy="208318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70084" y="2033954"/>
            <a:ext cx="5629275" cy="89154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s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ail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</a:rPr>
              <a:t>            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2"/>
              </a:rPr>
              <a:t>https://github.com/rems</a:t>
            </a:r>
            <a:r>
              <a:rPr lang="zh-CN" altLang="en-US" sz="2000">
                <a:latin typeface="苹方-简" charset="0"/>
                <a:ea typeface="苹方-简" charset="0"/>
                <a:cs typeface="苹方-简" charset="0"/>
                <a:hlinkClick r:id="rId2"/>
              </a:rPr>
              <a:t>-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2"/>
              </a:rPr>
              <a:t>project/sail</a:t>
            </a:r>
            <a:endParaRPr lang="en-US" altLang="zh-CN" sz="2000">
              <a:latin typeface="苹方-简" charset="0"/>
              <a:ea typeface="苹方-简" charset="0"/>
              <a:cs typeface="苹方-简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 sz="2000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riscv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</a:rPr>
              <a:t> 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3"/>
              </a:rPr>
              <a:t>https://github.com/riscv/sail</a:t>
            </a:r>
            <a:r>
              <a:rPr lang="zh-CN" altLang="en-US" sz="2000">
                <a:latin typeface="苹方-简" charset="0"/>
                <a:ea typeface="苹方-简" charset="0"/>
                <a:cs typeface="苹方-简" charset="0"/>
                <a:hlinkClick r:id="rId3"/>
              </a:rPr>
              <a:t>-</a:t>
            </a:r>
            <a:r>
              <a:rPr lang="en-US" altLang="zh-CN" sz="2000">
                <a:latin typeface="苹方-简" charset="0"/>
                <a:ea typeface="苹方-简" charset="0"/>
                <a:cs typeface="苹方-简" charset="0"/>
                <a:hlinkClick r:id="rId3"/>
              </a:rPr>
              <a:t>riscv/</a:t>
            </a:r>
            <a:endParaRPr lang="zh-CN" altLang="en-US" sz="2000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目录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编译运行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sail-riscv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两个入口？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C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语言侧主流程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Sail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预初始化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指令集开关（参数解析）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ELF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 加载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寄存器等状态初始化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取指，执行，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PC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寄存器推进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  <a:p>
            <a:pPr lvl="1">
              <a:lnSpc>
                <a:spcPct val="110000"/>
              </a:lnSpc>
            </a:pP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  <a:p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编译运行 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-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riscv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6" name="图片 5" descr="upload_post_object_v2_129667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848712"/>
            <a:ext cx="7427318" cy="426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两个入口？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803480019"/>
          <p:cNvPicPr>
            <a:picLocks noChangeAspect="1"/>
          </p:cNvPicPr>
          <p:nvPr/>
        </p:nvPicPr>
        <p:blipFill>
          <a:blip r:embed="rId1"/>
          <a:srcRect r="46303"/>
          <a:stretch>
            <a:fillRect/>
          </a:stretch>
        </p:blipFill>
        <p:spPr>
          <a:xfrm>
            <a:off x="838168" y="1848712"/>
            <a:ext cx="4552040" cy="3838575"/>
          </a:xfrm>
          <a:prstGeom prst="rect">
            <a:avLst/>
          </a:prstGeom>
        </p:spPr>
      </p:pic>
      <p:pic>
        <p:nvPicPr>
          <p:cNvPr id="4" name="图片 3" descr="upload_post_object_v2_41529420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07" y="1848712"/>
            <a:ext cx="558165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两个入口？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5" name="图片 4" descr="upload_post_object_v2_28863159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907328"/>
            <a:ext cx="9563100" cy="514350"/>
          </a:xfrm>
          <a:prstGeom prst="rect">
            <a:avLst/>
          </a:prstGeom>
        </p:spPr>
      </p:pic>
      <p:pic>
        <p:nvPicPr>
          <p:cNvPr id="6" name="图片 5" descr="upload_post_object_v2_2736731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076575"/>
            <a:ext cx="11830050" cy="7048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6262883" y="3414910"/>
            <a:ext cx="1062529" cy="4741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C 语言侧主流程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68" y="1848712"/>
            <a:ext cx="5584825" cy="37846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int main(int argc, char **argv)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preinit_sail();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int files_start = process_args(argc, argv);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uint64_t entry = load_sail(initial_elf_file, /*main_file=*/true);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init_sail(entry);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do {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  run_sail();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  } while (0);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6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6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1. preinit_sail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Sail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预初始化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3" name="图片 2" descr="upload_post_object_v2_1677056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68" y="1848712"/>
            <a:ext cx="2114550" cy="942975"/>
          </a:xfrm>
          <a:prstGeom prst="rect">
            <a:avLst/>
          </a:prstGeom>
        </p:spPr>
      </p:pic>
      <p:pic>
        <p:nvPicPr>
          <p:cNvPr id="4" name="图片 3" descr="upload_post_object_v2_40132594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2791729"/>
            <a:ext cx="3564694" cy="3587399"/>
          </a:xfrm>
          <a:prstGeom prst="rect">
            <a:avLst/>
          </a:prstGeom>
        </p:spPr>
      </p:pic>
      <p:pic>
        <p:nvPicPr>
          <p:cNvPr id="5" name="图片 4" descr="upload_post_object_v2_11482109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7" y="2419492"/>
            <a:ext cx="4560982" cy="111277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945237" y="1848712"/>
            <a:ext cx="3383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初始化各种全局变量，临时变量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27302" y="3204161"/>
            <a:ext cx="3565179" cy="17562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66289" y="2633381"/>
            <a:ext cx="184406" cy="19318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792759" y="2826590"/>
            <a:ext cx="184406" cy="19318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6657382" y="2826590"/>
            <a:ext cx="184406" cy="19318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2" name="图片 11" descr="upload_post_object_v2_2963194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37" y="3532250"/>
            <a:ext cx="4716088" cy="3325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2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. process_args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：指令集开关（参数解析）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6" name="图片 5" descr="upload_post_object_v2_1336372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8159" y="1848712"/>
            <a:ext cx="4110171" cy="3532102"/>
          </a:xfrm>
          <a:prstGeom prst="rect">
            <a:avLst/>
          </a:prstGeom>
        </p:spPr>
      </p:pic>
      <p:pic>
        <p:nvPicPr>
          <p:cNvPr id="7" name="图片 6" descr="upload_post_object_v2_18361532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1848712"/>
            <a:ext cx="4843228" cy="469972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130879" y="5380786"/>
            <a:ext cx="1783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设置命令行参数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2. process_args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：指令集开关（参数解析）</a:t>
            </a: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pic>
        <p:nvPicPr>
          <p:cNvPr id="6" name="图片 5" descr="upload_post_object_v2_1336372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7223" y="2218314"/>
            <a:ext cx="4110171" cy="3532102"/>
          </a:xfrm>
          <a:prstGeom prst="rect">
            <a:avLst/>
          </a:prstGeom>
        </p:spPr>
      </p:pic>
      <p:pic>
        <p:nvPicPr>
          <p:cNvPr id="7" name="图片 6" descr="upload_post_object_v2_18361532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" y="1848712"/>
            <a:ext cx="4843228" cy="469972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157223" y="1848712"/>
            <a:ext cx="1783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设置命令行参数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Office WWO_wpscloud_20241205195617-cad4b44aa2</Application>
  <PresentationFormat>宽屏</PresentationFormat>
  <Paragraphs>150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汉仪旗黑KW 55S</vt:lpstr>
      <vt:lpstr>汉仪书宋二KW</vt:lpstr>
      <vt:lpstr>Kingsoft Confetti</vt:lpstr>
      <vt:lpstr>Fira Code</vt:lpstr>
      <vt:lpstr>微软雅黑</vt:lpstr>
      <vt:lpstr>var(--fontStack-monospace</vt:lpstr>
      <vt:lpstr>苹方-简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两个入口？</vt:lpstr>
      <vt:lpstr>PowerPoint 演示文稿</vt:lpstr>
      <vt:lpstr>PowerPoint 演示文稿</vt:lpstr>
      <vt:lpstr>1. preinit_sail</vt:lpstr>
      <vt:lpstr>2. process_args</vt:lpstr>
      <vt:lpstr>2. process_args</vt:lpstr>
      <vt:lpstr>2. process_args</vt:lpstr>
      <vt:lpstr>PowerPoint 演示文稿</vt:lpstr>
      <vt:lpstr>PowerPoint 演示文稿</vt:lpstr>
      <vt:lpstr>PowerPoint 演示文稿</vt:lpstr>
      <vt:lpstr>内存管理</vt:lpstr>
      <vt:lpstr>C 语言侧主流程</vt:lpstr>
      <vt:lpstr>2. process_args</vt:lpstr>
      <vt:lpstr>PowerPoint 演示文稿</vt:lpstr>
      <vt:lpstr>交流讨论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编译，主流程，ELF 加载</dc:title>
  <dc:creator/>
  <cp:lastModifiedBy/>
  <dcterms:created xsi:type="dcterms:W3CDTF">2024-12-18T06:51:08Z</dcterms:created>
  <dcterms:modified xsi:type="dcterms:W3CDTF">2024-12-18T06:51:08Z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2052-12.9.0.19237</vt:lpwstr>
  </property>
  <property fmtid="{D5CDD505-2E9C-101B-9397-08002B2CF9AE}" pid="3" name="ICV">
    <vt:lpwstr>B75C98F4C40948689CB49D1002CA5FAC</vt:lpwstr>
  </property>
</Properties>
</file>