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1" r:id="rId4"/>
    <p:sldId id="272" r:id="rId5"/>
    <p:sldId id="262" r:id="rId6"/>
    <p:sldId id="263" r:id="rId7"/>
    <p:sldId id="264" r:id="rId8"/>
    <p:sldId id="265" r:id="rId9"/>
    <p:sldId id="275" r:id="rId10"/>
    <p:sldId id="273" r:id="rId11"/>
    <p:sldId id="274" r:id="rId12"/>
    <p:sldId id="276" r:id="rId13"/>
    <p:sldId id="277" r:id="rId14"/>
    <p:sldId id="278" r:id="rId15"/>
    <p:sldId id="279" r:id="rId16"/>
    <p:sldId id="267" r:id="rId17"/>
    <p:sldId id="268" r:id="rId18"/>
    <p:sldId id="281" r:id="rId19"/>
    <p:sldId id="269" r:id="rId20"/>
    <p:sldId id="270" r:id="rId21"/>
    <p:sldId id="271" r:id="rId22"/>
    <p:sldId id="282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alasdair.github.io/manual.html#_scattered_definitions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hyperlink" Target="https://github.com/rems-project/isla/blob/447e0de6e48972f40e72cd1005183ced96da0b66/configs/riscv64_ubuntu.toml#L65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github.com/riscv/sail-riscv/" TargetMode="External"/><Relationship Id="rId3" Type="http://schemas.openxmlformats.org/officeDocument/2006/relationships/hyperlink" Target="https://github.com/rems-project/sail" TargetMode="External"/><Relationship Id="rId2" Type="http://schemas.openxmlformats.org/officeDocument/2006/relationships/hyperlink" Target="https://riscv-specs.timhutt.co.uk" TargetMode="Externa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alasdair.github.io/manual.html#_mappings" TargetMode="Externa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RISC-V ch2 RV32I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[sail/act </a:t>
            </a:r>
            <a:r>
              <a:rPr lang="zh-CN" altLang="en-US"/>
              <a:t>开发入门</a:t>
            </a:r>
            <a:r>
              <a:rPr lang="en-US" altLang="zh-CN"/>
              <a:t>] sail-riscv (</a:t>
            </a:r>
            <a:r>
              <a:rPr lang="zh-CN" altLang="en-US"/>
              <a:t>四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补充语法</a:t>
            </a:r>
            <a:r>
              <a:rPr lang="en-US" altLang="zh-CN"/>
              <a:t> clause</a:t>
            </a:r>
            <a:endParaRPr lang="en-US" altLang="zh-CN"/>
          </a:p>
        </p:txBody>
      </p:sp>
      <p:sp>
        <p:nvSpPr>
          <p:cNvPr id="4" name="文本框 3"/>
          <p:cNvSpPr txBox="1"/>
          <p:nvPr userDrawn="1"/>
        </p:nvSpPr>
        <p:spPr>
          <a:xfrm>
            <a:off x="838165" y="5213670"/>
            <a:ext cx="676084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1"/>
              </a:rPr>
              <a:t>https://alasdair.github.io/manual.html</a:t>
            </a:r>
            <a:r>
              <a:rPr lang="zh-CN" altLang="en-US">
                <a:hlinkClick r:id="rId1"/>
              </a:rPr>
              <a:t>#</a:t>
            </a:r>
            <a:r>
              <a:rPr lang="en-US" altLang="zh-CN">
                <a:hlinkClick r:id="rId1"/>
              </a:rPr>
              <a:t>_scattered_definitions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8165" y="2410698"/>
            <a:ext cx="1871020" cy="1460480"/>
          </a:xfrm>
          <a:prstGeom prst="rect">
            <a:avLst/>
          </a:prstGeom>
          <a:ln w="12700">
            <a:solidFill>
              <a:srgbClr val="AEB5C0">
                <a:alpha val="100000"/>
              </a:srgbClr>
            </a:solidFill>
            <a:miter lim="800000"/>
          </a:ln>
        </p:spPr>
        <p:txBody>
          <a:bodyPr wrap="square" rtlCol="0">
            <a:no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a.</a:t>
            </a:r>
            <a:r>
              <a:rPr lang="en-US" altLang="zh-CN">
                <a:latin typeface="Fira Code" charset="0"/>
                <a:ea typeface="Fira Code" charset="0"/>
                <a:cs typeface="Arial" panose="020B0604020202020204" pitchFamily="34" charset="0"/>
              </a:rPr>
              <a:t>xx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enum Color {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Red,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Blue,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}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494994" y="1848703"/>
            <a:ext cx="3148330" cy="3138170"/>
          </a:xfrm>
          <a:prstGeom prst="rect">
            <a:avLst/>
          </a:prstGeom>
          <a:ln w="12700">
            <a:solidFill>
              <a:srgbClr val="AEB5C0">
                <a:alpha val="100000"/>
              </a:srgbClr>
            </a:solidFill>
            <a:miter lim="800000"/>
          </a:ln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Arial" panose="020B0604020202020204" pitchFamily="34" charset="0"/>
              </a:rPr>
              <a:t>//</a:t>
            </a:r>
            <a:r>
              <a:rPr lang="zh-CN" altLang="en-US">
                <a:latin typeface="Fira Code" charset="0"/>
                <a:ea typeface="Fira Code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Fira Code" charset="0"/>
                <a:ea typeface="Fira Code" charset="0"/>
                <a:cs typeface="Arial" panose="020B0604020202020204" pitchFamily="34" charset="0"/>
              </a:rPr>
              <a:t>start.sail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solidFill>
                  <a:srgbClr val="5B9BD5"/>
                </a:solidFill>
                <a:latin typeface="Fira Code" charset="0"/>
                <a:ea typeface="Fira Code" charset="0"/>
                <a:cs typeface="Fira Code" charset="0"/>
              </a:rPr>
              <a:t>scattered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enum E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zh-CN" altLang="en-US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Arial" panose="020B0604020202020204" pitchFamily="34" charset="0"/>
              </a:rPr>
              <a:t>//</a:t>
            </a:r>
            <a:r>
              <a:rPr lang="zh-CN" altLang="en-US">
                <a:latin typeface="Fira Code" charset="0"/>
                <a:ea typeface="Fira Code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a.sail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enum </a:t>
            </a:r>
            <a:r>
              <a:rPr lang="en-US" altLang="zh-CN">
                <a:solidFill>
                  <a:srgbClr val="FF0000"/>
                </a:solidFill>
                <a:latin typeface="Fira Code" charset="0"/>
                <a:ea typeface="Fira Code" charset="0"/>
                <a:cs typeface="Fira Code" charset="0"/>
              </a:rPr>
              <a:t>clause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Color = Red : ()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//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b.sail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enum </a:t>
            </a:r>
            <a:r>
              <a:rPr lang="en-US" altLang="zh-CN">
                <a:solidFill>
                  <a:srgbClr val="FF0000"/>
                </a:solidFill>
                <a:latin typeface="Fira Code" charset="0"/>
                <a:ea typeface="Fira Code" charset="0"/>
                <a:cs typeface="Fira Code" charset="0"/>
              </a:rPr>
              <a:t>clause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Color = Blue : ()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// </a:t>
            </a:r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end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.sail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solidFill>
                  <a:srgbClr val="5B9BD5"/>
                </a:solidFill>
                <a:latin typeface="Fira Code" charset="0"/>
                <a:ea typeface="Fira Code" charset="0"/>
                <a:cs typeface="Fira Code" charset="0"/>
              </a:rPr>
              <a:t>end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E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2.4 AST</a:t>
            </a:r>
            <a:endParaRPr lang="en-US" altLang="zh-CN"/>
          </a:p>
        </p:txBody>
      </p:sp>
      <p:pic>
        <p:nvPicPr>
          <p:cNvPr id="4" name="图片 3" descr="upload_post_object_v2_30863334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65" y="2148539"/>
            <a:ext cx="10025249" cy="548256"/>
          </a:xfrm>
          <a:prstGeom prst="rect">
            <a:avLst/>
          </a:prstGeom>
        </p:spPr>
      </p:pic>
      <p:pic>
        <p:nvPicPr>
          <p:cNvPr id="6" name="图片 5" descr="upload_post_object_v2_39024853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5851"/>
            <a:ext cx="12192000" cy="1562100"/>
          </a:xfrm>
          <a:prstGeom prst="rect">
            <a:avLst/>
          </a:prstGeom>
          <a:ln w="12700">
            <a:solidFill>
              <a:srgbClr val="AEB5C0">
                <a:alpha val="100000"/>
              </a:srgbClr>
            </a:solidFill>
            <a:miter lim="800000"/>
            <a:headEnd/>
            <a:tailEnd/>
          </a:ln>
        </p:spPr>
      </p:pic>
      <p:pic>
        <p:nvPicPr>
          <p:cNvPr id="7" name="图片 6" descr="upload_post_object_v2_28931218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057" y="5076117"/>
            <a:ext cx="8601732" cy="10381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4</a:t>
            </a:r>
            <a:r>
              <a:rPr lang="en-US" altLang="zh-CN"/>
              <a:t> Encodec</a:t>
            </a:r>
            <a:endParaRPr lang="en-US" altLang="zh-CN"/>
          </a:p>
        </p:txBody>
      </p:sp>
      <p:pic>
        <p:nvPicPr>
          <p:cNvPr id="6" name="图片 5" descr="upload_post_object_v2_39024853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48703"/>
            <a:ext cx="12192000" cy="1562100"/>
          </a:xfrm>
          <a:prstGeom prst="rect">
            <a:avLst/>
          </a:prstGeom>
          <a:ln w="12700">
            <a:solidFill>
              <a:srgbClr val="AEB5C0">
                <a:alpha val="100000"/>
              </a:srgbClr>
            </a:solidFill>
            <a:miter lim="800000"/>
            <a:headEnd/>
            <a:tailEnd/>
          </a:ln>
        </p:spPr>
      </p:pic>
      <p:pic>
        <p:nvPicPr>
          <p:cNvPr id="7" name="图片 6" descr="upload_post_object_v2_28931218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5" y="5588767"/>
            <a:ext cx="8601732" cy="103814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826555" y="2601961"/>
            <a:ext cx="309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endParaRPr lang="zh-CN" altLang="en-US"/>
          </a:p>
        </p:txBody>
      </p:sp>
      <p:pic>
        <p:nvPicPr>
          <p:cNvPr id="5" name="图片 4" descr="upload_post_object_v2_37799805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65" y="3553518"/>
            <a:ext cx="4828743" cy="97122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943794" y="4524738"/>
            <a:ext cx="2341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riscv_insts_begin.sail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  <p:pic>
        <p:nvPicPr>
          <p:cNvPr id="9" name="图片 8" descr="upload_post_object_v2_30863334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65" y="5040511"/>
            <a:ext cx="10025249" cy="548256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2009826" y="6538870"/>
            <a:ext cx="6877501" cy="1"/>
          </a:xfrm>
          <a:prstGeom prst="line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2.4 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A</a:t>
            </a:r>
            <a:r>
              <a:rPr lang="en-US" altLang="zh-CN"/>
              <a:t>ssembly</a:t>
            </a:r>
            <a:endParaRPr lang="en-US" altLang="zh-CN"/>
          </a:p>
        </p:txBody>
      </p:sp>
      <p:pic>
        <p:nvPicPr>
          <p:cNvPr id="6" name="图片 5" descr="upload_post_object_v2_39024853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48703"/>
            <a:ext cx="12192000" cy="1562100"/>
          </a:xfrm>
          <a:prstGeom prst="rect">
            <a:avLst/>
          </a:prstGeom>
          <a:ln w="12700">
            <a:solidFill>
              <a:srgbClr val="AEB5C0">
                <a:alpha val="100000"/>
              </a:srgbClr>
            </a:solidFill>
            <a:miter lim="800000"/>
            <a:headEnd/>
            <a:tailEnd/>
          </a:ln>
        </p:spPr>
      </p:pic>
      <p:sp>
        <p:nvSpPr>
          <p:cNvPr id="3" name="文本框 2"/>
          <p:cNvSpPr txBox="1"/>
          <p:nvPr userDrawn="1"/>
        </p:nvSpPr>
        <p:spPr>
          <a:xfrm>
            <a:off x="2826555" y="2601961"/>
            <a:ext cx="309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endParaRPr lang="zh-CN" altLang="en-US"/>
          </a:p>
        </p:txBody>
      </p:sp>
      <p:pic>
        <p:nvPicPr>
          <p:cNvPr id="4" name="图片 3" descr="upload_post_object_v2_14043880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00" y="3724755"/>
            <a:ext cx="5118702" cy="969396"/>
          </a:xfrm>
          <a:prstGeom prst="rect">
            <a:avLst/>
          </a:prstGeom>
        </p:spPr>
      </p:pic>
      <p:pic>
        <p:nvPicPr>
          <p:cNvPr id="11" name="图片 10" descr="upload_post_object_v2_30217259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0" y="5003686"/>
            <a:ext cx="12046905" cy="6776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2.4 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E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  <a:cs typeface="Arial" panose="020B0604020202020204" pitchFamily="34" charset="0"/>
              </a:rPr>
              <a:t>xecute</a:t>
            </a:r>
            <a:endParaRPr lang="en-US" altLang="zh-CN"/>
          </a:p>
        </p:txBody>
      </p:sp>
      <p:sp>
        <p:nvSpPr>
          <p:cNvPr id="3" name="文本框 2"/>
          <p:cNvSpPr txBox="1"/>
          <p:nvPr userDrawn="1"/>
        </p:nvSpPr>
        <p:spPr>
          <a:xfrm>
            <a:off x="2826555" y="2601961"/>
            <a:ext cx="309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endParaRPr lang="zh-CN" altLang="en-US"/>
          </a:p>
        </p:txBody>
      </p:sp>
      <p:pic>
        <p:nvPicPr>
          <p:cNvPr id="4" name="图片 3" descr="upload_post_object_v2_24091688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65" y="1699834"/>
            <a:ext cx="4399082" cy="744156"/>
          </a:xfrm>
          <a:prstGeom prst="rect">
            <a:avLst/>
          </a:prstGeom>
        </p:spPr>
      </p:pic>
      <p:pic>
        <p:nvPicPr>
          <p:cNvPr id="11" name="图片 10" descr="upload_post_object_v2_4997591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5" y="3037998"/>
            <a:ext cx="7649709" cy="3741186"/>
          </a:xfrm>
          <a:prstGeom prst="rect">
            <a:avLst/>
          </a:prstGeom>
        </p:spPr>
      </p:pic>
      <p:pic>
        <p:nvPicPr>
          <p:cNvPr id="12" name="图片 11" descr="upload_post_object_v2_2591012665"/>
          <p:cNvPicPr>
            <a:picLocks noChangeAspect="1"/>
          </p:cNvPicPr>
          <p:nvPr/>
        </p:nvPicPr>
        <p:blipFill>
          <a:blip r:embed="rId3"/>
          <a:srcRect l="-79" t="46747" r="24516" b="27941"/>
          <a:stretch>
            <a:fillRect/>
          </a:stretch>
        </p:blipFill>
        <p:spPr>
          <a:xfrm>
            <a:off x="838165" y="2514609"/>
            <a:ext cx="9212717" cy="455678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801218" y="2940515"/>
            <a:ext cx="2108713" cy="1"/>
          </a:xfrm>
          <a:prstGeom prst="line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4646330" y="2940494"/>
            <a:ext cx="1025337" cy="0"/>
          </a:xfrm>
          <a:prstGeom prst="line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3999490" y="2940494"/>
            <a:ext cx="580379" cy="0"/>
          </a:xfrm>
          <a:prstGeom prst="line">
            <a:avLst/>
          </a:prstGeom>
          <a:ln w="19050" cap="flat" cmpd="sng" algn="ctr">
            <a:solidFill>
              <a:srgbClr val="5B9BD5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7" name="图片 16" descr="upload_post_object_v2_16119732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542" y="3168468"/>
            <a:ext cx="3163497" cy="1392544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9887843" y="5242689"/>
            <a:ext cx="309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endParaRPr lang="zh-CN" altLang="en-US"/>
          </a:p>
        </p:txBody>
      </p:sp>
      <p:pic>
        <p:nvPicPr>
          <p:cNvPr id="19" name="图片 18" descr="upload_post_object_v2_23172828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0095" y="4561031"/>
            <a:ext cx="4921944" cy="22898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5 </a:t>
            </a:r>
            <a:r>
              <a:rPr lang="en-US" altLang="zh-CN"/>
              <a:t>Control Transfer Instructions</a:t>
            </a:r>
            <a:endParaRPr lang="en-US" altLang="zh-CN"/>
          </a:p>
        </p:txBody>
      </p:sp>
      <p:sp>
        <p:nvSpPr>
          <p:cNvPr id="4" name="文本框 3"/>
          <p:cNvSpPr txBox="1"/>
          <p:nvPr userDrawn="1"/>
        </p:nvSpPr>
        <p:spPr>
          <a:xfrm>
            <a:off x="3145764" y="3559587"/>
            <a:ext cx="309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endParaRPr lang="zh-CN" altLang="en-US"/>
          </a:p>
        </p:txBody>
      </p:sp>
      <p:pic>
        <p:nvPicPr>
          <p:cNvPr id="5" name="图片 4" descr="upload_post_object_v2_34434191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65" y="1706967"/>
            <a:ext cx="9793097" cy="205043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>
            <a:off x="4877231" y="3482203"/>
            <a:ext cx="1441277" cy="1"/>
          </a:xfrm>
          <a:prstGeom prst="line">
            <a:avLst/>
          </a:prstGeom>
          <a:ln w="19050" cap="flat" cmpd="sng" algn="ctr">
            <a:solidFill>
              <a:srgbClr val="00B05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 userDrawn="1"/>
        </p:nvSpPr>
        <p:spPr>
          <a:xfrm>
            <a:off x="1172473" y="4439830"/>
            <a:ext cx="309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endParaRPr lang="zh-CN" altLang="en-US"/>
          </a:p>
        </p:txBody>
      </p:sp>
      <p:pic>
        <p:nvPicPr>
          <p:cNvPr id="8" name="图片 7" descr="upload_post_object_v2_3883491417"/>
          <p:cNvPicPr>
            <a:picLocks noChangeAspect="1"/>
          </p:cNvPicPr>
          <p:nvPr/>
        </p:nvPicPr>
        <p:blipFill>
          <a:blip r:embed="rId2"/>
          <a:srcRect b="8576"/>
          <a:stretch>
            <a:fillRect/>
          </a:stretch>
        </p:blipFill>
        <p:spPr>
          <a:xfrm>
            <a:off x="838165" y="3821116"/>
            <a:ext cx="5693647" cy="618693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8049974" y="3462857"/>
            <a:ext cx="1508988" cy="0"/>
          </a:xfrm>
          <a:prstGeom prst="line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970591" y="3743739"/>
            <a:ext cx="1005991" cy="0"/>
          </a:xfrm>
          <a:prstGeom prst="line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37596" y="3462836"/>
            <a:ext cx="454631" cy="0"/>
          </a:xfrm>
          <a:prstGeom prst="line">
            <a:avLst/>
          </a:prstGeom>
          <a:ln w="19050" cap="flat" cmpd="sng" algn="ctr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3" name="图片 12" descr="upload_post_object_v2_9382508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65" y="4711427"/>
            <a:ext cx="9507734" cy="63137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8843160" y="4739693"/>
            <a:ext cx="696456" cy="328882"/>
          </a:xfrm>
          <a:prstGeom prst="rect">
            <a:avLst/>
          </a:prstGeom>
          <a:noFill/>
          <a:ln w="19050" cap="flat" cmpd="sng" algn="ctr">
            <a:solidFill>
              <a:srgbClr val="00B05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5" name="图片 14" descr="upload_post_object_v2_354605974"/>
          <p:cNvPicPr>
            <a:picLocks noChangeAspect="1"/>
          </p:cNvPicPr>
          <p:nvPr/>
        </p:nvPicPr>
        <p:blipFill>
          <a:blip r:embed="rId4"/>
          <a:srcRect r="32209" b="89844"/>
          <a:stretch>
            <a:fillRect/>
          </a:stretch>
        </p:blipFill>
        <p:spPr>
          <a:xfrm>
            <a:off x="970589" y="5613643"/>
            <a:ext cx="4926876" cy="50519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5 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对齐检查，与 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C 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扩展的交互</a:t>
            </a:r>
            <a:endParaRPr lang="en-US" altLang="zh-CN"/>
          </a:p>
        </p:txBody>
      </p:sp>
      <p:pic>
        <p:nvPicPr>
          <p:cNvPr id="4" name="图片 3" descr="upload_post_object_v2_16381211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7215" y="1695588"/>
            <a:ext cx="7345829" cy="1830718"/>
          </a:xfrm>
          <a:prstGeom prst="rect">
            <a:avLst/>
          </a:prstGeom>
        </p:spPr>
      </p:pic>
      <p:pic>
        <p:nvPicPr>
          <p:cNvPr id="5" name="图片 4" descr="upload_post_object_v2_40196914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215" y="3866022"/>
            <a:ext cx="6837866" cy="2569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9377197" y="4775268"/>
            <a:ext cx="96964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0b0 10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2.6. Load and Store Instructions</a:t>
            </a:r>
            <a:endParaRPr lang="en-US" altLang="zh-CN"/>
          </a:p>
        </p:txBody>
      </p:sp>
      <p:pic>
        <p:nvPicPr>
          <p:cNvPr id="3" name="图片 2" descr="upload_post_object_v2_586220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65" y="1508772"/>
            <a:ext cx="7891702" cy="5068711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1443317" y="4062583"/>
            <a:ext cx="3095360" cy="1"/>
          </a:xfrm>
          <a:prstGeom prst="line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1937891" y="4489446"/>
            <a:ext cx="3520972" cy="0"/>
          </a:xfrm>
          <a:prstGeom prst="line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2229332" y="5245191"/>
            <a:ext cx="5155708" cy="0"/>
          </a:xfrm>
          <a:prstGeom prst="line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8" name="图片 7" descr="upload_post_object_v2_1701523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880" y="1508794"/>
            <a:ext cx="3383799" cy="32078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2.7. Memory Ordering Instructions</a:t>
            </a:r>
            <a:endParaRPr lang="en-US" altLang="zh-CN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165" y="6317628"/>
            <a:ext cx="715391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  <a:hlinkClick r:id="rId1"/>
              </a:rPr>
              <a:t>github.com/rems</a:t>
            </a:r>
            <a:r>
              <a:rPr lang="zh-CN" altLang="en-US">
                <a:solidFill>
                  <a:schemeClr val="tx1"/>
                </a:solidFill>
                <a:hlinkClick r:id="rId1"/>
              </a:rPr>
              <a:t>-project/isla</a:t>
            </a:r>
            <a:r>
              <a:rPr lang="zh-CN" altLang="en-US">
                <a:solidFill>
                  <a:schemeClr val="tx1"/>
                </a:solidFill>
                <a:hlinkClick r:id="rId1"/>
              </a:rPr>
              <a:t>#configs/riscv64_ubuntu.toml</a:t>
            </a:r>
            <a:r>
              <a:rPr lang="zh-CN" altLang="en-US">
                <a:solidFill>
                  <a:schemeClr val="tx1"/>
                </a:solidFill>
                <a:hlinkClick r:id="rId1"/>
              </a:rPr>
              <a:t>#L65</a:t>
            </a:r>
            <a:endParaRPr lang="zh-CN" altLang="en-US"/>
          </a:p>
        </p:txBody>
      </p:sp>
      <p:pic>
        <p:nvPicPr>
          <p:cNvPr id="3" name="图片 2" descr="upload_post_object_v2_3334422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5" y="1548127"/>
            <a:ext cx="6762572" cy="469080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2.8. Environment Call and Breakpoints</a:t>
            </a:r>
            <a:endParaRPr lang="en-US" altLang="zh-CN"/>
          </a:p>
        </p:txBody>
      </p:sp>
      <p:pic>
        <p:nvPicPr>
          <p:cNvPr id="3" name="图片 2" descr="upload_post_object_v2_32035979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65" y="1848703"/>
            <a:ext cx="7916396" cy="3438685"/>
          </a:xfrm>
          <a:prstGeom prst="rect">
            <a:avLst/>
          </a:prstGeom>
        </p:spPr>
      </p:pic>
      <p:pic>
        <p:nvPicPr>
          <p:cNvPr id="5" name="图片 4" descr="upload_post_object_v2_12320552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789" y="1848703"/>
            <a:ext cx="2545555" cy="36078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回顾</a:t>
            </a:r>
            <a:endParaRPr lang="zh-CN" altLang="en-US"/>
          </a:p>
        </p:txBody>
      </p:sp>
      <p:pic>
        <p:nvPicPr>
          <p:cNvPr id="3" name="图片 2" descr="upload_post_object_v2_22762177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141" y="1848703"/>
            <a:ext cx="2613252" cy="2107902"/>
          </a:xfrm>
          <a:prstGeom prst="rect">
            <a:avLst/>
          </a:prstGeom>
        </p:spPr>
      </p:pic>
      <p:pic>
        <p:nvPicPr>
          <p:cNvPr id="4" name="图片 3" descr="upload_post_object_v2_6499323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448" y="1848703"/>
            <a:ext cx="2856081" cy="2107939"/>
          </a:xfrm>
          <a:prstGeom prst="rect">
            <a:avLst/>
          </a:prstGeom>
        </p:spPr>
      </p:pic>
      <p:pic>
        <p:nvPicPr>
          <p:cNvPr id="5" name="图片 4" descr="upload_post_object_v2_23307394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562" y="1848703"/>
            <a:ext cx="2596142" cy="2107939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781872" y="4256043"/>
            <a:ext cx="7347585" cy="147637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/>
              <a:t>-</a:t>
            </a:r>
            <a:r>
              <a:rPr lang="zh-CN" altLang="en-US">
                <a:cs typeface="Arial" panose="020B0604020202020204" pitchFamily="34" charset="0"/>
              </a:rPr>
              <a:t> </a:t>
            </a:r>
            <a:r>
              <a:rPr lang="en-US" altLang="zh-CN"/>
              <a:t>SAIL </a:t>
            </a:r>
            <a:r>
              <a:rPr lang="zh-CN" altLang="en-US"/>
              <a:t>语言可以编译为 </a:t>
            </a:r>
            <a:r>
              <a:rPr lang="en-US" altLang="zh-CN"/>
              <a:t>C </a:t>
            </a:r>
            <a:r>
              <a:rPr lang="zh-CN" altLang="en-US"/>
              <a:t>语言，会自动为函数等添加前缀 </a:t>
            </a:r>
            <a:r>
              <a:rPr lang="en-US" altLang="zh-CN"/>
              <a:t>`z`</a:t>
            </a:r>
            <a:endParaRPr lang="en-US" altLang="zh-CN"/>
          </a:p>
          <a:p>
            <a:pPr algn="l"/>
            <a:r>
              <a:rPr lang="zh-CN" altLang="en-US"/>
              <a:t>- </a:t>
            </a:r>
            <a:r>
              <a:rPr lang="en-US" altLang="zh-CN"/>
              <a:t>SAIL </a:t>
            </a:r>
            <a:r>
              <a:rPr lang="zh-CN" altLang="en-US"/>
              <a:t>有特别适合编写</a:t>
            </a:r>
            <a:r>
              <a:rPr lang="en-US" altLang="zh-CN"/>
              <a:t> ISA </a:t>
            </a:r>
            <a:r>
              <a:rPr lang="zh-CN" altLang="en-US"/>
              <a:t>的语法和强大的类型系统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- 构建系统已经从</a:t>
            </a:r>
            <a:r>
              <a:rPr lang="en-US" altLang="zh-CN"/>
              <a:t> make </a:t>
            </a:r>
            <a:r>
              <a:rPr lang="zh-CN" altLang="en-US"/>
              <a:t>切换到</a:t>
            </a:r>
            <a:r>
              <a:rPr lang="en-US" altLang="zh-CN"/>
              <a:t> cmake</a:t>
            </a:r>
            <a:endParaRPr lang="zh-CN" altLang="en-US"/>
          </a:p>
          <a:p>
            <a:pPr algn="l"/>
            <a:r>
              <a:rPr lang="zh-CN" altLang="en-US"/>
              <a:t>- </a:t>
            </a:r>
            <a:r>
              <a:rPr lang="en-US" altLang="zh-CN"/>
              <a:t>SAIL</a:t>
            </a:r>
            <a:r>
              <a:rPr lang="zh-CN" altLang="en-US"/>
              <a:t> 项目未来还会迎来很多重构，包括模块化改造，可配置型增强等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9 </a:t>
            </a:r>
            <a:r>
              <a:rPr lang="en-US" altLang="zh-CN"/>
              <a:t>HINT Instructions</a:t>
            </a:r>
            <a:endParaRPr lang="en-US" altLang="zh-CN"/>
          </a:p>
        </p:txBody>
      </p:sp>
      <p:pic>
        <p:nvPicPr>
          <p:cNvPr id="3" name="图片 2" descr="upload_post_object_v2_6618758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36116"/>
            <a:ext cx="1219200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交流讨论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</p:txBody>
      </p:sp>
      <p:pic>
        <p:nvPicPr>
          <p:cNvPr id="3" name="图片 2" descr="upload_post_object_v2_16747134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74851"/>
            <a:ext cx="4523678" cy="208318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970084" y="2033954"/>
            <a:ext cx="6364605" cy="1691640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每日构建版在线</a:t>
            </a:r>
            <a:r>
              <a:rPr lang="zh-CN" altLang="en-US" sz="2000">
                <a:solidFill>
                  <a:schemeClr val="tx1"/>
                </a:solidFill>
                <a:latin typeface="Fira Code" charset="0"/>
                <a:ea typeface="Fira Code" charset="0"/>
                <a:cs typeface="Arial" panose="020B0604020202020204" pitchFamily="34" charset="0"/>
              </a:rPr>
              <a:t>手册</a:t>
            </a:r>
            <a:r>
              <a:rPr lang="en-US" altLang="zh-CN" sz="20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  <a:hlinkClick r:id="rId2"/>
              </a:rPr>
              <a:t>https://riscv-specs.timhutt.co.uk</a:t>
            </a:r>
            <a:endParaRPr lang="en-US" altLang="zh-CN" sz="2000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s</a:t>
            </a:r>
            <a:r>
              <a:rPr lang="en-US" altLang="zh-CN" sz="2000">
                <a:latin typeface="Fira Code" charset="0"/>
                <a:ea typeface="Fira Code" charset="0"/>
                <a:cs typeface="Fira Code" charset="0"/>
              </a:rPr>
              <a:t>ail</a:t>
            </a:r>
            <a:r>
              <a:rPr lang="en-US" altLang="zh-CN" sz="2000">
                <a:latin typeface="苹方-简" charset="0"/>
                <a:ea typeface="苹方-简" charset="0"/>
                <a:cs typeface="苹方-简" charset="0"/>
              </a:rPr>
              <a:t>            </a:t>
            </a:r>
            <a:r>
              <a:rPr lang="en-US" altLang="zh-CN" sz="2000">
                <a:latin typeface="苹方-简" charset="0"/>
                <a:ea typeface="苹方-简" charset="0"/>
                <a:cs typeface="苹方-简" charset="0"/>
                <a:hlinkClick r:id="rId3"/>
              </a:rPr>
              <a:t>https://github.com/rems</a:t>
            </a:r>
            <a:r>
              <a:rPr lang="zh-CN" altLang="en-US" sz="2000">
                <a:latin typeface="苹方-简" charset="0"/>
                <a:ea typeface="苹方-简" charset="0"/>
                <a:cs typeface="苹方-简" charset="0"/>
                <a:hlinkClick r:id="rId3"/>
              </a:rPr>
              <a:t>-</a:t>
            </a:r>
            <a:r>
              <a:rPr lang="en-US" altLang="zh-CN" sz="2000">
                <a:latin typeface="苹方-简" charset="0"/>
                <a:ea typeface="苹方-简" charset="0"/>
                <a:cs typeface="苹方-简" charset="0"/>
                <a:hlinkClick r:id="rId3"/>
              </a:rPr>
              <a:t>project/sail</a:t>
            </a:r>
            <a:endParaRPr lang="en-US" altLang="zh-CN" sz="2000">
              <a:latin typeface="苹方-简" charset="0"/>
              <a:ea typeface="苹方-简" charset="0"/>
              <a:cs typeface="苹方-简" charset="0"/>
              <a:hlinkClick r:id="rId3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>
                <a:latin typeface="Fira Code" charset="0"/>
                <a:ea typeface="Fira Code" charset="0"/>
                <a:cs typeface="Fira Code" charset="0"/>
              </a:rPr>
              <a:t>sail</a:t>
            </a:r>
            <a:r>
              <a:rPr lang="zh-CN" altLang="en-US" sz="2000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 sz="2000">
                <a:latin typeface="Fira Code" charset="0"/>
                <a:ea typeface="Fira Code" charset="0"/>
                <a:cs typeface="Fira Code" charset="0"/>
              </a:rPr>
              <a:t>riscv</a:t>
            </a:r>
            <a:r>
              <a:rPr lang="en-US" altLang="zh-CN" sz="2000">
                <a:latin typeface="苹方-简" charset="0"/>
                <a:ea typeface="苹方-简" charset="0"/>
                <a:cs typeface="苹方-简" charset="0"/>
              </a:rPr>
              <a:t> </a:t>
            </a:r>
            <a:r>
              <a:rPr lang="en-US" altLang="zh-CN" sz="2000">
                <a:latin typeface="苹方-简" charset="0"/>
                <a:ea typeface="苹方-简" charset="0"/>
                <a:cs typeface="苹方-简" charset="0"/>
                <a:hlinkClick r:id="rId4"/>
              </a:rPr>
              <a:t>https://github.com/riscv/sail</a:t>
            </a:r>
            <a:r>
              <a:rPr lang="zh-CN" altLang="en-US" sz="2000">
                <a:latin typeface="苹方-简" charset="0"/>
                <a:ea typeface="苹方-简" charset="0"/>
                <a:cs typeface="苹方-简" charset="0"/>
                <a:hlinkClick r:id="rId4"/>
              </a:rPr>
              <a:t>-</a:t>
            </a:r>
            <a:r>
              <a:rPr lang="en-US" altLang="zh-CN" sz="2000">
                <a:latin typeface="苹方-简" charset="0"/>
                <a:ea typeface="苹方-简" charset="0"/>
                <a:cs typeface="苹方-简" charset="0"/>
                <a:hlinkClick r:id="rId4"/>
              </a:rPr>
              <a:t>riscv/</a:t>
            </a:r>
            <a:endParaRPr lang="en-US" altLang="zh-CN" sz="2000">
              <a:latin typeface="苹方-简" charset="0"/>
              <a:ea typeface="苹方-简" charset="0"/>
              <a:cs typeface="苹方-简" charset="0"/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苹方-简" charset="0"/>
              <a:ea typeface="苹方-简" charset="0"/>
              <a:cs typeface="苹方-简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upload_post_object_v2_7848254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65" y="2970287"/>
            <a:ext cx="4053459" cy="3675681"/>
          </a:xfrm>
          <a:prstGeom prst="rect">
            <a:avLst/>
          </a:prstGeom>
          <a:ln w="12700" cmpd="sng">
            <a:solidFill>
              <a:srgbClr val="AEB5C0">
                <a:alpha val="100000"/>
              </a:srgbClr>
            </a:solidFill>
            <a:prstDash val="solid"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资料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211165" y="2601961"/>
            <a:ext cx="309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38165" y="1741944"/>
            <a:ext cx="7612548" cy="1170305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>
              <a:lnSpc>
                <a:spcPct val="130000"/>
              </a:lnSpc>
            </a:pP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https://riscv-specs.timhutt.co.uk/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https://github.com/riscv/sail-riscv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https://github.com/riscv-non-isa/riscv-arch-test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5215786" y="2970287"/>
            <a:ext cx="393319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开发 </a:t>
            </a:r>
            <a:r>
              <a:rPr lang="en-US" altLang="zh-CN"/>
              <a:t>sail </a:t>
            </a:r>
            <a:r>
              <a:rPr lang="zh-CN" altLang="en-US"/>
              <a:t>必须要阅读 </a:t>
            </a:r>
            <a:r>
              <a:rPr lang="en-US" altLang="zh-CN"/>
              <a:t>RISC</a:t>
            </a:r>
            <a:r>
              <a:rPr lang="zh-CN" altLang="en-US"/>
              <a:t>-</a:t>
            </a:r>
            <a:r>
              <a:rPr lang="en-US" altLang="zh-CN"/>
              <a:t>V </a:t>
            </a:r>
            <a:r>
              <a:rPr lang="zh-CN" altLang="en-US"/>
              <a:t>手册 </a:t>
            </a:r>
            <a:r>
              <a:rPr lang="en-US" altLang="zh-CN"/>
              <a:t>!!!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Chapter 2. RV32I</a:t>
            </a:r>
            <a:endParaRPr lang="zh-CN" altLang="en-US"/>
          </a:p>
        </p:txBody>
      </p:sp>
      <p:pic>
        <p:nvPicPr>
          <p:cNvPr id="4" name="图片 3" descr="upload_post_object_v2_36127216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8146" y="0"/>
            <a:ext cx="3810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7305153" y="725399"/>
            <a:ext cx="3404895" cy="561034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305144" y="1365068"/>
            <a:ext cx="3404895" cy="599726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305144" y="2042178"/>
            <a:ext cx="3429561" cy="4749442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3" name="图片 12" descr="upload_post_object_v2_28447447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5" y="4764803"/>
            <a:ext cx="5820531" cy="1245957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1362042" y="1848703"/>
            <a:ext cx="3750310" cy="2802255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cs typeface="Arial" panose="020B0604020202020204" pitchFamily="34" charset="0"/>
              </a:rPr>
              <a:t>2.1 </a:t>
            </a:r>
            <a:r>
              <a:rPr lang="zh-CN" altLang="en-US">
                <a:cs typeface="Arial" panose="020B0604020202020204" pitchFamily="34" charset="0"/>
              </a:rPr>
              <a:t>扩展定义了的寄存器</a:t>
            </a:r>
            <a:endParaRPr lang="zh-CN" altLang="en-US">
              <a:cs typeface="Arial" panose="020B0604020202020204" pitchFamily="34" charset="0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cs typeface="Arial" panose="020B0604020202020204" pitchFamily="34" charset="0"/>
              </a:rPr>
              <a:t>寄存器中各个字段的说明</a:t>
            </a:r>
            <a:endParaRPr lang="zh-CN" altLang="en-US">
              <a:cs typeface="Arial" panose="020B0604020202020204" pitchFamily="34" charset="0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cs typeface="Arial" panose="020B0604020202020204" pitchFamily="34" charset="0"/>
              </a:rPr>
              <a:t>读写等访问权限</a:t>
            </a:r>
            <a:endParaRPr lang="zh-CN" altLang="en-US">
              <a:cs typeface="Arial" panose="020B0604020202020204" pitchFamily="34" charset="0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cs typeface="Arial" panose="020B0604020202020204" pitchFamily="34" charset="0"/>
              </a:rPr>
              <a:t>重置条件</a:t>
            </a:r>
            <a:endParaRPr lang="zh-CN" altLang="en-US">
              <a:cs typeface="Arial" panose="020B0604020202020204" pitchFamily="34" charset="0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cs typeface="Arial" panose="020B0604020202020204" pitchFamily="34" charset="0"/>
              </a:rPr>
              <a:t>与其他寄存器 </a:t>
            </a:r>
            <a:r>
              <a:rPr lang="en-US" altLang="zh-CN">
                <a:cs typeface="Arial" panose="020B0604020202020204" pitchFamily="34" charset="0"/>
              </a:rPr>
              <a:t>(</a:t>
            </a:r>
            <a:r>
              <a:rPr lang="zh-CN" altLang="en-US">
                <a:cs typeface="Arial" panose="020B0604020202020204" pitchFamily="34" charset="0"/>
              </a:rPr>
              <a:t>字段</a:t>
            </a:r>
            <a:r>
              <a:rPr lang="en-US" altLang="zh-CN">
                <a:cs typeface="Arial" panose="020B0604020202020204" pitchFamily="34" charset="0"/>
              </a:rPr>
              <a:t>) </a:t>
            </a:r>
            <a:r>
              <a:rPr lang="zh-CN" altLang="en-US">
                <a:cs typeface="Arial" panose="020B0604020202020204" pitchFamily="34" charset="0"/>
              </a:rPr>
              <a:t>的交互</a:t>
            </a:r>
            <a:endParaRPr lang="zh-CN" altLang="en-US">
              <a:cs typeface="Arial" panose="020B0604020202020204" pitchFamily="34" charset="0"/>
            </a:endParaRPr>
          </a:p>
          <a:p>
            <a:pPr marL="285750" lvl="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cs typeface="Arial" panose="020B0604020202020204" pitchFamily="34" charset="0"/>
              </a:rPr>
              <a:t>2.2</a:t>
            </a:r>
            <a:r>
              <a:rPr lang="zh-CN" altLang="en-US">
                <a:cs typeface="Arial" panose="020B0604020202020204" pitchFamily="34" charset="0"/>
              </a:rPr>
              <a:t>-</a:t>
            </a:r>
            <a:r>
              <a:rPr lang="en-US" altLang="zh-CN">
                <a:cs typeface="Arial" panose="020B0604020202020204" pitchFamily="34" charset="0"/>
              </a:rPr>
              <a:t>2.3 </a:t>
            </a:r>
            <a:r>
              <a:rPr lang="zh-CN" altLang="en-US">
                <a:cs typeface="Arial" panose="020B0604020202020204" pitchFamily="34" charset="0"/>
              </a:rPr>
              <a:t>指令格式</a:t>
            </a:r>
            <a:endParaRPr lang="zh-CN" altLang="en-US">
              <a:cs typeface="Arial" panose="020B0604020202020204" pitchFamily="34" charset="0"/>
            </a:endParaRPr>
          </a:p>
          <a:p>
            <a:pPr marL="285750" lvl="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cs typeface="Arial" panose="020B0604020202020204" pitchFamily="34" charset="0"/>
              </a:rPr>
              <a:t>2.4</a:t>
            </a:r>
            <a:r>
              <a:rPr lang="zh-CN" altLang="en-US">
                <a:cs typeface="Arial" panose="020B0604020202020204" pitchFamily="34" charset="0"/>
              </a:rPr>
              <a:t>-</a:t>
            </a:r>
            <a:r>
              <a:rPr lang="en-US" altLang="zh-CN">
                <a:cs typeface="Arial" panose="020B0604020202020204" pitchFamily="34" charset="0"/>
              </a:rPr>
              <a:t>2.9 </a:t>
            </a:r>
            <a:r>
              <a:rPr lang="zh-CN" altLang="en-US">
                <a:cs typeface="Arial" panose="020B0604020202020204" pitchFamily="34" charset="0"/>
              </a:rPr>
              <a:t>指令实现</a:t>
            </a:r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143411" y="5242571"/>
            <a:ext cx="3753123" cy="1615390"/>
          </a:xfrm>
          <a:prstGeom prst="rect">
            <a:avLst/>
          </a:prstGeom>
          <a:noFill/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7143411" y="2042163"/>
            <a:ext cx="3753123" cy="3123024"/>
          </a:xfrm>
          <a:prstGeom prst="rect">
            <a:avLst/>
          </a:prstGeom>
          <a:noFill/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 descr="upload_post_object_v2_32429650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0"/>
            <a:ext cx="10049276" cy="597973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5032183" y="6134360"/>
            <a:ext cx="262763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type regtype = bits(xlen)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9881968" y="6610311"/>
            <a:ext cx="2306320" cy="24511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 sz="1000"/>
              <a:t>(</a:t>
            </a:r>
            <a:r>
              <a:rPr lang="zh-CN" altLang="en-US" sz="1000"/>
              <a:t>中文为 </a:t>
            </a:r>
            <a:r>
              <a:rPr lang="en-US" altLang="zh-CN" sz="1000"/>
              <a:t>gpt</a:t>
            </a:r>
            <a:r>
              <a:rPr lang="zh-CN" altLang="en-US" sz="1000"/>
              <a:t>-</a:t>
            </a:r>
            <a:r>
              <a:rPr lang="en-US" altLang="zh-CN" sz="1000"/>
              <a:t>4o</a:t>
            </a:r>
            <a:r>
              <a:rPr lang="zh-CN" altLang="en-US" sz="1000"/>
              <a:t>-</a:t>
            </a:r>
            <a:r>
              <a:rPr lang="en-US" altLang="zh-CN" sz="1000"/>
              <a:t>mini </a:t>
            </a:r>
            <a:r>
              <a:rPr lang="zh-CN" altLang="en-US" sz="1000"/>
              <a:t>翻译，仅供参考</a:t>
            </a:r>
            <a:endParaRPr lang="zh-CN" altLang="en-US" sz="1000"/>
          </a:p>
        </p:txBody>
      </p:sp>
      <p:sp>
        <p:nvSpPr>
          <p:cNvPr id="4" name="矩形 3"/>
          <p:cNvSpPr/>
          <p:nvPr userDrawn="1"/>
        </p:nvSpPr>
        <p:spPr>
          <a:xfrm>
            <a:off x="5486630" y="2147330"/>
            <a:ext cx="1799177" cy="280517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652442" y="2157003"/>
            <a:ext cx="29019" cy="1"/>
          </a:xfrm>
          <a:prstGeom prst="line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3368243" y="2176349"/>
            <a:ext cx="9673" cy="1"/>
          </a:xfrm>
          <a:prstGeom prst="line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445812" y="2176328"/>
            <a:ext cx="851224" cy="0"/>
          </a:xfrm>
          <a:prstGeom prst="line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333331" y="2371039"/>
            <a:ext cx="1218798" cy="0"/>
          </a:xfrm>
          <a:prstGeom prst="line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1659783" y="2371045"/>
            <a:ext cx="2176425" cy="0"/>
          </a:xfrm>
          <a:prstGeom prst="line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2138603" y="3678145"/>
            <a:ext cx="2108714" cy="0"/>
          </a:xfrm>
          <a:prstGeom prst="line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5420170" y="823380"/>
            <a:ext cx="2311846" cy="290190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2.2. Base Instruction Formats</a:t>
            </a:r>
            <a:endParaRPr lang="en-US" altLang="zh-CN"/>
          </a:p>
        </p:txBody>
      </p:sp>
      <p:pic>
        <p:nvPicPr>
          <p:cNvPr id="3" name="图片 2" descr="upload_post_object_v2_3642806853"/>
          <p:cNvPicPr>
            <a:picLocks noChangeAspect="1"/>
          </p:cNvPicPr>
          <p:nvPr/>
        </p:nvPicPr>
        <p:blipFill>
          <a:blip r:embed="rId1"/>
          <a:srcRect t="7386" r="53382" b="1227"/>
          <a:stretch>
            <a:fillRect/>
          </a:stretch>
        </p:blipFill>
        <p:spPr>
          <a:xfrm>
            <a:off x="3254125" y="1988433"/>
            <a:ext cx="5683657" cy="28812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4</a:t>
            </a:r>
            <a:r>
              <a:rPr lang="en-US" altLang="zh-CN"/>
              <a:t>. Immediate Encoding Variants</a:t>
            </a:r>
            <a:endParaRPr lang="en-US" altLang="zh-CN"/>
          </a:p>
        </p:txBody>
      </p:sp>
      <p:pic>
        <p:nvPicPr>
          <p:cNvPr id="6" name="图片 5" descr="upload_post_object_v2_39024853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67570"/>
            <a:ext cx="12192000" cy="1562100"/>
          </a:xfrm>
          <a:prstGeom prst="rect">
            <a:avLst/>
          </a:prstGeom>
          <a:ln w="12700">
            <a:solidFill>
              <a:srgbClr val="AEB5C0">
                <a:alpha val="100000"/>
              </a:srgbClr>
            </a:solidFill>
            <a:miter lim="800000"/>
            <a:headEnd/>
            <a:tailEnd/>
          </a:ln>
        </p:spPr>
      </p:pic>
      <p:pic>
        <p:nvPicPr>
          <p:cNvPr id="7" name="图片 6" descr="upload_post_object_v2_25910126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6050"/>
            <a:ext cx="12192000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upload_post_object_v2_37533583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2005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88960" y="1905505"/>
            <a:ext cx="4101351" cy="367574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88951" y="2400079"/>
            <a:ext cx="4797807" cy="2282827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88951" y="6144780"/>
            <a:ext cx="7680360" cy="483650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388951" y="175290"/>
            <a:ext cx="4323830" cy="241825"/>
          </a:xfrm>
          <a:prstGeom prst="rect">
            <a:avLst/>
          </a:prstGeom>
          <a:noFill/>
          <a:ln w="28575" cap="flat" cmpd="sng" algn="ctr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388951" y="495750"/>
            <a:ext cx="3163070" cy="1332371"/>
          </a:xfrm>
          <a:prstGeom prst="rect">
            <a:avLst/>
          </a:prstGeom>
          <a:noFill/>
          <a:ln w="28575" cap="flat" cmpd="sng" algn="ctr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88951" y="4740944"/>
            <a:ext cx="3163070" cy="1332371"/>
          </a:xfrm>
          <a:prstGeom prst="rect">
            <a:avLst/>
          </a:prstGeom>
          <a:noFill/>
          <a:ln w="28575" cap="flat" cmpd="sng" algn="ctr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补充语法</a:t>
            </a:r>
            <a:r>
              <a:rPr lang="en-US" altLang="zh-CN"/>
              <a:t> mapping</a:t>
            </a:r>
            <a:endParaRPr lang="zh-CN" altLang="en-US"/>
          </a:p>
        </p:txBody>
      </p:sp>
      <p:pic>
        <p:nvPicPr>
          <p:cNvPr id="3" name="图片 2" descr="upload_post_object_v2_13646083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65" y="1848703"/>
            <a:ext cx="5631726" cy="2995704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959667" y="4844430"/>
            <a:ext cx="556831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2"/>
              </a:rPr>
              <a:t>https://alasdair.github.io/manual.html</a:t>
            </a:r>
            <a:r>
              <a:rPr lang="zh-CN" altLang="en-US">
                <a:hlinkClick r:id="rId2"/>
              </a:rPr>
              <a:t>#</a:t>
            </a:r>
            <a:r>
              <a:rPr lang="en-US" altLang="zh-CN">
                <a:hlinkClick r:id="rId2"/>
              </a:rPr>
              <a:t>_mappings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7436070" y="3074374"/>
            <a:ext cx="2767330" cy="922020"/>
          </a:xfrm>
          <a:prstGeom prst="rect">
            <a:avLst/>
          </a:prstGeom>
          <a:ln w="12700" cmpd="sng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let foo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=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size_bits(BYTE);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zh-CN" altLang="en-US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let bar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=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size_bits(0b00);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7150376" y="2127984"/>
            <a:ext cx="4126230" cy="865505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cs typeface="Arial" panose="020B0604020202020204" pitchFamily="34" charset="0"/>
              </a:rPr>
              <a:t>双向模式匹配</a:t>
            </a:r>
            <a:endParaRPr lang="zh-CN" altLang="en-US">
              <a:cs typeface="Arial" panose="020B0604020202020204" pitchFamily="34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cs typeface="Arial" panose="020B0604020202020204" pitchFamily="34" charset="0"/>
              </a:rPr>
              <a:t>根据传入类型自动推导模式匹配方向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1327</Words>
  <Application>WPS Office WWO_wpscloud_20250206155222-5ccb823cdd</Application>
  <PresentationFormat>宽屏</PresentationFormat>
  <Paragraphs>105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汉仪旗黑KW 55S</vt:lpstr>
      <vt:lpstr>微软雅黑</vt:lpstr>
      <vt:lpstr>Fira Code</vt:lpstr>
      <vt:lpstr>汉仪书宋二KW</vt:lpstr>
      <vt:lpstr>Kingsoft Confetti</vt:lpstr>
      <vt:lpstr>苹方-简</vt:lpstr>
      <vt:lpstr>宋体</vt:lpstr>
      <vt:lpstr>Office 主题</vt:lpstr>
      <vt:lpstr>RISC-V ch2 RV32I</vt:lpstr>
      <vt:lpstr>回顾</vt:lpstr>
      <vt:lpstr>PowerPoint 演示文稿</vt:lpstr>
      <vt:lpstr>SAIL Chapter 2. RV32I</vt:lpstr>
      <vt:lpstr>PowerPoint 演示文稿</vt:lpstr>
      <vt:lpstr>2.2. Base Instruction Formats</vt:lpstr>
      <vt:lpstr>2.3. Immediate Encoding Variants</vt:lpstr>
      <vt:lpstr>2.3. Immediate Encoding Variants</vt:lpstr>
      <vt:lpstr>PowerPoint 演示文稿</vt:lpstr>
      <vt:lpstr>mapping</vt:lpstr>
      <vt:lpstr>2.3. Immediate Encoding Variants</vt:lpstr>
      <vt:lpstr>2.3. Immediate Encoding Variants</vt:lpstr>
      <vt:lpstr>2.3. Immediate Encoding Variants</vt:lpstr>
      <vt:lpstr>2.3. Immediate Encoding Variants</vt:lpstr>
      <vt:lpstr>2.4</vt:lpstr>
      <vt:lpstr>2.4</vt:lpstr>
      <vt:lpstr>2.7</vt:lpstr>
      <vt:lpstr>2.4</vt:lpstr>
      <vt:lpstr>2.7</vt:lpstr>
      <vt:lpstr>2.8</vt:lpstr>
      <vt:lpstr>交流讨论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ch2 RV32I</dc:title>
  <dc:creator/>
  <cp:lastModifiedBy/>
  <dcterms:created xsi:type="dcterms:W3CDTF">2025-02-19T07:13:45Z</dcterms:created>
  <dcterms:modified xsi:type="dcterms:W3CDTF">2025-02-19T07:13:45Z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2052-12.9.0.20271</vt:lpwstr>
  </property>
  <property fmtid="{D5CDD505-2E9C-101B-9397-08002B2CF9AE}" pid="3" name="ICV">
    <vt:lpwstr>B75C98F4C40948689CB49D1002CA5FAC</vt:lpwstr>
  </property>
</Properties>
</file>