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25" r:id="rId5"/>
    <p:sldId id="322" r:id="rId6"/>
    <p:sldId id="323" r:id="rId7"/>
    <p:sldId id="363" r:id="rId8"/>
    <p:sldId id="364" r:id="rId9"/>
    <p:sldId id="324" r:id="rId10"/>
    <p:sldId id="362" r:id="rId11"/>
    <p:sldId id="365" r:id="rId12"/>
    <p:sldId id="289" r:id="rId13"/>
    <p:sldId id="366" r:id="rId14"/>
    <p:sldId id="367" r:id="rId15"/>
    <p:sldId id="368" r:id="rId16"/>
    <p:sldId id="369" r:id="rId17"/>
    <p:sldId id="370" r:id="rId18"/>
    <p:sldId id="371" r:id="rId19"/>
    <p:sldId id="412" r:id="rId20"/>
    <p:sldId id="372" r:id="rId21"/>
    <p:sldId id="413" r:id="rId22"/>
    <p:sldId id="373" r:id="rId23"/>
    <p:sldId id="411" r:id="rId24"/>
    <p:sldId id="419" r:id="rId25"/>
    <p:sldId id="374" r:id="rId26"/>
    <p:sldId id="375" r:id="rId27"/>
    <p:sldId id="422" r:id="rId28"/>
    <p:sldId id="423" r:id="rId29"/>
    <p:sldId id="424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3A3D40"/>
    <a:srgbClr val="3A3E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553" autoAdjust="0"/>
  </p:normalViewPr>
  <p:slideViewPr>
    <p:cSldViewPr snapToGrid="0">
      <p:cViewPr varScale="1">
        <p:scale>
          <a:sx n="65" d="100"/>
          <a:sy n="65" d="100"/>
        </p:scale>
        <p:origin x="13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AA91B-4A4B-4589-AA39-279CF12C84F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46F10-48C3-4A06-9A11-22061B5D5E6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46F10-48C3-4A06-9A11-22061B5D5E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dirty="0">
              <a:latin typeface="仿宋_GB2312" panose="02010609030101010101" pitchFamily="49" charset="-122"/>
              <a:ea typeface="仿宋_GB2312" panose="0201060903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46F10-48C3-4A06-9A11-22061B5D5E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CBB8-657B-4D97-A215-579473F08E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B4DAD-4EB6-4847-B332-F34EFFAC03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CBB8-657B-4D97-A215-579473F08E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B4DAD-4EB6-4847-B332-F34EFFAC03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CBB8-657B-4D97-A215-579473F08E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B4DAD-4EB6-4847-B332-F34EFFAC03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CBB8-657B-4D97-A215-579473F08E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B4DAD-4EB6-4847-B332-F34EFFAC03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CBB8-657B-4D97-A215-579473F08E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B4DAD-4EB6-4847-B332-F34EFFAC03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CBB8-657B-4D97-A215-579473F08E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B4DAD-4EB6-4847-B332-F34EFFAC03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CBB8-657B-4D97-A215-579473F08E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B4DAD-4EB6-4847-B332-F34EFFAC03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CBB8-657B-4D97-A215-579473F08E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B4DAD-4EB6-4847-B332-F34EFFAC03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CBB8-657B-4D97-A215-579473F08E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B4DAD-4EB6-4847-B332-F34EFFAC03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CBB8-657B-4D97-A215-579473F08E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B4DAD-4EB6-4847-B332-F34EFFAC03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ECBB8-657B-4D97-A215-579473F08E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B4DAD-4EB6-4847-B332-F34EFFAC03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ECBB8-657B-4D97-A215-579473F08E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B4DAD-4EB6-4847-B332-F34EFFAC038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hyperlink" Target="https://openqa.fedoraproject.org/" TargetMode="External"/><Relationship Id="rId3" Type="http://schemas.openxmlformats.org/officeDocument/2006/relationships/hyperlink" Target="https://openqa.opensuse.org/" TargetMode="Externa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openqa.opensuse.org/tests/3644634" TargetMode="Externa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>
                <a:latin typeface="楷体_GB2312" charset="0"/>
                <a:ea typeface="楷体_GB2312" charset="0"/>
                <a:cs typeface="楷体_GB2312" charset="0"/>
              </a:rPr>
              <a:t>openQA</a:t>
            </a:r>
            <a:r>
              <a:rPr lang="en-US" altLang="zh-CN" dirty="0">
                <a:latin typeface="楷体_GB2312" charset="0"/>
                <a:ea typeface="楷体_GB2312" charset="0"/>
                <a:cs typeface="楷体_GB2312" charset="0"/>
              </a:rPr>
              <a:t> </a:t>
            </a:r>
            <a:r>
              <a:rPr lang="zh-CN" altLang="en-US" dirty="0">
                <a:latin typeface="楷体_GB2312" charset="0"/>
                <a:ea typeface="楷体_GB2312" charset="0"/>
                <a:cs typeface="楷体_GB2312" charset="0"/>
              </a:rPr>
              <a:t>自动化测试框架</a:t>
            </a:r>
            <a:br>
              <a:rPr lang="en-US" altLang="zh-CN" dirty="0">
                <a:latin typeface="楷体_GB2312" charset="0"/>
                <a:ea typeface="楷体_GB2312" charset="0"/>
                <a:cs typeface="楷体_GB2312" charset="0"/>
              </a:rPr>
            </a:br>
            <a:r>
              <a:rPr lang="zh-CN" altLang="en-US" dirty="0">
                <a:latin typeface="楷体_GB2312" charset="0"/>
                <a:ea typeface="楷体_GB2312" charset="0"/>
                <a:cs typeface="楷体_GB2312" charset="0"/>
              </a:rPr>
              <a:t>简介及应用</a:t>
            </a:r>
            <a:endParaRPr lang="zh-CN" altLang="en-US" dirty="0">
              <a:latin typeface="楷体_GB2312" charset="0"/>
              <a:ea typeface="楷体_GB2312" charset="0"/>
              <a:cs typeface="楷体_GB2312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CN" altLang="en-US" sz="20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第三测试小队</a:t>
            </a:r>
            <a:endParaRPr lang="zh-CN" altLang="en-US" sz="2000" b="1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20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zh-CN" altLang="en-US" sz="2000" b="1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20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阎明铸 </a:t>
            </a:r>
            <a:r>
              <a:rPr lang="en-US" altLang="zh-CN" sz="20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trdthg47@gmail.com</a:t>
            </a:r>
            <a:endParaRPr lang="en-US" altLang="zh-CN" sz="2000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zh-CN" altLang="en-US" sz="2000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endParaRPr lang="zh-CN" altLang="en-US" sz="2000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9318141" y="6377812"/>
            <a:ext cx="2809087" cy="480167"/>
          </a:xfrm>
          <a:prstGeom prst="rect">
            <a:avLst/>
          </a:prstGeom>
        </p:spPr>
        <p:txBody>
          <a:bodyPr wrap="square" rtlCol="0">
            <a:noAutofit/>
          </a:bodyPr>
          <a:p>
            <a:pPr algn="l"/>
            <a:r>
              <a:rPr lang="zh-CN" altLang="en-US">
                <a:latin typeface="Gabriola" panose="04040605051002020D02" charset="0"/>
                <a:ea typeface="Gabriola" panose="04040605051002020D02" charset="0"/>
                <a:cs typeface="Gabriola" panose="04040605051002020D02" charset="0"/>
              </a:rPr>
              <a:t>Life is too short for manual testing!</a:t>
            </a:r>
            <a:endParaRPr lang="zh-CN" altLang="en-US">
              <a:latin typeface="Gabriola" panose="04040605051002020D02" charset="0"/>
              <a:ea typeface="Gabriola" panose="04040605051002020D02" charset="0"/>
              <a:cs typeface="Gabriola" panose="04040605051002020D0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等线" charset="0"/>
                <a:ea typeface="等线" charset="0"/>
                <a:cs typeface="等线" charset="0"/>
              </a:rPr>
              <a:t>准备测试环境并运行</a:t>
            </a:r>
            <a:endParaRPr lang="zh-CN" altLang="en-US" dirty="0">
              <a:latin typeface="等线" charset="0"/>
              <a:ea typeface="等线" charset="0"/>
              <a:cs typeface="等线" charset="0"/>
            </a:endParaRPr>
          </a:p>
        </p:txBody>
      </p:sp>
      <p:pic>
        <p:nvPicPr>
          <p:cNvPr id="4" name="图片 3" descr="upload_post_object_v2_22355069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3752" y="2161363"/>
            <a:ext cx="9804411" cy="2535359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3116749" y="5108740"/>
            <a:ext cx="593598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使用 </a:t>
            </a:r>
            <a:r>
              <a:rPr lang="en-US" altLang="zh-CN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assert_script_run </a:t>
            </a:r>
            <a:r>
              <a:rPr lang="zh-CN" altLang="en-US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依次运行 </a:t>
            </a:r>
            <a:r>
              <a:rPr lang="en-US" altLang="zh-CN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clone </a:t>
            </a:r>
            <a:r>
              <a:rPr lang="zh-CN" altLang="en-US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仓库，编译，运行</a:t>
            </a:r>
            <a:endParaRPr lang="zh-CN" altLang="en-US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4387720" y="5786197"/>
            <a:ext cx="405638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最后使用 </a:t>
            </a:r>
            <a:r>
              <a:rPr lang="en-US" altLang="zh-CN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tee </a:t>
            </a:r>
            <a:r>
              <a:rPr lang="zh-CN" altLang="en-US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将测试结果重定向到文件</a:t>
            </a:r>
            <a:endParaRPr lang="zh-CN" altLang="en-US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等线" charset="0"/>
                <a:ea typeface="等线" charset="0"/>
                <a:cs typeface="等线" charset="0"/>
              </a:rPr>
              <a:t>上传日志</a:t>
            </a:r>
            <a:endParaRPr lang="zh-CN" altLang="en-US">
              <a:latin typeface="等线" charset="0"/>
              <a:ea typeface="等线" charset="0"/>
              <a:cs typeface="等线" charset="0"/>
            </a:endParaRPr>
          </a:p>
        </p:txBody>
      </p:sp>
      <p:pic>
        <p:nvPicPr>
          <p:cNvPr id="5" name="图片 4" descr="upload_post_object_v2_23621698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086" y="1690645"/>
            <a:ext cx="10325743" cy="1347187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1236264" y="5917011"/>
            <a:ext cx="4380865" cy="583565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 sz="1600">
                <a:latin typeface="楷体_GB2312" charset="0"/>
                <a:ea typeface="楷体_GB2312" charset="0"/>
                <a:cs typeface="楷体_GB2312" charset="0"/>
              </a:rPr>
              <a:t>&gt; qemu </a:t>
            </a:r>
            <a:r>
              <a:rPr lang="zh-CN" altLang="en-US" sz="1600">
                <a:latin typeface="楷体_GB2312" charset="0"/>
                <a:ea typeface="楷体_GB2312" charset="0"/>
                <a:cs typeface="楷体_GB2312" charset="0"/>
              </a:rPr>
              <a:t>默认采用的网络模式是 </a:t>
            </a:r>
            <a:r>
              <a:rPr lang="en-US" altLang="zh-CN" sz="1600">
                <a:latin typeface="楷体_GB2312" charset="0"/>
                <a:ea typeface="楷体_GB2312" charset="0"/>
                <a:cs typeface="楷体_GB2312" charset="0"/>
              </a:rPr>
              <a:t>user networking</a:t>
            </a:r>
            <a:endParaRPr lang="zh-CN" altLang="en-US" sz="1600">
              <a:latin typeface="楷体_GB2312" charset="0"/>
              <a:ea typeface="楷体_GB2312" charset="0"/>
              <a:cs typeface="楷体_GB2312" charset="0"/>
            </a:endParaRPr>
          </a:p>
          <a:p>
            <a:r>
              <a:rPr lang="zh-CN" altLang="en-US" sz="1600">
                <a:latin typeface="楷体_GB2312" charset="0"/>
                <a:ea typeface="楷体_GB2312" charset="0"/>
                <a:cs typeface="楷体_GB2312" charset="0"/>
              </a:rPr>
              <a:t>虚拟机之间网络互相隔离</a:t>
            </a:r>
            <a:endParaRPr lang="zh-CN" altLang="en-US" sz="1600">
              <a:latin typeface="楷体_GB2312" charset="0"/>
              <a:ea typeface="楷体_GB2312" charset="0"/>
              <a:cs typeface="楷体_GB2312" charset="0"/>
            </a:endParaRPr>
          </a:p>
        </p:txBody>
      </p:sp>
      <p:pic>
        <p:nvPicPr>
          <p:cNvPr id="7" name="图片 6" descr="upload_post_object_v2_30884575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482" y="2948461"/>
            <a:ext cx="4828347" cy="3613732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1236264" y="3244257"/>
            <a:ext cx="421005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/>
              <a:t>日志上传后可以通过 </a:t>
            </a:r>
            <a:r>
              <a:rPr lang="en-US" altLang="zh-CN"/>
              <a:t>WebUI </a:t>
            </a:r>
            <a:r>
              <a:rPr lang="zh-CN" altLang="en-US"/>
              <a:t>访问或下载</a:t>
            </a:r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1236264" y="3825118"/>
            <a:ext cx="5094974" cy="813281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/>
              <a:t>除了手动上传的日志外还有自动录制的视频，等其他记录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等线" charset="0"/>
                <a:ea typeface="等线" charset="0"/>
                <a:cs typeface="等线" charset="0"/>
              </a:rPr>
              <a:t>环境恢复</a:t>
            </a:r>
            <a:endParaRPr lang="zh-CN" altLang="en-US">
              <a:latin typeface="等线" charset="0"/>
              <a:ea typeface="等线" charset="0"/>
              <a:cs typeface="等线" charset="0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405292" y="2141426"/>
            <a:ext cx="30988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endParaRPr lang="zh-CN" altLang="en-US"/>
          </a:p>
        </p:txBody>
      </p:sp>
      <p:pic>
        <p:nvPicPr>
          <p:cNvPr id="5" name="图片 4" descr="upload_post_object_v2_391512648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4444" y="1766007"/>
            <a:ext cx="8403028" cy="1577437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1894435" y="4043046"/>
            <a:ext cx="7955280" cy="922020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r>
              <a:rPr lang="zh-CN" altLang="en-US"/>
              <a:t>同一个测试套中的测试用例，运行在同一个系统中，因此测试之间会互相影响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测试运行结束后应该及时清理（例如修改过的配置文件等）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等线" charset="0"/>
                <a:ea typeface="等线" charset="0"/>
                <a:cs typeface="等线" charset="0"/>
              </a:rPr>
              <a:t>错误处理</a:t>
            </a:r>
            <a:endParaRPr lang="zh-CN" altLang="en-US">
              <a:latin typeface="等线" charset="0"/>
              <a:ea typeface="等线" charset="0"/>
              <a:cs typeface="等线" charset="0"/>
            </a:endParaRPr>
          </a:p>
        </p:txBody>
      </p:sp>
      <p:pic>
        <p:nvPicPr>
          <p:cNvPr id="4" name="图片 3" descr="upload_post_object_v2_59184528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37071" y="2941913"/>
            <a:ext cx="5196382" cy="3039314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3341990" y="1690645"/>
            <a:ext cx="566928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/>
              <a:t>某一个测试用例的失败不应该导致整个测试套停止运行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等线" charset="0"/>
                <a:ea typeface="等线" charset="0"/>
                <a:cs typeface="等线" charset="0"/>
              </a:rPr>
              <a:t>错误处理</a:t>
            </a:r>
            <a:endParaRPr lang="zh-CN" altLang="en-US">
              <a:latin typeface="等线" charset="0"/>
              <a:ea typeface="等线" charset="0"/>
              <a:cs typeface="等线" charset="0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2936628" y="1394838"/>
            <a:ext cx="6902934" cy="961185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>
                <a:latin typeface="黑体" charset="0"/>
                <a:ea typeface="黑体" charset="0"/>
                <a:cs typeface="黑体" charset="0"/>
              </a:rPr>
              <a:t>对于一般的测试失败，</a:t>
            </a:r>
            <a:r>
              <a:rPr lang="en-US" altLang="zh-CN">
                <a:latin typeface="黑体" charset="0"/>
                <a:ea typeface="黑体" charset="0"/>
                <a:cs typeface="黑体" charset="0"/>
              </a:rPr>
              <a:t>os</a:t>
            </a:r>
            <a:r>
              <a:rPr lang="zh-CN" altLang="en-US">
                <a:latin typeface="黑体" charset="0"/>
                <a:ea typeface="黑体" charset="0"/>
                <a:cs typeface="黑体" charset="0"/>
              </a:rPr>
              <a:t>-</a:t>
            </a:r>
            <a:r>
              <a:rPr lang="en-US" altLang="zh-CN">
                <a:latin typeface="黑体" charset="0"/>
                <a:ea typeface="黑体" charset="0"/>
                <a:cs typeface="黑体" charset="0"/>
              </a:rPr>
              <a:t>autoinst </a:t>
            </a:r>
            <a:r>
              <a:rPr lang="zh-CN" altLang="en-US">
                <a:latin typeface="黑体" charset="0"/>
                <a:ea typeface="黑体" charset="0"/>
                <a:cs typeface="黑体" charset="0"/>
              </a:rPr>
              <a:t>会自动调用 </a:t>
            </a:r>
            <a:r>
              <a:rPr lang="en-US" altLang="zh-CN">
                <a:latin typeface="黑体" charset="0"/>
                <a:ea typeface="黑体" charset="0"/>
                <a:cs typeface="黑体" charset="0"/>
              </a:rPr>
              <a:t>post_fail_hook</a:t>
            </a:r>
            <a:endParaRPr lang="en-US" altLang="zh-CN">
              <a:latin typeface="黑体" charset="0"/>
              <a:ea typeface="黑体" charset="0"/>
              <a:cs typeface="黑体" charset="0"/>
            </a:endParaRPr>
          </a:p>
          <a:p>
            <a:endParaRPr lang="zh-CN" altLang="en-US">
              <a:latin typeface="黑体" charset="0"/>
              <a:ea typeface="黑体" charset="0"/>
              <a:cs typeface="黑体" charset="0"/>
            </a:endParaRPr>
          </a:p>
          <a:p>
            <a:r>
              <a:rPr lang="zh-CN" altLang="en-US">
                <a:latin typeface="黑体" charset="0"/>
                <a:ea typeface="黑体" charset="0"/>
                <a:cs typeface="黑体" charset="0"/>
              </a:rPr>
              <a:t>下面的代码会尝试退出当前进程，重新登录进入终端</a:t>
            </a:r>
            <a:endParaRPr lang="zh-CN" altLang="en-US">
              <a:latin typeface="黑体" charset="0"/>
              <a:ea typeface="黑体" charset="0"/>
              <a:cs typeface="黑体" charset="0"/>
            </a:endParaRPr>
          </a:p>
        </p:txBody>
      </p:sp>
      <p:pic>
        <p:nvPicPr>
          <p:cNvPr id="2" name="图片 1" descr="upload_post_object_v2_32239360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3188" y="2424816"/>
            <a:ext cx="6902984" cy="355395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等线" charset="0"/>
                <a:ea typeface="等线" charset="0"/>
                <a:cs typeface="等线" charset="0"/>
              </a:rPr>
              <a:t>错误处理</a:t>
            </a:r>
            <a:endParaRPr lang="zh-CN" altLang="en-US">
              <a:latin typeface="等线" charset="0"/>
              <a:ea typeface="等线" charset="0"/>
              <a:cs typeface="等线" charset="0"/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898017" y="1676383"/>
            <a:ext cx="6126450" cy="426720"/>
          </a:xfrm>
          <a:prstGeom prst="rect">
            <a:avLst/>
          </a:prstGeom>
        </p:spPr>
        <p:txBody>
          <a:bodyPr wrap="square" rtlCol="0">
            <a:noAutofit/>
          </a:bodyPr>
          <a:p>
            <a:pPr algn="l"/>
            <a:r>
              <a:rPr lang="zh-CN" altLang="en-US">
                <a:latin typeface="黑体" charset="0"/>
                <a:ea typeface="黑体" charset="0"/>
                <a:cs typeface="黑体" charset="0"/>
              </a:rPr>
              <a:t>对于需要特殊处理的测试，用户可以手动编写错误处理函数</a:t>
            </a:r>
            <a:endParaRPr lang="zh-CN" altLang="en-US">
              <a:latin typeface="黑体" charset="0"/>
              <a:ea typeface="黑体" charset="0"/>
              <a:cs typeface="黑体" charset="0"/>
            </a:endParaRPr>
          </a:p>
          <a:p>
            <a:pPr algn="l"/>
            <a:endParaRPr lang="zh-CN" altLang="en-US">
              <a:latin typeface="黑体" charset="0"/>
              <a:ea typeface="黑体" charset="0"/>
              <a:cs typeface="黑体" charset="0"/>
            </a:endParaRPr>
          </a:p>
          <a:p>
            <a:pPr algn="l"/>
            <a:endParaRPr lang="zh-CN" altLang="en-US">
              <a:latin typeface="黑体" charset="0"/>
              <a:ea typeface="黑体" charset="0"/>
              <a:cs typeface="黑体" charset="0"/>
            </a:endParaRPr>
          </a:p>
        </p:txBody>
      </p:sp>
      <p:pic>
        <p:nvPicPr>
          <p:cNvPr id="3" name="图片 2" descr="upload_post_object_v2_224188759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8017" y="2955807"/>
            <a:ext cx="10531800" cy="1777241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898017" y="2449993"/>
            <a:ext cx="704088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r>
              <a:rPr lang="zh-CN" altLang="en-US"/>
              <a:t>例如对于一些耗时较长的测试用例，可以在出错后也尽可能收集日志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等线" charset="0"/>
                <a:ea typeface="等线" charset="0"/>
                <a:cs typeface="等线" charset="0"/>
              </a:rPr>
              <a:t>oerv performance </a:t>
            </a:r>
            <a:r>
              <a:rPr lang="zh-CN" altLang="en-US">
                <a:latin typeface="等线" charset="0"/>
                <a:ea typeface="等线" charset="0"/>
                <a:cs typeface="等线" charset="0"/>
              </a:rPr>
              <a:t>完整运行示例</a:t>
            </a:r>
            <a:endParaRPr lang="zh-CN" altLang="en-US">
              <a:latin typeface="等线" charset="0"/>
              <a:ea typeface="等线" charset="0"/>
              <a:cs typeface="等线" charset="0"/>
            </a:endParaRPr>
          </a:p>
        </p:txBody>
      </p:sp>
      <p:pic>
        <p:nvPicPr>
          <p:cNvPr id="3" name="图片 2" descr="upload_post_object_v2_28764966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175" y="2088952"/>
            <a:ext cx="6590047" cy="3130272"/>
          </a:xfrm>
          <a:prstGeom prst="rect">
            <a:avLst/>
          </a:prstGeom>
        </p:spPr>
      </p:pic>
      <p:pic>
        <p:nvPicPr>
          <p:cNvPr id="4" name="图片 3" descr="upload_post_object_v2_12154230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0" y="1985963"/>
            <a:ext cx="5280978" cy="323325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等线" charset="0"/>
                <a:ea typeface="等线" charset="0"/>
                <a:cs typeface="等线" charset="0"/>
              </a:rPr>
              <a:t>openQA Mugen</a:t>
            </a:r>
            <a:endParaRPr lang="zh-CN" altLang="en-US">
              <a:latin typeface="等线" charset="0"/>
              <a:ea typeface="等线" charset="0"/>
              <a:cs typeface="等线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Host 网络配置</a:t>
            </a:r>
            <a:endParaRPr lang="zh-CN" altLang="en-US"/>
          </a:p>
          <a:p>
            <a:r>
              <a:rPr lang="zh-CN" altLang="en-US"/>
              <a:t>Guest 网络配置</a:t>
            </a:r>
            <a:endParaRPr lang="zh-CN" altLang="en-US"/>
          </a:p>
          <a:p>
            <a:r>
              <a:rPr lang="zh-CN" altLang="en-US"/>
              <a:t>任务间的依赖关系</a:t>
            </a:r>
            <a:endParaRPr lang="zh-CN" altLang="en-US"/>
          </a:p>
          <a:p>
            <a:r>
              <a:rPr lang="zh-CN" altLang="en-US"/>
              <a:t>任务间同步</a:t>
            </a:r>
            <a:endParaRPr lang="zh-CN" altLang="en-US"/>
          </a:p>
          <a:p>
            <a:r>
              <a:rPr lang="zh-CN" altLang="en-US"/>
              <a:t>mugen minilist 测试套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等线" charset="0"/>
                <a:ea typeface="等线" charset="0"/>
                <a:cs typeface="等线" charset="0"/>
              </a:rPr>
              <a:t>Host </a:t>
            </a:r>
            <a:r>
              <a:rPr lang="zh-CN" altLang="en-US">
                <a:latin typeface="等线" charset="0"/>
                <a:ea typeface="等线" charset="0"/>
                <a:cs typeface="等线" charset="0"/>
              </a:rPr>
              <a:t>网络配置</a:t>
            </a:r>
            <a:endParaRPr lang="zh-CN" altLang="en-US">
              <a:latin typeface="等线" charset="0"/>
              <a:ea typeface="等线" charset="0"/>
              <a:cs typeface="等线" charset="0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2336017" y="1613199"/>
            <a:ext cx="7652385" cy="1753235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>
                <a:latin typeface="黑体" charset="0"/>
                <a:ea typeface="黑体" charset="0"/>
                <a:cs typeface="黑体" charset="0"/>
              </a:rPr>
              <a:t>Mugen </a:t>
            </a:r>
            <a:r>
              <a:rPr lang="zh-CN" altLang="en-US">
                <a:latin typeface="黑体" charset="0"/>
                <a:ea typeface="黑体" charset="0"/>
                <a:cs typeface="黑体" charset="0"/>
              </a:rPr>
              <a:t>依赖多台机器，首先要解决的就是网络问题</a:t>
            </a:r>
            <a:endParaRPr lang="zh-CN" altLang="en-US">
              <a:latin typeface="黑体" charset="0"/>
              <a:ea typeface="黑体" charset="0"/>
              <a:cs typeface="黑体" charset="0"/>
            </a:endParaRPr>
          </a:p>
          <a:p>
            <a:endParaRPr lang="zh-CN" altLang="en-US">
              <a:latin typeface="黑体" charset="0"/>
              <a:ea typeface="黑体" charset="0"/>
              <a:cs typeface="黑体" charset="0"/>
            </a:endParaRPr>
          </a:p>
          <a:p>
            <a:r>
              <a:rPr lang="zh-CN" altLang="en-US">
                <a:latin typeface="黑体" charset="0"/>
                <a:ea typeface="黑体" charset="0"/>
                <a:cs typeface="黑体" charset="0"/>
              </a:rPr>
              <a:t>由于 </a:t>
            </a:r>
            <a:r>
              <a:rPr lang="en-US" altLang="zh-CN">
                <a:latin typeface="黑体" charset="0"/>
                <a:ea typeface="黑体" charset="0"/>
                <a:cs typeface="黑体" charset="0"/>
              </a:rPr>
              <a:t>qemu </a:t>
            </a:r>
            <a:r>
              <a:rPr lang="zh-CN" altLang="en-US">
                <a:latin typeface="黑体" charset="0"/>
                <a:ea typeface="黑体" charset="0"/>
                <a:cs typeface="黑体" charset="0"/>
              </a:rPr>
              <a:t>启动时默认使用 </a:t>
            </a:r>
            <a:r>
              <a:rPr lang="en-US" altLang="zh-CN">
                <a:latin typeface="黑体" charset="0"/>
                <a:ea typeface="黑体" charset="0"/>
                <a:cs typeface="黑体" charset="0"/>
              </a:rPr>
              <a:t>User Networking</a:t>
            </a:r>
            <a:r>
              <a:rPr lang="zh-CN" altLang="en-US">
                <a:latin typeface="黑体" charset="0"/>
                <a:ea typeface="黑体" charset="0"/>
                <a:cs typeface="黑体" charset="0"/>
              </a:rPr>
              <a:t>，虚拟机之间无法互相通信</a:t>
            </a:r>
            <a:endParaRPr lang="zh-CN" altLang="en-US">
              <a:latin typeface="黑体" charset="0"/>
              <a:ea typeface="黑体" charset="0"/>
              <a:cs typeface="黑体" charset="0"/>
            </a:endParaRPr>
          </a:p>
          <a:p>
            <a:r>
              <a:rPr lang="en-US" altLang="zh-CN">
                <a:latin typeface="黑体" charset="0"/>
                <a:ea typeface="黑体" charset="0"/>
                <a:cs typeface="黑体" charset="0"/>
              </a:rPr>
              <a:t>openQA </a:t>
            </a:r>
            <a:r>
              <a:rPr lang="zh-CN" altLang="en-US">
                <a:latin typeface="黑体" charset="0"/>
                <a:ea typeface="黑体" charset="0"/>
                <a:cs typeface="黑体" charset="0"/>
              </a:rPr>
              <a:t>支持为测试用例修改网络模式（</a:t>
            </a:r>
            <a:r>
              <a:rPr lang="en-US" altLang="zh-CN">
                <a:latin typeface="黑体" charset="0"/>
                <a:ea typeface="黑体" charset="0"/>
                <a:cs typeface="黑体" charset="0"/>
              </a:rPr>
              <a:t>tap </a:t>
            </a:r>
            <a:r>
              <a:rPr lang="zh-CN" altLang="en-US">
                <a:latin typeface="黑体" charset="0"/>
                <a:ea typeface="黑体" charset="0"/>
                <a:cs typeface="黑体" charset="0"/>
              </a:rPr>
              <a:t>或者 </a:t>
            </a:r>
            <a:r>
              <a:rPr lang="en-US" altLang="zh-CN">
                <a:latin typeface="黑体" charset="0"/>
                <a:ea typeface="黑体" charset="0"/>
                <a:cs typeface="黑体" charset="0"/>
              </a:rPr>
              <a:t>vde</a:t>
            </a:r>
            <a:r>
              <a:rPr lang="zh-CN" altLang="en-US">
                <a:latin typeface="黑体" charset="0"/>
                <a:ea typeface="黑体" charset="0"/>
                <a:cs typeface="黑体" charset="0"/>
              </a:rPr>
              <a:t>）</a:t>
            </a:r>
            <a:endParaRPr lang="zh-CN" altLang="en-US">
              <a:latin typeface="黑体" charset="0"/>
              <a:ea typeface="黑体" charset="0"/>
              <a:cs typeface="黑体" charset="0"/>
            </a:endParaRPr>
          </a:p>
          <a:p>
            <a:endParaRPr lang="zh-CN" altLang="en-US">
              <a:latin typeface="黑体" charset="0"/>
              <a:ea typeface="黑体" charset="0"/>
              <a:cs typeface="黑体" charset="0"/>
            </a:endParaRPr>
          </a:p>
          <a:p>
            <a:r>
              <a:rPr lang="zh-CN" altLang="en-US">
                <a:latin typeface="黑体" charset="0"/>
                <a:ea typeface="黑体" charset="0"/>
                <a:cs typeface="黑体" charset="0"/>
              </a:rPr>
              <a:t>同时需要用户在主机上手动配置网桥，</a:t>
            </a:r>
            <a:r>
              <a:rPr lang="en-US" altLang="zh-CN">
                <a:latin typeface="黑体" charset="0"/>
                <a:ea typeface="黑体" charset="0"/>
                <a:cs typeface="黑体" charset="0"/>
              </a:rPr>
              <a:t>tap</a:t>
            </a:r>
            <a:r>
              <a:rPr lang="zh-CN" altLang="en-US">
                <a:latin typeface="黑体" charset="0"/>
                <a:ea typeface="黑体" charset="0"/>
                <a:cs typeface="黑体" charset="0"/>
              </a:rPr>
              <a:t> 设备，设置 </a:t>
            </a:r>
            <a:r>
              <a:rPr lang="en-US" altLang="zh-CN">
                <a:latin typeface="黑体" charset="0"/>
                <a:ea typeface="黑体" charset="0"/>
                <a:cs typeface="黑体" charset="0"/>
              </a:rPr>
              <a:t>NAT </a:t>
            </a:r>
            <a:r>
              <a:rPr lang="zh-CN" altLang="en-US">
                <a:latin typeface="黑体" charset="0"/>
                <a:ea typeface="黑体" charset="0"/>
                <a:cs typeface="黑体" charset="0"/>
              </a:rPr>
              <a:t>等步骤</a:t>
            </a:r>
            <a:endParaRPr lang="zh-CN" altLang="en-US">
              <a:latin typeface="黑体" charset="0"/>
              <a:ea typeface="黑体" charset="0"/>
              <a:cs typeface="黑体" charset="0"/>
            </a:endParaRPr>
          </a:p>
        </p:txBody>
      </p:sp>
      <p:pic>
        <p:nvPicPr>
          <p:cNvPr id="6" name="图片 5" descr="upload_post_object_v2_42255388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44918" y="3567160"/>
            <a:ext cx="3964741" cy="3077976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8399025" y="4867081"/>
            <a:ext cx="169672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/>
              <a:t>(</a:t>
            </a:r>
            <a:r>
              <a:rPr lang="zh-CN" altLang="en-US"/>
              <a:t>示例配置结果</a:t>
            </a:r>
            <a:r>
              <a:rPr lang="en-US" altLang="zh-CN"/>
              <a:t>)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等线" charset="0"/>
                <a:ea typeface="等线" charset="0"/>
                <a:cs typeface="等线" charset="0"/>
              </a:rPr>
              <a:t>Host 网络配置</a:t>
            </a:r>
            <a:endParaRPr lang="zh-CN" altLang="en-US">
              <a:latin typeface="等线" charset="0"/>
              <a:ea typeface="等线" charset="0"/>
              <a:cs typeface="等线" charset="0"/>
            </a:endParaRPr>
          </a:p>
        </p:txBody>
      </p:sp>
      <p:pic>
        <p:nvPicPr>
          <p:cNvPr id="4" name="图片 3" descr="upload_post_object_v2_177617247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657517"/>
            <a:ext cx="12192000" cy="1543050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3581589" y="1909006"/>
            <a:ext cx="513842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/>
              <a:t>autoinst </a:t>
            </a:r>
            <a:r>
              <a:rPr lang="zh-CN" altLang="en-US"/>
              <a:t>启动虚拟机时会自动配置好 </a:t>
            </a:r>
            <a:r>
              <a:rPr lang="en-US" altLang="zh-CN"/>
              <a:t>qemu </a:t>
            </a:r>
            <a:r>
              <a:rPr lang="zh-CN" altLang="en-US"/>
              <a:t>的参数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等线" charset="0"/>
                <a:ea typeface="等线" charset="0"/>
                <a:cs typeface="等线" charset="0"/>
              </a:rPr>
              <a:t>目录</a:t>
            </a:r>
            <a:endParaRPr lang="zh-CN" altLang="en-US">
              <a:latin typeface="等线" charset="0"/>
              <a:ea typeface="等线" charset="0"/>
              <a:cs typeface="等线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70" y="1842303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US" altLang="zh-CN">
                <a:latin typeface="等线" charset="0"/>
                <a:ea typeface="等线" charset="0"/>
                <a:cs typeface="等线" charset="0"/>
              </a:rPr>
              <a:t>1. openQA 简介</a:t>
            </a:r>
            <a:endParaRPr lang="en-US" altLang="zh-CN">
              <a:latin typeface="等线" charset="0"/>
              <a:ea typeface="等线" charset="0"/>
              <a:cs typeface="等线" charset="0"/>
            </a:endParaRPr>
          </a:p>
          <a:p>
            <a:pPr marL="0" indent="0">
              <a:buNone/>
            </a:pPr>
            <a:r>
              <a:rPr lang="en-US" altLang="zh-CN">
                <a:latin typeface="等线" charset="0"/>
                <a:ea typeface="等线" charset="0"/>
                <a:cs typeface="等线" charset="0"/>
              </a:rPr>
              <a:t>2. </a:t>
            </a:r>
            <a:r>
              <a:rPr lang="zh-CN" altLang="en-US">
                <a:latin typeface="等线" charset="0"/>
                <a:ea typeface="等线" charset="0"/>
                <a:cs typeface="等线" charset="0"/>
              </a:rPr>
              <a:t>基本架构 </a:t>
            </a:r>
            <a:r>
              <a:rPr lang="en-US" altLang="zh-CN">
                <a:latin typeface="等线" charset="0"/>
                <a:ea typeface="等线" charset="0"/>
                <a:cs typeface="等线" charset="0"/>
              </a:rPr>
              <a:t>/ </a:t>
            </a:r>
            <a:r>
              <a:rPr lang="zh-CN" altLang="en-US">
                <a:latin typeface="等线" charset="0"/>
                <a:ea typeface="等线" charset="0"/>
                <a:cs typeface="等线" charset="0"/>
              </a:rPr>
              <a:t>测试流程</a:t>
            </a:r>
            <a:endParaRPr lang="zh-CN" altLang="en-US">
              <a:latin typeface="等线" charset="0"/>
              <a:ea typeface="等线" charset="0"/>
              <a:cs typeface="等线" charset="0"/>
            </a:endParaRPr>
          </a:p>
          <a:p>
            <a:pPr marL="0" indent="0">
              <a:buNone/>
            </a:pPr>
            <a:r>
              <a:rPr lang="en-US" altLang="zh-CN">
                <a:latin typeface="等线" charset="0"/>
                <a:ea typeface="等线" charset="0"/>
                <a:cs typeface="等线" charset="0"/>
              </a:rPr>
              <a:t>3 </a:t>
            </a:r>
            <a:r>
              <a:rPr lang="zh-CN" altLang="en-US">
                <a:latin typeface="等线" charset="0"/>
                <a:ea typeface="等线" charset="0"/>
                <a:cs typeface="等线" charset="0"/>
              </a:rPr>
              <a:t>如何编写测试（以 openEuler Basic </a:t>
            </a:r>
            <a:r>
              <a:rPr lang="en-US" altLang="zh-CN">
                <a:latin typeface="等线" charset="0"/>
                <a:ea typeface="等线" charset="0"/>
                <a:cs typeface="等线" charset="0"/>
              </a:rPr>
              <a:t>Test </a:t>
            </a:r>
            <a:r>
              <a:rPr lang="zh-CN" altLang="en-US">
                <a:latin typeface="等线" charset="0"/>
                <a:ea typeface="等线" charset="0"/>
                <a:cs typeface="等线" charset="0"/>
              </a:rPr>
              <a:t>为例）</a:t>
            </a:r>
            <a:endParaRPr lang="zh-CN" altLang="en-US">
              <a:latin typeface="等线" charset="0"/>
              <a:ea typeface="等线" charset="0"/>
              <a:cs typeface="等线" charset="0"/>
            </a:endParaRPr>
          </a:p>
          <a:p>
            <a:pPr marL="0" indent="0">
              <a:buNone/>
            </a:pPr>
            <a:r>
              <a:rPr lang="en-US" altLang="zh-CN">
                <a:latin typeface="等线" charset="0"/>
                <a:ea typeface="等线" charset="0"/>
                <a:cs typeface="等线" charset="0"/>
              </a:rPr>
              <a:t>4. openQA</a:t>
            </a:r>
            <a:r>
              <a:rPr lang="zh-CN" altLang="en-US">
                <a:latin typeface="等线" charset="0"/>
                <a:ea typeface="等线" charset="0"/>
                <a:cs typeface="等线" charset="0"/>
              </a:rPr>
              <a:t> 在 </a:t>
            </a:r>
            <a:r>
              <a:rPr lang="en-US" altLang="zh-CN">
                <a:latin typeface="等线" charset="0"/>
                <a:ea typeface="等线" charset="0"/>
                <a:cs typeface="等线" charset="0"/>
              </a:rPr>
              <a:t>Mugen</a:t>
            </a:r>
            <a:r>
              <a:rPr lang="zh-CN" altLang="en-US">
                <a:latin typeface="等线" charset="0"/>
                <a:ea typeface="等线" charset="0"/>
                <a:cs typeface="等线" charset="0"/>
              </a:rPr>
              <a:t> 测试中的应用</a:t>
            </a:r>
            <a:endParaRPr lang="zh-CN" altLang="en-US">
              <a:latin typeface="等线" charset="0"/>
              <a:ea typeface="等线" charset="0"/>
              <a:cs typeface="等线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等线" charset="0"/>
                <a:ea typeface="等线" charset="0"/>
                <a:cs typeface="等线" charset="0"/>
              </a:rPr>
              <a:t>Guest</a:t>
            </a:r>
            <a:r>
              <a:rPr lang="zh-CN" altLang="en-US">
                <a:latin typeface="等线" charset="0"/>
                <a:ea typeface="等线" charset="0"/>
                <a:cs typeface="等线" charset="0"/>
              </a:rPr>
              <a:t> 网络配置</a:t>
            </a:r>
            <a:endParaRPr lang="zh-CN" altLang="en-US">
              <a:latin typeface="等线" charset="0"/>
              <a:ea typeface="等线" charset="0"/>
              <a:cs typeface="等线" charset="0"/>
            </a:endParaRPr>
          </a:p>
        </p:txBody>
      </p:sp>
      <p:pic>
        <p:nvPicPr>
          <p:cNvPr id="4" name="图片 3" descr="upload_post_object_v2_19270970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3225" y="1885663"/>
            <a:ext cx="8278696" cy="2488970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2334972" y="4824823"/>
            <a:ext cx="8775065" cy="92202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/>
              <a:t>使用 </a:t>
            </a:r>
            <a:r>
              <a:rPr lang="en-US" altLang="zh-CN"/>
              <a:t>tap</a:t>
            </a:r>
            <a:r>
              <a:rPr lang="zh-CN" altLang="en-US"/>
              <a:t> 模式启动的虚拟机默认没有配置 </a:t>
            </a:r>
            <a:r>
              <a:rPr lang="en-US" altLang="zh-CN"/>
              <a:t>ip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经过上述命令配置后，虚拟机就能正确访问网络，</a:t>
            </a:r>
            <a:r>
              <a:rPr lang="en-US" altLang="zh-CN"/>
              <a:t>qemu </a:t>
            </a:r>
            <a:r>
              <a:rPr lang="zh-CN" altLang="en-US"/>
              <a:t>之间也可以通过网桥互相访问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等线" charset="0"/>
                <a:ea typeface="等线" charset="0"/>
                <a:cs typeface="等线" charset="0"/>
              </a:rPr>
              <a:t>任务间的依赖关系</a:t>
            </a:r>
            <a:endParaRPr lang="zh-CN" altLang="en-US">
              <a:latin typeface="等线" charset="0"/>
              <a:ea typeface="等线" charset="0"/>
              <a:cs typeface="等线" charset="0"/>
            </a:endParaRPr>
          </a:p>
        </p:txBody>
      </p:sp>
      <p:grpSp>
        <p:nvGrpSpPr>
          <p:cNvPr id="7" name="组合 6"/>
          <p:cNvGrpSpPr/>
          <p:nvPr userDrawn="1"/>
        </p:nvGrpSpPr>
        <p:grpSpPr>
          <a:xfrm>
            <a:off x="952492" y="2840125"/>
            <a:ext cx="6750527" cy="2772774"/>
            <a:chOff x="3377" y="3137"/>
            <a:chExt cx="12178" cy="5814"/>
          </a:xfrm>
        </p:grpSpPr>
        <p:pic>
          <p:nvPicPr>
            <p:cNvPr id="5" name="图片 4" descr="upload_post_object_v2_116919969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377" y="3137"/>
              <a:ext cx="12179" cy="5814"/>
            </a:xfrm>
            <a:prstGeom prst="rect">
              <a:avLst/>
            </a:prstGeom>
          </p:spPr>
        </p:pic>
        <p:cxnSp>
          <p:nvCxnSpPr>
            <p:cNvPr id="6" name="直接箭头连接符 5"/>
            <p:cNvCxnSpPr/>
            <p:nvPr userDrawn="1"/>
          </p:nvCxnSpPr>
          <p:spPr>
            <a:xfrm flipH="1">
              <a:off x="5374" y="5319"/>
              <a:ext cx="3760" cy="1813"/>
            </a:xfrm>
            <a:prstGeom prst="straightConnector1">
              <a:avLst/>
            </a:prstGeom>
            <a:ln w="101600" cap="flat" cmpd="sng" algn="ctr">
              <a:solidFill>
                <a:srgbClr val="FF0000">
                  <a:alpha val="100000"/>
                </a:srgbClr>
              </a:solidFill>
              <a:prstDash val="solid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/>
          <p:cNvSpPr txBox="1"/>
          <p:nvPr userDrawn="1"/>
        </p:nvSpPr>
        <p:spPr>
          <a:xfrm>
            <a:off x="838192" y="1933673"/>
            <a:ext cx="361188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>
                <a:latin typeface="黑体" charset="0"/>
                <a:ea typeface="黑体" charset="0"/>
                <a:cs typeface="黑体" charset="0"/>
              </a:rPr>
              <a:t>可以通过设置环境变量的方式实现</a:t>
            </a:r>
            <a:endParaRPr lang="zh-CN" altLang="en-US">
              <a:latin typeface="黑体" charset="0"/>
              <a:ea typeface="黑体" charset="0"/>
              <a:cs typeface="黑体" charset="0"/>
            </a:endParaRPr>
          </a:p>
        </p:txBody>
      </p:sp>
      <p:pic>
        <p:nvPicPr>
          <p:cNvPr id="9" name="图片 8" descr="upload_post_object_v2_22050148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120" y="4361386"/>
            <a:ext cx="3740358" cy="736383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8494106" y="2840280"/>
            <a:ext cx="307594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>
                <a:latin typeface="黑体" charset="0"/>
                <a:ea typeface="黑体" charset="0"/>
                <a:cs typeface="黑体" charset="0"/>
              </a:rPr>
              <a:t>host </a:t>
            </a:r>
            <a:r>
              <a:rPr lang="zh-CN" altLang="en-US">
                <a:latin typeface="黑体" charset="0"/>
                <a:ea typeface="黑体" charset="0"/>
                <a:cs typeface="黑体" charset="0"/>
              </a:rPr>
              <a:t>与 </a:t>
            </a:r>
            <a:r>
              <a:rPr lang="en-US" altLang="zh-CN">
                <a:latin typeface="黑体" charset="0"/>
                <a:ea typeface="黑体" charset="0"/>
                <a:cs typeface="黑体" charset="0"/>
              </a:rPr>
              <a:t>guest </a:t>
            </a:r>
            <a:r>
              <a:rPr lang="zh-CN" altLang="en-US">
                <a:latin typeface="黑体" charset="0"/>
                <a:ea typeface="黑体" charset="0"/>
                <a:cs typeface="黑体" charset="0"/>
              </a:rPr>
              <a:t>机器都要启动</a:t>
            </a:r>
            <a:endParaRPr lang="zh-CN" altLang="en-US"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952711" y="5997488"/>
            <a:ext cx="338328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/>
              <a:t>问题</a:t>
            </a:r>
            <a:r>
              <a:rPr lang="en-US" altLang="zh-CN"/>
              <a:t>: </a:t>
            </a:r>
            <a:r>
              <a:rPr lang="zh-CN" altLang="en-US"/>
              <a:t>只能解决任务的启动顺序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等线" charset="0"/>
                <a:ea typeface="等线" charset="0"/>
                <a:cs typeface="等线" charset="0"/>
              </a:rPr>
              <a:t>任务间同步</a:t>
            </a:r>
            <a:endParaRPr lang="zh-CN" altLang="en-US">
              <a:latin typeface="等线" charset="0"/>
              <a:ea typeface="等线" charset="0"/>
              <a:cs typeface="等线" charset="0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sz="half" idx="1"/>
          </p:nvPr>
        </p:nvSpPr>
        <p:spPr>
          <a:xfrm>
            <a:off x="838200" y="3238182"/>
            <a:ext cx="5181600" cy="2175040"/>
          </a:xfrm>
        </p:spPr>
        <p:txBody>
          <a:bodyPr>
            <a:noAutofit/>
          </a:bodyPr>
          <a:p>
            <a:r>
              <a:rPr lang="zh-CN" altLang="en-US" sz="2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get_parents</a:t>
            </a:r>
            <a:endParaRPr lang="zh-CN" altLang="en-US" sz="20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2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get_children</a:t>
            </a:r>
            <a:endParaRPr lang="zh-CN" altLang="en-US" sz="20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2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get_job_info</a:t>
            </a:r>
            <a:endParaRPr lang="zh-CN" altLang="en-US" sz="20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2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wait_for_children</a:t>
            </a:r>
            <a:endParaRPr lang="zh-CN" altLang="en-US" sz="20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sz="half" idx="2"/>
          </p:nvPr>
        </p:nvSpPr>
        <p:spPr>
          <a:xfrm>
            <a:off x="6172238" y="3238217"/>
            <a:ext cx="5181600" cy="2175030"/>
          </a:xfrm>
        </p:spPr>
        <p:txBody>
          <a:bodyPr>
            <a:noAutofit/>
          </a:bodyPr>
          <a:p>
            <a:r>
              <a:rPr lang="zh-CN" altLang="en-US" sz="2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mutex_create, mutex_wait</a:t>
            </a:r>
            <a:endParaRPr lang="zh-CN" altLang="en-US" sz="20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2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mutex_lock, mutex_unlock</a:t>
            </a:r>
            <a:endParaRPr lang="zh-CN" altLang="en-US" sz="20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20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barrier_create,barrier_wait </a:t>
            </a:r>
            <a:endParaRPr lang="zh-CN" altLang="en-US" sz="20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838200" y="1829324"/>
            <a:ext cx="10875645" cy="436245"/>
          </a:xfrm>
          <a:prstGeom prst="rect">
            <a:avLst/>
          </a:prstGeom>
        </p:spPr>
        <p:txBody>
          <a:bodyPr wrap="square" rtlCol="0">
            <a:noAutofit/>
          </a:bodyPr>
          <a:p>
            <a:pPr algn="l"/>
            <a:r>
              <a:rPr lang="zh-CN" altLang="en-US">
                <a:latin typeface="黑体" charset="0"/>
                <a:ea typeface="黑体" charset="0"/>
                <a:cs typeface="黑体" charset="0"/>
              </a:rPr>
              <a:t>Mugen 需要多台虚拟机可以互相访问</a:t>
            </a:r>
            <a:r>
              <a:rPr lang="en-US" altLang="zh-CN">
                <a:latin typeface="黑体" charset="0"/>
                <a:ea typeface="黑体" charset="0"/>
                <a:cs typeface="黑体" charset="0"/>
              </a:rPr>
              <a:t>, </a:t>
            </a:r>
            <a:r>
              <a:rPr lang="zh-CN" altLang="en-US">
                <a:latin typeface="黑体" charset="0"/>
                <a:ea typeface="黑体" charset="0"/>
                <a:cs typeface="黑体" charset="0"/>
              </a:rPr>
              <a:t>所以 openQA 需要保证两台虚拟机能够在测试运行前都配置好网络</a:t>
            </a:r>
            <a:endParaRPr lang="zh-CN" altLang="en-US">
              <a:latin typeface="黑体" charset="0"/>
              <a:ea typeface="黑体" charset="0"/>
              <a:cs typeface="黑体" charset="0"/>
            </a:endParaRPr>
          </a:p>
          <a:p>
            <a:pPr algn="l"/>
            <a:endParaRPr lang="zh-CN" altLang="en-US">
              <a:latin typeface="黑体" charset="0"/>
              <a:ea typeface="黑体" charset="0"/>
              <a:cs typeface="黑体" charset="0"/>
            </a:endParaRPr>
          </a:p>
          <a:p>
            <a:pPr algn="l"/>
            <a:endParaRPr lang="zh-CN" altLang="en-US"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838200" y="2690445"/>
            <a:ext cx="7187565" cy="368300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r>
              <a:rPr lang="zh-CN" altLang="en-US">
                <a:latin typeface="黑体" charset="0"/>
                <a:ea typeface="黑体" charset="0"/>
                <a:cs typeface="黑体" charset="0"/>
              </a:rPr>
              <a:t>os-autoinst 的 mmapi 和 lockapi 提供了多机同步，通信必要的函数</a:t>
            </a:r>
            <a:endParaRPr lang="zh-CN" altLang="en-US">
              <a:latin typeface="黑体" charset="0"/>
              <a:ea typeface="黑体" charset="0"/>
              <a:cs typeface="黑体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等线" charset="0"/>
                <a:ea typeface="等线" charset="0"/>
                <a:cs typeface="等线" charset="0"/>
              </a:rPr>
              <a:t>任务间同步</a:t>
            </a:r>
            <a:endParaRPr lang="zh-CN" altLang="en-US">
              <a:latin typeface="等线" charset="0"/>
              <a:ea typeface="等线" charset="0"/>
              <a:cs typeface="等线" charset="0"/>
            </a:endParaRPr>
          </a:p>
        </p:txBody>
      </p:sp>
      <p:pic>
        <p:nvPicPr>
          <p:cNvPr id="5" name="图片 4" descr="upload_post_object_v2_26332695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40" y="2392858"/>
            <a:ext cx="7228015" cy="329400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8150771" y="2514387"/>
            <a:ext cx="155448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>
                <a:latin typeface="黑体" charset="0"/>
                <a:ea typeface="黑体" charset="0"/>
                <a:cs typeface="黑体" charset="0"/>
              </a:rPr>
              <a:t>创建同步条件</a:t>
            </a:r>
            <a:endParaRPr lang="zh-CN" altLang="en-US"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8150771" y="3200894"/>
            <a:ext cx="344551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>
                <a:latin typeface="黑体" charset="0"/>
                <a:ea typeface="黑体" charset="0"/>
                <a:cs typeface="黑体" charset="0"/>
              </a:rPr>
              <a:t>初始化网络（</a:t>
            </a:r>
            <a:r>
              <a:rPr lang="en-US" altLang="zh-CN">
                <a:latin typeface="黑体" charset="0"/>
                <a:ea typeface="黑体" charset="0"/>
                <a:cs typeface="黑体" charset="0"/>
              </a:rPr>
              <a:t>host</a:t>
            </a:r>
            <a:r>
              <a:rPr lang="zh-CN" altLang="en-US">
                <a:latin typeface="黑体" charset="0"/>
                <a:ea typeface="黑体" charset="0"/>
                <a:cs typeface="黑体" charset="0"/>
              </a:rPr>
              <a:t>为 </a:t>
            </a:r>
            <a:r>
              <a:rPr lang="en-US" altLang="zh-CN">
                <a:latin typeface="黑体" charset="0"/>
                <a:ea typeface="黑体" charset="0"/>
                <a:cs typeface="黑体" charset="0"/>
              </a:rPr>
              <a:t>10.0.2.9</a:t>
            </a:r>
            <a:r>
              <a:rPr lang="zh-CN" altLang="en-US">
                <a:latin typeface="黑体" charset="0"/>
                <a:ea typeface="黑体" charset="0"/>
                <a:cs typeface="黑体" charset="0"/>
              </a:rPr>
              <a:t>）</a:t>
            </a:r>
            <a:endParaRPr lang="zh-CN" altLang="en-US"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8150771" y="3718367"/>
            <a:ext cx="315468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>
                <a:latin typeface="黑体" charset="0"/>
                <a:ea typeface="黑体" charset="0"/>
                <a:cs typeface="黑体" charset="0"/>
              </a:rPr>
              <a:t>等待所有虚拟机均初始化完毕</a:t>
            </a:r>
            <a:endParaRPr lang="zh-CN" altLang="en-US"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8150771" y="4347344"/>
            <a:ext cx="297307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>
                <a:latin typeface="黑体" charset="0"/>
                <a:ea typeface="黑体" charset="0"/>
                <a:cs typeface="黑体" charset="0"/>
              </a:rPr>
              <a:t>尝试访问 </a:t>
            </a:r>
            <a:r>
              <a:rPr lang="en-US" altLang="zh-CN">
                <a:latin typeface="黑体" charset="0"/>
                <a:ea typeface="黑体" charset="0"/>
                <a:cs typeface="黑体" charset="0"/>
              </a:rPr>
              <a:t>guest(10.0.2.10)</a:t>
            </a:r>
            <a:endParaRPr lang="zh-CN" altLang="en-US"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8150771" y="5033850"/>
            <a:ext cx="354076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>
                <a:latin typeface="黑体" charset="0"/>
                <a:ea typeface="黑体" charset="0"/>
                <a:cs typeface="黑体" charset="0"/>
              </a:rPr>
              <a:t>避免 </a:t>
            </a:r>
            <a:r>
              <a:rPr lang="en-US" altLang="zh-CN">
                <a:latin typeface="黑体" charset="0"/>
                <a:ea typeface="黑体" charset="0"/>
                <a:cs typeface="黑体" charset="0"/>
              </a:rPr>
              <a:t>host </a:t>
            </a:r>
            <a:r>
              <a:rPr lang="zh-CN" altLang="en-US">
                <a:latin typeface="黑体" charset="0"/>
                <a:ea typeface="黑体" charset="0"/>
                <a:cs typeface="黑体" charset="0"/>
              </a:rPr>
              <a:t>提前终止导致测试失败</a:t>
            </a:r>
            <a:endParaRPr lang="zh-CN" altLang="en-US"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838200" y="1571722"/>
            <a:ext cx="4418965" cy="583565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 sz="1600">
                <a:latin typeface="黑体" charset="0"/>
                <a:ea typeface="黑体" charset="0"/>
                <a:cs typeface="黑体" charset="0"/>
              </a:rPr>
              <a:t>1. </a:t>
            </a:r>
            <a:r>
              <a:rPr lang="zh-CN" altLang="en-US" sz="1600">
                <a:latin typeface="黑体" charset="0"/>
                <a:ea typeface="黑体" charset="0"/>
                <a:cs typeface="黑体" charset="0"/>
              </a:rPr>
              <a:t>两台机器在网络初始化完毕后</a:t>
            </a:r>
            <a:r>
              <a:rPr lang="en-US" altLang="zh-CN" sz="1600">
                <a:latin typeface="黑体" charset="0"/>
                <a:ea typeface="黑体" charset="0"/>
                <a:cs typeface="黑体" charset="0"/>
              </a:rPr>
              <a:t>,</a:t>
            </a:r>
            <a:r>
              <a:rPr lang="zh-CN" altLang="en-US" sz="1600">
                <a:latin typeface="黑体" charset="0"/>
                <a:ea typeface="黑体" charset="0"/>
                <a:cs typeface="黑体" charset="0"/>
              </a:rPr>
              <a:t>才会互相 </a:t>
            </a:r>
            <a:r>
              <a:rPr lang="en-US" altLang="zh-CN" sz="1600">
                <a:latin typeface="黑体" charset="0"/>
                <a:ea typeface="黑体" charset="0"/>
                <a:cs typeface="黑体" charset="0"/>
              </a:rPr>
              <a:t>ping</a:t>
            </a:r>
            <a:endParaRPr lang="en-US" altLang="zh-CN" sz="1600">
              <a:latin typeface="黑体" charset="0"/>
              <a:ea typeface="黑体" charset="0"/>
              <a:cs typeface="黑体" charset="0"/>
            </a:endParaRPr>
          </a:p>
          <a:p>
            <a:r>
              <a:rPr lang="en-US" altLang="zh-CN" sz="1600">
                <a:latin typeface="黑体" charset="0"/>
                <a:ea typeface="黑体" charset="0"/>
                <a:cs typeface="黑体" charset="0"/>
              </a:rPr>
              <a:t>2. </a:t>
            </a:r>
            <a:r>
              <a:rPr lang="zh-CN" altLang="en-US" sz="1600">
                <a:latin typeface="黑体" charset="0"/>
                <a:ea typeface="黑体" charset="0"/>
                <a:cs typeface="黑体" charset="0"/>
              </a:rPr>
              <a:t>并且 </a:t>
            </a:r>
            <a:r>
              <a:rPr lang="en-US" altLang="zh-CN" sz="1600">
                <a:latin typeface="黑体" charset="0"/>
                <a:ea typeface="黑体" charset="0"/>
                <a:cs typeface="黑体" charset="0"/>
              </a:rPr>
              <a:t>host </a:t>
            </a:r>
            <a:r>
              <a:rPr lang="zh-CN" altLang="en-US" sz="1600">
                <a:latin typeface="黑体" charset="0"/>
                <a:ea typeface="黑体" charset="0"/>
                <a:cs typeface="黑体" charset="0"/>
              </a:rPr>
              <a:t>不能提前终止</a:t>
            </a:r>
            <a:endParaRPr lang="zh-CN" altLang="en-US" sz="1600">
              <a:latin typeface="黑体" charset="0"/>
              <a:ea typeface="黑体" charset="0"/>
              <a:cs typeface="黑体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等线" charset="0"/>
                <a:ea typeface="等线" charset="0"/>
                <a:cs typeface="等线" charset="0"/>
              </a:rPr>
              <a:t>mugen minilist </a:t>
            </a:r>
            <a:r>
              <a:rPr lang="zh-CN" altLang="en-US">
                <a:latin typeface="等线" charset="0"/>
                <a:ea typeface="等线" charset="0"/>
                <a:cs typeface="等线" charset="0"/>
              </a:rPr>
              <a:t>测试套</a:t>
            </a:r>
            <a:endParaRPr lang="zh-CN" altLang="en-US">
              <a:latin typeface="等线" charset="0"/>
              <a:ea typeface="等线" charset="0"/>
              <a:cs typeface="等线" charset="0"/>
            </a:endParaRPr>
          </a:p>
        </p:txBody>
      </p:sp>
      <p:pic>
        <p:nvPicPr>
          <p:cNvPr id="5" name="图片 4" descr="upload_post_object_v2_5180293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36" y="2651383"/>
            <a:ext cx="8497825" cy="2766094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838192" y="1965366"/>
            <a:ext cx="452628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/>
              <a:t>测试机配置，测试机只需要做好初始化即可</a:t>
            </a:r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257388" y="4613532"/>
            <a:ext cx="3433479" cy="485969"/>
          </a:xfrm>
          <a:prstGeom prst="rect">
            <a:avLst/>
          </a:prstGeom>
          <a:noFill/>
          <a:ln w="57150" cap="flat" cmpd="sng" algn="ctr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9539997" y="4782564"/>
            <a:ext cx="155448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/>
              <a:t>等待测试结束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等线" charset="0"/>
                <a:ea typeface="等线" charset="0"/>
                <a:cs typeface="等线" charset="0"/>
              </a:rPr>
              <a:t>mugen minilist 测试套</a:t>
            </a:r>
            <a:endParaRPr lang="zh-CN" altLang="en-US">
              <a:latin typeface="等线" charset="0"/>
              <a:ea typeface="等线" charset="0"/>
              <a:cs typeface="等线" charset="0"/>
            </a:endParaRPr>
          </a:p>
        </p:txBody>
      </p:sp>
      <p:pic>
        <p:nvPicPr>
          <p:cNvPr id="3" name="图片 2" descr="upload_post_object_v2_22099712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192" y="1467910"/>
            <a:ext cx="7273517" cy="4978072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8726526" y="2590523"/>
            <a:ext cx="132588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/>
              <a:t>初始化网络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908758" y="1877313"/>
            <a:ext cx="6528893" cy="1795974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1067452" y="4159482"/>
            <a:ext cx="6623974" cy="866293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8726531" y="4307160"/>
            <a:ext cx="179451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/>
              <a:t>Mugen </a:t>
            </a:r>
            <a:r>
              <a:rPr lang="zh-CN" altLang="en-US"/>
              <a:t>处理流程</a:t>
            </a: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067442" y="5448583"/>
            <a:ext cx="2831300" cy="528227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8726531" y="5337273"/>
            <a:ext cx="2240280" cy="92202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/>
              <a:t>通知测试机测试结束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宿主机最后停止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等线" charset="0"/>
                <a:ea typeface="等线" charset="0"/>
                <a:cs typeface="等线" charset="0"/>
              </a:rPr>
              <a:t>VNC </a:t>
            </a:r>
            <a:r>
              <a:rPr lang="zh-CN" altLang="en-US">
                <a:latin typeface="等线" charset="0"/>
                <a:ea typeface="等线" charset="0"/>
                <a:cs typeface="等线" charset="0"/>
              </a:rPr>
              <a:t>运行时截图（</a:t>
            </a:r>
            <a:r>
              <a:rPr lang="en-US" altLang="zh-CN">
                <a:latin typeface="等线" charset="0"/>
                <a:ea typeface="等线" charset="0"/>
                <a:cs typeface="等线" charset="0"/>
              </a:rPr>
              <a:t>Host</a:t>
            </a:r>
            <a:r>
              <a:rPr lang="zh-CN" altLang="en-US">
                <a:latin typeface="等线" charset="0"/>
                <a:ea typeface="等线" charset="0"/>
                <a:cs typeface="等线" charset="0"/>
              </a:rPr>
              <a:t>）</a:t>
            </a:r>
            <a:endParaRPr lang="zh-CN" altLang="en-US">
              <a:latin typeface="等线" charset="0"/>
              <a:ea typeface="等线" charset="0"/>
              <a:cs typeface="等线" charset="0"/>
            </a:endParaRPr>
          </a:p>
        </p:txBody>
      </p:sp>
      <p:pic>
        <p:nvPicPr>
          <p:cNvPr id="3" name="图片 2" descr="upload_post_object_v2_26265020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192" y="1597888"/>
            <a:ext cx="6027457" cy="452059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Thanks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855729" y="365125"/>
            <a:ext cx="9659871" cy="998379"/>
          </a:xfrm>
        </p:spPr>
        <p:txBody>
          <a:bodyPr/>
          <a:p>
            <a:r>
              <a:rPr lang="zh-CN" altLang="en-US"/>
              <a:t>openQA 简介</a:t>
            </a:r>
            <a:endParaRPr lang="zh-CN" altLang="en-US"/>
          </a:p>
        </p:txBody>
      </p:sp>
      <p:pic>
        <p:nvPicPr>
          <p:cNvPr id="12" name="图片 11" descr="upload_post_object_v2_28480413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38372" y="2864790"/>
            <a:ext cx="4760697" cy="2818834"/>
          </a:xfrm>
          <a:prstGeom prst="rect">
            <a:avLst/>
          </a:prstGeom>
        </p:spPr>
      </p:pic>
      <p:pic>
        <p:nvPicPr>
          <p:cNvPr id="26" name="图片 25" descr="upload_post_object_v2_29841294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729" y="2864786"/>
            <a:ext cx="4725472" cy="2818840"/>
          </a:xfrm>
          <a:prstGeom prst="rect">
            <a:avLst/>
          </a:prstGeom>
        </p:spPr>
      </p:pic>
      <p:sp>
        <p:nvSpPr>
          <p:cNvPr id="27" name="文本框 26"/>
          <p:cNvSpPr txBox="1"/>
          <p:nvPr userDrawn="1"/>
        </p:nvSpPr>
        <p:spPr>
          <a:xfrm>
            <a:off x="1014403" y="1613679"/>
            <a:ext cx="8926987" cy="997561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altLang="zh-CN"/>
              <a:t>openQA </a:t>
            </a:r>
            <a:r>
              <a:rPr lang="zh-CN" altLang="en-US"/>
              <a:t>是一个自动化测试框架，测试的对象是操作系统（例如 </a:t>
            </a:r>
            <a:r>
              <a:rPr lang="en-US" altLang="zh-CN"/>
              <a:t>openSUSE</a:t>
            </a:r>
            <a:r>
              <a:rPr lang="zh-CN" altLang="en-US"/>
              <a:t>，</a:t>
            </a:r>
            <a:r>
              <a:rPr lang="en-US" altLang="zh-CN"/>
              <a:t>fedora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具体来说可以包含操作系统的安装，运行，使用软件等一切</a:t>
            </a:r>
            <a:endParaRPr lang="zh-CN" altLang="en-US"/>
          </a:p>
        </p:txBody>
      </p:sp>
      <p:sp>
        <p:nvSpPr>
          <p:cNvPr id="28" name="文本框 27"/>
          <p:cNvSpPr txBox="1"/>
          <p:nvPr userDrawn="1"/>
        </p:nvSpPr>
        <p:spPr>
          <a:xfrm>
            <a:off x="1204565" y="6113706"/>
            <a:ext cx="3330411" cy="369562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altLang="zh-CN">
                <a:hlinkClick r:id="rId3"/>
              </a:rPr>
              <a:t>https://openqa.opensuse.org/</a:t>
            </a:r>
            <a:endParaRPr lang="zh-CN" altLang="en-US"/>
          </a:p>
        </p:txBody>
      </p:sp>
      <p:sp>
        <p:nvSpPr>
          <p:cNvPr id="29" name="文本框 28"/>
          <p:cNvSpPr txBox="1"/>
          <p:nvPr userDrawn="1"/>
        </p:nvSpPr>
        <p:spPr>
          <a:xfrm>
            <a:off x="6772084" y="6113706"/>
            <a:ext cx="3893136" cy="348433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en-US" altLang="zh-CN">
                <a:hlinkClick r:id="rId4"/>
              </a:rPr>
              <a:t>https://openqa.fedoraproject.org/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以 </a:t>
            </a:r>
            <a:r>
              <a:rPr lang="en-US" altLang="zh-CN"/>
              <a:t>openSUSE</a:t>
            </a:r>
            <a:r>
              <a:rPr lang="zh-CN" altLang="en-US"/>
              <a:t> </a:t>
            </a:r>
            <a:r>
              <a:rPr lang="en-US" altLang="zh-CN"/>
              <a:t>gnome </a:t>
            </a:r>
            <a:r>
              <a:rPr lang="zh-CN" altLang="en-US"/>
              <a:t>测试套为例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17" y="1690683"/>
            <a:ext cx="6596166" cy="2322944"/>
          </a:xfrm>
        </p:spPr>
        <p:txBody>
          <a:bodyPr>
            <a:noAutofit/>
          </a:bodyPr>
          <a:p>
            <a:endParaRPr lang="zh-CN" altLang="en-US" sz="1800">
              <a:latin typeface="黑体" charset="0"/>
              <a:ea typeface="黑体" charset="0"/>
              <a:cs typeface="黑体" charset="0"/>
            </a:endParaRPr>
          </a:p>
          <a:p>
            <a:pPr marL="0" indent="0">
              <a:buNone/>
            </a:pPr>
            <a:r>
              <a:rPr lang="zh-CN" altLang="en-US" sz="1800">
                <a:latin typeface="黑体" charset="0"/>
                <a:ea typeface="黑体" charset="0"/>
                <a:cs typeface="黑体" charset="0"/>
              </a:rPr>
              <a:t>该测试套共包含约 </a:t>
            </a:r>
            <a:r>
              <a:rPr lang="en-US" altLang="zh-CN" sz="1800">
                <a:latin typeface="黑体" charset="0"/>
                <a:ea typeface="黑体" charset="0"/>
                <a:cs typeface="黑体" charset="0"/>
              </a:rPr>
              <a:t>90 </a:t>
            </a:r>
            <a:r>
              <a:rPr lang="zh-CN" altLang="en-US" sz="1800">
                <a:latin typeface="黑体" charset="0"/>
                <a:ea typeface="黑体" charset="0"/>
                <a:cs typeface="黑体" charset="0"/>
              </a:rPr>
              <a:t>个测试用例，测试了</a:t>
            </a:r>
            <a:endParaRPr lang="zh-CN" altLang="en-US" sz="1800">
              <a:latin typeface="黑体" charset="0"/>
              <a:ea typeface="黑体" charset="0"/>
              <a:cs typeface="黑体" charset="0"/>
            </a:endParaRPr>
          </a:p>
          <a:p>
            <a:r>
              <a:rPr lang="zh-CN" altLang="en-US" sz="1800">
                <a:latin typeface="黑体" charset="0"/>
                <a:ea typeface="黑体" charset="0"/>
                <a:cs typeface="黑体" charset="0"/>
              </a:rPr>
              <a:t>openSUSE 安装，启动，网络，keymap</a:t>
            </a:r>
            <a:endParaRPr lang="zh-CN" altLang="en-US" sz="1800">
              <a:latin typeface="黑体" charset="0"/>
              <a:ea typeface="黑体" charset="0"/>
              <a:cs typeface="黑体" charset="0"/>
            </a:endParaRPr>
          </a:p>
          <a:p>
            <a:r>
              <a:rPr lang="zh-CN" altLang="en-US" sz="1800">
                <a:latin typeface="黑体" charset="0"/>
                <a:ea typeface="黑体" charset="0"/>
                <a:cs typeface="黑体" charset="0"/>
              </a:rPr>
              <a:t>包管理器，系统更新，防火墙，ssh</a:t>
            </a:r>
            <a:endParaRPr lang="zh-CN" altLang="en-US" sz="1800">
              <a:latin typeface="黑体" charset="0"/>
              <a:ea typeface="黑体" charset="0"/>
              <a:cs typeface="黑体" charset="0"/>
            </a:endParaRPr>
          </a:p>
          <a:p>
            <a:r>
              <a:rPr lang="zh-CN" altLang="en-US" sz="1800">
                <a:latin typeface="黑体" charset="0"/>
                <a:ea typeface="黑体" charset="0"/>
                <a:cs typeface="黑体" charset="0"/>
              </a:rPr>
              <a:t>nginx，</a:t>
            </a:r>
            <a:r>
              <a:rPr lang="en-US" altLang="zh-CN" sz="1800">
                <a:latin typeface="黑体" charset="0"/>
                <a:ea typeface="黑体" charset="0"/>
                <a:cs typeface="黑体" charset="0"/>
              </a:rPr>
              <a:t>vim</a:t>
            </a:r>
            <a:r>
              <a:rPr lang="zh-CN" altLang="en-US" sz="1800">
                <a:latin typeface="黑体" charset="0"/>
                <a:ea typeface="黑体" charset="0"/>
                <a:cs typeface="黑体" charset="0"/>
              </a:rPr>
              <a:t>，</a:t>
            </a:r>
            <a:r>
              <a:rPr lang="en-US" altLang="zh-CN" sz="1800">
                <a:latin typeface="黑体" charset="0"/>
                <a:ea typeface="黑体" charset="0"/>
                <a:cs typeface="黑体" charset="0"/>
              </a:rPr>
              <a:t>vlc</a:t>
            </a:r>
            <a:r>
              <a:rPr lang="zh-CN" altLang="en-US" sz="1800">
                <a:latin typeface="黑体" charset="0"/>
                <a:ea typeface="黑体" charset="0"/>
                <a:cs typeface="黑体" charset="0"/>
              </a:rPr>
              <a:t>，gnome 桌面及常用软件</a:t>
            </a:r>
            <a:endParaRPr lang="zh-CN" altLang="en-US" sz="1800">
              <a:latin typeface="黑体" charset="0"/>
              <a:ea typeface="黑体" charset="0"/>
              <a:cs typeface="黑体" charset="0"/>
            </a:endParaRPr>
          </a:p>
          <a:p>
            <a:pPr marL="0" indent="0">
              <a:buNone/>
            </a:pPr>
            <a:r>
              <a:rPr lang="zh-CN" altLang="en-US" sz="1800">
                <a:latin typeface="黑体" charset="0"/>
                <a:ea typeface="黑体" charset="0"/>
                <a:cs typeface="黑体" charset="0"/>
              </a:rPr>
              <a:t>等内容</a:t>
            </a:r>
            <a:endParaRPr lang="zh-CN" altLang="en-US" sz="1800">
              <a:latin typeface="黑体" charset="0"/>
              <a:ea typeface="黑体" charset="0"/>
              <a:cs typeface="黑体" charset="0"/>
            </a:endParaRPr>
          </a:p>
        </p:txBody>
      </p:sp>
      <p:pic>
        <p:nvPicPr>
          <p:cNvPr id="5" name="图片 4" descr="upload_post_object_v2_47658166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04686" y="246548"/>
            <a:ext cx="954748" cy="6364988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838192" y="6314302"/>
            <a:ext cx="4490085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>
                <a:hlinkClick r:id="rId2"/>
              </a:rPr>
              <a:t>https://openqa.opensuse.org/tests/3644634</a:t>
            </a:r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838192" y="4602967"/>
            <a:ext cx="497205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>
                <a:latin typeface="黑体" charset="0"/>
                <a:ea typeface="黑体" charset="0"/>
                <a:cs typeface="黑体" charset="0"/>
              </a:rPr>
              <a:t>&gt; </a:t>
            </a:r>
            <a:r>
              <a:rPr lang="zh-CN" altLang="en-US">
                <a:latin typeface="黑体" charset="0"/>
                <a:ea typeface="黑体" charset="0"/>
                <a:cs typeface="黑体" charset="0"/>
              </a:rPr>
              <a:t>右图中每一个方块都是一个虚拟机运行时截图</a:t>
            </a:r>
            <a:endParaRPr lang="zh-CN" altLang="en-US">
              <a:latin typeface="黑体" charset="0"/>
              <a:ea typeface="黑体" charset="0"/>
              <a:cs typeface="黑体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950810" y="0"/>
            <a:ext cx="10515600" cy="1325880"/>
          </a:xfrm>
        </p:spPr>
        <p:txBody>
          <a:bodyPr/>
          <a:p>
            <a:r>
              <a:rPr lang="zh-CN" altLang="en-US">
                <a:latin typeface="等线" charset="0"/>
                <a:ea typeface="等线" charset="0"/>
                <a:cs typeface="等线" charset="0"/>
              </a:rPr>
              <a:t>应用程序测试（VLC 测试）</a:t>
            </a:r>
            <a:endParaRPr lang="zh-CN" altLang="en-US">
              <a:latin typeface="等线" charset="0"/>
              <a:ea typeface="等线" charset="0"/>
              <a:cs typeface="等线" charset="0"/>
            </a:endParaRPr>
          </a:p>
        </p:txBody>
      </p:sp>
      <p:pic>
        <p:nvPicPr>
          <p:cNvPr id="5" name="图片 4" descr="upload_post_object_v2_10200524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3632" y="1846552"/>
            <a:ext cx="6784234" cy="4416500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1003632" y="1177947"/>
            <a:ext cx="6686645" cy="414922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>
                <a:latin typeface="黑体" charset="0"/>
                <a:ea typeface="黑体" charset="0"/>
                <a:cs typeface="黑体" charset="0"/>
              </a:rPr>
              <a:t>应用程序测试 大部分是基于</a:t>
            </a:r>
            <a:r>
              <a:rPr lang="en-US" altLang="zh-CN">
                <a:latin typeface="黑体" charset="0"/>
                <a:ea typeface="黑体" charset="0"/>
                <a:cs typeface="黑体" charset="0"/>
              </a:rPr>
              <a:t>openCV </a:t>
            </a:r>
            <a:r>
              <a:rPr lang="zh-CN" altLang="en-US">
                <a:latin typeface="黑体" charset="0"/>
                <a:ea typeface="黑体" charset="0"/>
                <a:cs typeface="黑体" charset="0"/>
              </a:rPr>
              <a:t>的图片比较实现</a:t>
            </a:r>
            <a:endParaRPr lang="zh-CN" altLang="en-US">
              <a:latin typeface="黑体" charset="0"/>
              <a:ea typeface="黑体" charset="0"/>
              <a:cs typeface="黑体" charset="0"/>
            </a:endParaRPr>
          </a:p>
          <a:p>
            <a:endParaRPr lang="zh-CN" altLang="en-US"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8516754" y="3990223"/>
            <a:ext cx="361188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/>
              <a:t>图中框选的部分表示要匹配的部分</a:t>
            </a:r>
            <a:endParaRPr lang="zh-CN" altLang="en-US"/>
          </a:p>
        </p:txBody>
      </p:sp>
      <p:cxnSp>
        <p:nvCxnSpPr>
          <p:cNvPr id="8" name="直接箭头连接符 7"/>
          <p:cNvCxnSpPr/>
          <p:nvPr userDrawn="1"/>
        </p:nvCxnSpPr>
        <p:spPr>
          <a:xfrm flipH="1">
            <a:off x="5430386" y="4602967"/>
            <a:ext cx="3729287" cy="686696"/>
          </a:xfrm>
          <a:prstGeom prst="straightConnector1">
            <a:avLst/>
          </a:prstGeom>
          <a:ln w="101600" cap="flat" cmpd="sng" algn="ctr">
            <a:solidFill>
              <a:srgbClr val="FF0000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标题 9"/>
          <p:cNvSpPr>
            <a:spLocks noGrp="1"/>
          </p:cNvSpPr>
          <p:nvPr>
            <p:ph type="title" idx="4294967295"/>
          </p:nvPr>
        </p:nvSpPr>
        <p:spPr>
          <a:xfrm>
            <a:off x="1024762" y="227786"/>
            <a:ext cx="10515600" cy="1325880"/>
          </a:xfrm>
        </p:spPr>
        <p:txBody>
          <a:bodyPr/>
          <a:p>
            <a:r>
              <a:rPr lang="zh-CN" altLang="en-US">
                <a:latin typeface="等线" charset="0"/>
                <a:ea typeface="等线" charset="0"/>
                <a:cs typeface="等线" charset="0"/>
              </a:rPr>
              <a:t>命令行测试（Nginx 测试）</a:t>
            </a:r>
            <a:endParaRPr lang="zh-CN" altLang="en-US">
              <a:latin typeface="等线" charset="0"/>
              <a:ea typeface="等线" charset="0"/>
              <a:cs typeface="等线" charset="0"/>
            </a:endParaRPr>
          </a:p>
        </p:txBody>
      </p:sp>
      <p:pic>
        <p:nvPicPr>
          <p:cNvPr id="8" name="图片 7" descr="upload_post_object_v2_11589033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3392" y="4112288"/>
            <a:ext cx="8959268" cy="1861848"/>
          </a:xfrm>
          <a:prstGeom prst="rect">
            <a:avLst/>
          </a:prstGeom>
        </p:spPr>
      </p:pic>
      <p:pic>
        <p:nvPicPr>
          <p:cNvPr id="9" name="图片 8" descr="upload_post_object_v2_13753467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392" y="1985960"/>
            <a:ext cx="8959247" cy="1903840"/>
          </a:xfrm>
          <a:prstGeom prst="rect">
            <a:avLst/>
          </a:prstGeom>
        </p:spPr>
      </p:pic>
      <p:sp>
        <p:nvSpPr>
          <p:cNvPr id="15" name="文本框 14"/>
          <p:cNvSpPr txBox="1"/>
          <p:nvPr userDrawn="1"/>
        </p:nvSpPr>
        <p:spPr>
          <a:xfrm>
            <a:off x="10575323" y="2468928"/>
            <a:ext cx="30988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1024762" y="1394535"/>
            <a:ext cx="758825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>
                <a:latin typeface="黑体" charset="0"/>
                <a:ea typeface="黑体" charset="0"/>
                <a:cs typeface="黑体" charset="0"/>
              </a:rPr>
              <a:t>命令行测试则基于比较输出，下图通过 </a:t>
            </a:r>
            <a:r>
              <a:rPr lang="en-US" altLang="zh-CN">
                <a:latin typeface="黑体" charset="0"/>
                <a:ea typeface="黑体" charset="0"/>
                <a:cs typeface="黑体" charset="0"/>
              </a:rPr>
              <a:t>curl </a:t>
            </a:r>
            <a:r>
              <a:rPr lang="zh-CN" altLang="en-US">
                <a:latin typeface="黑体" charset="0"/>
                <a:ea typeface="黑体" charset="0"/>
                <a:cs typeface="黑体" charset="0"/>
              </a:rPr>
              <a:t>发送请求能够得到预期的输出</a:t>
            </a:r>
            <a:endParaRPr lang="zh-CN" altLang="en-US">
              <a:latin typeface="黑体" charset="0"/>
              <a:ea typeface="黑体" charset="0"/>
              <a:cs typeface="黑体" charset="0"/>
            </a:endParaRPr>
          </a:p>
        </p:txBody>
      </p:sp>
      <p:cxnSp>
        <p:nvCxnSpPr>
          <p:cNvPr id="18" name="直接箭头连接符 17"/>
          <p:cNvCxnSpPr/>
          <p:nvPr userDrawn="1"/>
        </p:nvCxnSpPr>
        <p:spPr>
          <a:xfrm>
            <a:off x="771424" y="2468936"/>
            <a:ext cx="3348963" cy="528229"/>
          </a:xfrm>
          <a:prstGeom prst="straightConnector1">
            <a:avLst/>
          </a:prstGeom>
          <a:ln w="101600" cap="flat" cmpd="sng" algn="ctr">
            <a:solidFill>
              <a:srgbClr val="FF0000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 userDrawn="1"/>
        </p:nvCxnSpPr>
        <p:spPr>
          <a:xfrm>
            <a:off x="771419" y="3535947"/>
            <a:ext cx="676131" cy="1669199"/>
          </a:xfrm>
          <a:prstGeom prst="straightConnector1">
            <a:avLst/>
          </a:prstGeom>
          <a:ln w="101600" cap="flat" cmpd="sng" algn="ctr">
            <a:solidFill>
              <a:srgbClr val="FF0000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25281" y="349590"/>
            <a:ext cx="10573974" cy="667086"/>
          </a:xfrm>
        </p:spPr>
        <p:txBody>
          <a:bodyPr>
            <a:normAutofit fontScale="90000"/>
          </a:bodyPr>
          <a:p>
            <a:r>
              <a:rPr lang="zh-CN" altLang="en-US">
                <a:latin typeface="等线" charset="0"/>
                <a:ea typeface="等线" charset="0"/>
                <a:cs typeface="等线" charset="0"/>
              </a:rPr>
              <a:t>openQA 的测试流程</a:t>
            </a:r>
            <a:endParaRPr lang="zh-CN" altLang="en-US">
              <a:latin typeface="等线" charset="0"/>
              <a:ea typeface="等线" charset="0"/>
              <a:cs typeface="等线" charset="0"/>
            </a:endParaRPr>
          </a:p>
        </p:txBody>
      </p:sp>
      <p:sp>
        <p:nvSpPr>
          <p:cNvPr id="51" name="圆角矩形 50"/>
          <p:cNvSpPr/>
          <p:nvPr userDrawn="1"/>
        </p:nvSpPr>
        <p:spPr>
          <a:xfrm>
            <a:off x="5641231" y="3072276"/>
            <a:ext cx="5380102" cy="1275891"/>
          </a:xfrm>
          <a:prstGeom prst="round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 sz="160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0" name="圆角矩形 49"/>
          <p:cNvSpPr/>
          <p:nvPr userDrawn="1"/>
        </p:nvSpPr>
        <p:spPr>
          <a:xfrm>
            <a:off x="5641231" y="1159021"/>
            <a:ext cx="5380102" cy="1275891"/>
          </a:xfrm>
          <a:prstGeom prst="round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 sz="160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椭圆 4"/>
          <p:cNvSpPr/>
          <p:nvPr userDrawn="1"/>
        </p:nvSpPr>
        <p:spPr>
          <a:xfrm>
            <a:off x="1050569" y="2247240"/>
            <a:ext cx="918809" cy="904049"/>
          </a:xfrm>
          <a:prstGeom prst="ellipse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User</a:t>
            </a:r>
            <a:endParaRPr lang="zh-CN" altLang="en-US" sz="160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圆角矩形 8"/>
          <p:cNvSpPr/>
          <p:nvPr userDrawn="1"/>
        </p:nvSpPr>
        <p:spPr>
          <a:xfrm>
            <a:off x="2944990" y="1439039"/>
            <a:ext cx="1453897" cy="2629076"/>
          </a:xfrm>
          <a:prstGeom prst="roundRect">
            <a:avLst/>
          </a:prstGeom>
          <a:solidFill>
            <a:srgbClr val="FFD966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Web App</a:t>
            </a:r>
            <a:endParaRPr lang="zh-CN" altLang="en-US" sz="160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圆角矩形 9"/>
          <p:cNvSpPr/>
          <p:nvPr userDrawn="1"/>
        </p:nvSpPr>
        <p:spPr>
          <a:xfrm>
            <a:off x="5915551" y="1331741"/>
            <a:ext cx="1157987" cy="746936"/>
          </a:xfrm>
          <a:prstGeom prst="roundRect">
            <a:avLst/>
          </a:prstGeom>
          <a:solidFill>
            <a:srgbClr val="C5E0B4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 sz="160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圆角矩形 10"/>
          <p:cNvSpPr/>
          <p:nvPr userDrawn="1"/>
        </p:nvSpPr>
        <p:spPr>
          <a:xfrm>
            <a:off x="6042551" y="1458741"/>
            <a:ext cx="1157987" cy="746936"/>
          </a:xfrm>
          <a:prstGeom prst="roundRect">
            <a:avLst/>
          </a:prstGeom>
          <a:solidFill>
            <a:srgbClr val="C5E0B4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 sz="160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圆角矩形 11"/>
          <p:cNvSpPr/>
          <p:nvPr userDrawn="1"/>
        </p:nvSpPr>
        <p:spPr>
          <a:xfrm>
            <a:off x="6169551" y="1585741"/>
            <a:ext cx="1157987" cy="746936"/>
          </a:xfrm>
          <a:prstGeom prst="roundRect">
            <a:avLst/>
          </a:prstGeom>
          <a:solidFill>
            <a:srgbClr val="C5E0B4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Worker</a:t>
            </a:r>
            <a:endParaRPr lang="zh-CN" altLang="en-US" sz="160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圆角矩形 18"/>
          <p:cNvSpPr/>
          <p:nvPr userDrawn="1"/>
        </p:nvSpPr>
        <p:spPr>
          <a:xfrm>
            <a:off x="7701171" y="1331741"/>
            <a:ext cx="1158622" cy="746936"/>
          </a:xfrm>
          <a:prstGeom prst="roundRect">
            <a:avLst/>
          </a:prstGeom>
          <a:solidFill>
            <a:srgbClr val="9DC3E6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 sz="160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圆角矩形 19"/>
          <p:cNvSpPr/>
          <p:nvPr userDrawn="1"/>
        </p:nvSpPr>
        <p:spPr>
          <a:xfrm>
            <a:off x="7828171" y="1458741"/>
            <a:ext cx="1158622" cy="746936"/>
          </a:xfrm>
          <a:prstGeom prst="roundRect">
            <a:avLst/>
          </a:prstGeom>
          <a:solidFill>
            <a:srgbClr val="9DC3E6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 sz="160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圆角矩形 20"/>
          <p:cNvSpPr/>
          <p:nvPr userDrawn="1"/>
        </p:nvSpPr>
        <p:spPr>
          <a:xfrm>
            <a:off x="7955171" y="1585741"/>
            <a:ext cx="1158622" cy="746936"/>
          </a:xfrm>
          <a:prstGeom prst="roundRect">
            <a:avLst/>
          </a:prstGeom>
          <a:solidFill>
            <a:srgbClr val="9DC3E6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zh-CN" altLang="en-US" sz="16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autoInst</a:t>
            </a:r>
            <a:endParaRPr lang="zh-CN" altLang="en-US" sz="160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圆角矩形 21"/>
          <p:cNvSpPr/>
          <p:nvPr userDrawn="1"/>
        </p:nvSpPr>
        <p:spPr>
          <a:xfrm>
            <a:off x="9486791" y="1331741"/>
            <a:ext cx="1158622" cy="746936"/>
          </a:xfrm>
          <a:prstGeom prst="roundRect">
            <a:avLst/>
          </a:prstGeom>
          <a:solidFill>
            <a:srgbClr val="F8CBA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 sz="160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圆角矩形 22"/>
          <p:cNvSpPr/>
          <p:nvPr userDrawn="1"/>
        </p:nvSpPr>
        <p:spPr>
          <a:xfrm>
            <a:off x="9613791" y="1458741"/>
            <a:ext cx="1158622" cy="746936"/>
          </a:xfrm>
          <a:prstGeom prst="roundRect">
            <a:avLst/>
          </a:prstGeom>
          <a:solidFill>
            <a:srgbClr val="F8CBA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 sz="160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圆角矩形 23"/>
          <p:cNvSpPr/>
          <p:nvPr userDrawn="1"/>
        </p:nvSpPr>
        <p:spPr>
          <a:xfrm>
            <a:off x="9740791" y="1585741"/>
            <a:ext cx="1158622" cy="746936"/>
          </a:xfrm>
          <a:prstGeom prst="roundRect">
            <a:avLst/>
          </a:prstGeom>
          <a:solidFill>
            <a:srgbClr val="F8CBA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Qemu</a:t>
            </a:r>
            <a:endParaRPr lang="zh-CN" altLang="en-US" sz="160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圆角矩形 33"/>
          <p:cNvSpPr/>
          <p:nvPr userDrawn="1"/>
        </p:nvSpPr>
        <p:spPr>
          <a:xfrm>
            <a:off x="5915551" y="3209436"/>
            <a:ext cx="1157987" cy="747571"/>
          </a:xfrm>
          <a:prstGeom prst="roundRect">
            <a:avLst/>
          </a:prstGeom>
          <a:solidFill>
            <a:srgbClr val="C5E0B4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 sz="160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圆角矩形 34"/>
          <p:cNvSpPr/>
          <p:nvPr userDrawn="1"/>
        </p:nvSpPr>
        <p:spPr>
          <a:xfrm>
            <a:off x="6042551" y="3336436"/>
            <a:ext cx="1157987" cy="747571"/>
          </a:xfrm>
          <a:prstGeom prst="roundRect">
            <a:avLst/>
          </a:prstGeom>
          <a:solidFill>
            <a:srgbClr val="C5E0B4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 sz="160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圆角矩形 35"/>
          <p:cNvSpPr/>
          <p:nvPr userDrawn="1"/>
        </p:nvSpPr>
        <p:spPr>
          <a:xfrm>
            <a:off x="6169551" y="3463436"/>
            <a:ext cx="1157987" cy="747571"/>
          </a:xfrm>
          <a:prstGeom prst="roundRect">
            <a:avLst/>
          </a:prstGeom>
          <a:solidFill>
            <a:srgbClr val="C5E0B4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Worker</a:t>
            </a:r>
            <a:endParaRPr lang="zh-CN" altLang="en-US" sz="160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圆角矩形 36"/>
          <p:cNvSpPr/>
          <p:nvPr userDrawn="1"/>
        </p:nvSpPr>
        <p:spPr>
          <a:xfrm>
            <a:off x="7701171" y="3209436"/>
            <a:ext cx="1158622" cy="747571"/>
          </a:xfrm>
          <a:prstGeom prst="roundRect">
            <a:avLst/>
          </a:prstGeom>
          <a:solidFill>
            <a:srgbClr val="9DC3E6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 sz="160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圆角矩形 37"/>
          <p:cNvSpPr/>
          <p:nvPr userDrawn="1"/>
        </p:nvSpPr>
        <p:spPr>
          <a:xfrm>
            <a:off x="7828171" y="3336436"/>
            <a:ext cx="1158622" cy="747571"/>
          </a:xfrm>
          <a:prstGeom prst="roundRect">
            <a:avLst/>
          </a:prstGeom>
          <a:solidFill>
            <a:srgbClr val="9DC3E6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 sz="160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圆角矩形 38"/>
          <p:cNvSpPr/>
          <p:nvPr userDrawn="1"/>
        </p:nvSpPr>
        <p:spPr>
          <a:xfrm>
            <a:off x="7955171" y="3463436"/>
            <a:ext cx="1158622" cy="747571"/>
          </a:xfrm>
          <a:prstGeom prst="roundRect">
            <a:avLst/>
          </a:prstGeom>
          <a:solidFill>
            <a:srgbClr val="9DC3E6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os</a:t>
            </a:r>
            <a:r>
              <a:rPr lang="zh-CN" altLang="en-US" sz="16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autoInst</a:t>
            </a:r>
            <a:endParaRPr lang="zh-CN" altLang="en-US" sz="160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圆角矩形 39"/>
          <p:cNvSpPr/>
          <p:nvPr userDrawn="1"/>
        </p:nvSpPr>
        <p:spPr>
          <a:xfrm>
            <a:off x="9486791" y="3209436"/>
            <a:ext cx="1158622" cy="747571"/>
          </a:xfrm>
          <a:prstGeom prst="roundRect">
            <a:avLst/>
          </a:prstGeom>
          <a:solidFill>
            <a:srgbClr val="F8CBA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 sz="160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圆角矩形 40"/>
          <p:cNvSpPr/>
          <p:nvPr userDrawn="1"/>
        </p:nvSpPr>
        <p:spPr>
          <a:xfrm>
            <a:off x="9613791" y="3336436"/>
            <a:ext cx="1158622" cy="747571"/>
          </a:xfrm>
          <a:prstGeom prst="roundRect">
            <a:avLst/>
          </a:prstGeom>
          <a:solidFill>
            <a:srgbClr val="F8CBA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 sz="160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2" name="圆角矩形 41"/>
          <p:cNvSpPr/>
          <p:nvPr userDrawn="1"/>
        </p:nvSpPr>
        <p:spPr>
          <a:xfrm>
            <a:off x="9740791" y="3463436"/>
            <a:ext cx="1158622" cy="747571"/>
          </a:xfrm>
          <a:prstGeom prst="roundRect">
            <a:avLst/>
          </a:prstGeom>
          <a:solidFill>
            <a:srgbClr val="F8CBA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Qemu</a:t>
            </a:r>
            <a:endParaRPr lang="zh-CN" altLang="en-US" sz="160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左右箭头 48"/>
          <p:cNvSpPr/>
          <p:nvPr userDrawn="1"/>
        </p:nvSpPr>
        <p:spPr>
          <a:xfrm>
            <a:off x="2085835" y="2611884"/>
            <a:ext cx="745872" cy="198931"/>
          </a:xfrm>
          <a:prstGeom prst="leftRightArrow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 sz="160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文本框 51"/>
          <p:cNvSpPr txBox="1"/>
          <p:nvPr userDrawn="1"/>
        </p:nvSpPr>
        <p:spPr>
          <a:xfrm>
            <a:off x="11126361" y="1701946"/>
            <a:ext cx="670942" cy="259891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en-US" altLang="zh-CN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Host1</a:t>
            </a:r>
            <a:endParaRPr lang="zh-CN" altLang="en-US" sz="16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3" name="文本框 52"/>
          <p:cNvSpPr txBox="1"/>
          <p:nvPr userDrawn="1"/>
        </p:nvSpPr>
        <p:spPr>
          <a:xfrm>
            <a:off x="11145411" y="3579641"/>
            <a:ext cx="670942" cy="259891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en-US" altLang="zh-CN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Host2</a:t>
            </a:r>
            <a:endParaRPr lang="zh-CN" altLang="en-US" sz="16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左右箭头 56"/>
          <p:cNvSpPr/>
          <p:nvPr userDrawn="1"/>
        </p:nvSpPr>
        <p:spPr>
          <a:xfrm rot="20400000">
            <a:off x="4710312" y="1998865"/>
            <a:ext cx="796056" cy="132142"/>
          </a:xfrm>
          <a:prstGeom prst="leftRightArrow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 sz="160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8" name="左右箭头 57"/>
          <p:cNvSpPr/>
          <p:nvPr userDrawn="1"/>
        </p:nvSpPr>
        <p:spPr>
          <a:xfrm rot="1200000">
            <a:off x="4714652" y="3460011"/>
            <a:ext cx="749038" cy="149255"/>
          </a:xfrm>
          <a:prstGeom prst="leftRightArrow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 sz="160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0" name="文本框 59"/>
          <p:cNvSpPr txBox="1"/>
          <p:nvPr userDrawn="1"/>
        </p:nvSpPr>
        <p:spPr>
          <a:xfrm>
            <a:off x="471713" y="4982040"/>
            <a:ext cx="6985506" cy="1702323"/>
          </a:xfrm>
          <a:prstGeom prst="rect">
            <a:avLst/>
          </a:prstGeom>
        </p:spPr>
        <p:txBody>
          <a:bodyPr wrap="square" rtlCol="0">
            <a:noAutofit/>
          </a:bodyPr>
          <a:p>
            <a:pPr indent="0">
              <a:buNone/>
            </a:pPr>
            <a:endParaRPr lang="en-US" altLang="zh-CN">
              <a:latin typeface="楷体_GB2312" charset="0"/>
              <a:ea typeface="楷体_GB2312" charset="0"/>
              <a:cs typeface="楷体_GB2312" charset="0"/>
            </a:endParaRPr>
          </a:p>
          <a:p>
            <a:pPr marL="342900" indent="-342900">
              <a:buAutoNum type="circleNumDbPlain"/>
            </a:pPr>
            <a:r>
              <a:rPr lang="zh-CN" altLang="en-US">
                <a:latin typeface="楷体_GB2312" charset="0"/>
                <a:ea typeface="楷体_GB2312" charset="0"/>
                <a:cs typeface="楷体_GB2312" charset="0"/>
              </a:rPr>
              <a:t>用户访问</a:t>
            </a:r>
            <a:r>
              <a:rPr lang="en-US" altLang="zh-CN">
                <a:latin typeface="楷体_GB2312" charset="0"/>
                <a:ea typeface="楷体_GB2312" charset="0"/>
                <a:cs typeface="楷体_GB2312" charset="0"/>
              </a:rPr>
              <a:t> Web UI </a:t>
            </a:r>
            <a:r>
              <a:rPr lang="zh-CN" altLang="en-US">
                <a:latin typeface="楷体_GB2312" charset="0"/>
                <a:ea typeface="楷体_GB2312" charset="0"/>
                <a:cs typeface="楷体_GB2312" charset="0"/>
              </a:rPr>
              <a:t>添加测试配置，启动测试</a:t>
            </a:r>
            <a:endParaRPr lang="en-US" altLang="zh-CN">
              <a:latin typeface="楷体_GB2312" charset="0"/>
              <a:ea typeface="楷体_GB2312" charset="0"/>
              <a:cs typeface="楷体_GB2312" charset="0"/>
            </a:endParaRPr>
          </a:p>
          <a:p>
            <a:pPr marL="342900" indent="-342900">
              <a:buAutoNum type="circleNumDbPlain"/>
            </a:pPr>
            <a:r>
              <a:rPr lang="en-US" altLang="zh-CN">
                <a:latin typeface="楷体_GB2312" charset="0"/>
                <a:ea typeface="楷体_GB2312" charset="0"/>
                <a:cs typeface="楷体_GB2312" charset="0"/>
              </a:rPr>
              <a:t>web app </a:t>
            </a:r>
            <a:r>
              <a:rPr lang="zh-CN" altLang="en-US">
                <a:latin typeface="楷体_GB2312" charset="0"/>
                <a:ea typeface="楷体_GB2312" charset="0"/>
                <a:cs typeface="楷体_GB2312" charset="0"/>
              </a:rPr>
              <a:t>负责将任务分配给不同的 </a:t>
            </a:r>
            <a:r>
              <a:rPr lang="en-US" altLang="zh-CN">
                <a:latin typeface="楷体_GB2312" charset="0"/>
                <a:ea typeface="楷体_GB2312" charset="0"/>
                <a:cs typeface="楷体_GB2312" charset="0"/>
              </a:rPr>
              <a:t>worker</a:t>
            </a:r>
            <a:r>
              <a:rPr lang="zh-CN" altLang="en-US">
                <a:latin typeface="楷体_GB2312" charset="0"/>
                <a:ea typeface="楷体_GB2312" charset="0"/>
                <a:cs typeface="楷体_GB2312" charset="0"/>
              </a:rPr>
              <a:t>（可以在不同主机）</a:t>
            </a:r>
            <a:endParaRPr lang="en-US" altLang="zh-CN">
              <a:latin typeface="楷体_GB2312" charset="0"/>
              <a:ea typeface="楷体_GB2312" charset="0"/>
              <a:cs typeface="楷体_GB2312" charset="0"/>
            </a:endParaRPr>
          </a:p>
          <a:p>
            <a:pPr marL="342900" indent="-342900">
              <a:buAutoNum type="circleNumDbPlain"/>
            </a:pPr>
            <a:r>
              <a:rPr lang="en-US" altLang="zh-CN">
                <a:latin typeface="楷体_GB2312" charset="0"/>
                <a:ea typeface="楷体_GB2312" charset="0"/>
                <a:cs typeface="楷体_GB2312" charset="0"/>
              </a:rPr>
              <a:t>worker </a:t>
            </a:r>
            <a:r>
              <a:rPr lang="zh-CN" altLang="en-US">
                <a:latin typeface="楷体_GB2312" charset="0"/>
                <a:ea typeface="楷体_GB2312" charset="0"/>
                <a:cs typeface="楷体_GB2312" charset="0"/>
              </a:rPr>
              <a:t>从 </a:t>
            </a:r>
            <a:r>
              <a:rPr lang="en-US" altLang="zh-CN">
                <a:latin typeface="楷体_GB2312" charset="0"/>
                <a:ea typeface="楷体_GB2312" charset="0"/>
                <a:cs typeface="楷体_GB2312" charset="0"/>
              </a:rPr>
              <a:t>web app </a:t>
            </a:r>
            <a:r>
              <a:rPr lang="zh-CN" altLang="en-US">
                <a:latin typeface="楷体_GB2312" charset="0"/>
                <a:ea typeface="楷体_GB2312" charset="0"/>
                <a:cs typeface="楷体_GB2312" charset="0"/>
              </a:rPr>
              <a:t>获取输入，调用 </a:t>
            </a:r>
            <a:r>
              <a:rPr lang="en-US" altLang="zh-CN">
                <a:latin typeface="楷体_GB2312" charset="0"/>
                <a:ea typeface="楷体_GB2312" charset="0"/>
                <a:cs typeface="楷体_GB2312" charset="0"/>
              </a:rPr>
              <a:t>os</a:t>
            </a:r>
            <a:r>
              <a:rPr lang="zh-CN" altLang="en-US">
                <a:latin typeface="楷体_GB2312" charset="0"/>
                <a:ea typeface="楷体_GB2312" charset="0"/>
                <a:cs typeface="楷体_GB2312" charset="0"/>
              </a:rPr>
              <a:t>-</a:t>
            </a:r>
            <a:r>
              <a:rPr lang="en-US" altLang="zh-CN">
                <a:latin typeface="楷体_GB2312" charset="0"/>
                <a:ea typeface="楷体_GB2312" charset="0"/>
                <a:cs typeface="楷体_GB2312" charset="0"/>
              </a:rPr>
              <a:t>autoinst </a:t>
            </a:r>
            <a:endParaRPr lang="en-US" altLang="zh-CN">
              <a:latin typeface="楷体_GB2312" charset="0"/>
              <a:ea typeface="楷体_GB2312" charset="0"/>
              <a:cs typeface="楷体_GB2312" charset="0"/>
            </a:endParaRPr>
          </a:p>
          <a:p>
            <a:pPr marL="342900" indent="-342900">
              <a:buAutoNum type="circleNumDbPlain"/>
            </a:pPr>
            <a:r>
              <a:rPr lang="en-US" altLang="zh-CN">
                <a:latin typeface="楷体_GB2312" charset="0"/>
                <a:ea typeface="楷体_GB2312" charset="0"/>
                <a:cs typeface="楷体_GB2312" charset="0"/>
              </a:rPr>
              <a:t>os</a:t>
            </a:r>
            <a:r>
              <a:rPr lang="zh-CN" altLang="en-US">
                <a:latin typeface="楷体_GB2312" charset="0"/>
                <a:ea typeface="楷体_GB2312" charset="0"/>
                <a:cs typeface="楷体_GB2312" charset="0"/>
              </a:rPr>
              <a:t>-</a:t>
            </a:r>
            <a:r>
              <a:rPr lang="en-US" altLang="zh-CN">
                <a:latin typeface="楷体_GB2312" charset="0"/>
                <a:ea typeface="楷体_GB2312" charset="0"/>
                <a:cs typeface="楷体_GB2312" charset="0"/>
              </a:rPr>
              <a:t>autoinst </a:t>
            </a:r>
            <a:r>
              <a:rPr lang="zh-CN" altLang="en-US">
                <a:latin typeface="楷体_GB2312" charset="0"/>
                <a:ea typeface="楷体_GB2312" charset="0"/>
                <a:cs typeface="楷体_GB2312" charset="0"/>
              </a:rPr>
              <a:t>根据输入寻找测试用例，启动虚拟机运行</a:t>
            </a:r>
            <a:endParaRPr lang="en-US" altLang="zh-CN">
              <a:latin typeface="楷体_GB2312" charset="0"/>
              <a:ea typeface="楷体_GB2312" charset="0"/>
              <a:cs typeface="楷体_GB2312" charset="0"/>
            </a:endParaRPr>
          </a:p>
          <a:p>
            <a:endParaRPr lang="zh-CN" altLang="en-US">
              <a:latin typeface="楷体_GB2312" charset="0"/>
              <a:ea typeface="楷体_GB2312" charset="0"/>
              <a:cs typeface="楷体_GB2312" charset="0"/>
            </a:endParaRPr>
          </a:p>
        </p:txBody>
      </p:sp>
      <p:sp>
        <p:nvSpPr>
          <p:cNvPr id="61" name="折角形 60"/>
          <p:cNvSpPr/>
          <p:nvPr userDrawn="1"/>
        </p:nvSpPr>
        <p:spPr>
          <a:xfrm>
            <a:off x="7894462" y="5184265"/>
            <a:ext cx="1026022" cy="397781"/>
          </a:xfrm>
          <a:prstGeom prst="foldedCorner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 sz="160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2" name="折角形 61"/>
          <p:cNvSpPr/>
          <p:nvPr userDrawn="1"/>
        </p:nvSpPr>
        <p:spPr>
          <a:xfrm>
            <a:off x="8021462" y="5311266"/>
            <a:ext cx="1026022" cy="397782"/>
          </a:xfrm>
          <a:prstGeom prst="foldedCorner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 sz="160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3" name="折角形 62"/>
          <p:cNvSpPr/>
          <p:nvPr userDrawn="1"/>
        </p:nvSpPr>
        <p:spPr>
          <a:xfrm>
            <a:off x="8148462" y="5438266"/>
            <a:ext cx="1026022" cy="397782"/>
          </a:xfrm>
          <a:prstGeom prst="foldedCorner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 altLang="zh-CN" sz="160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Scripts</a:t>
            </a:r>
            <a:endParaRPr lang="zh-CN" altLang="en-US" sz="1600">
              <a:solidFill>
                <a:srgbClr val="0000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" name="上箭头 63"/>
          <p:cNvSpPr/>
          <p:nvPr userDrawn="1"/>
        </p:nvSpPr>
        <p:spPr>
          <a:xfrm>
            <a:off x="8356515" y="4406541"/>
            <a:ext cx="194190" cy="585924"/>
          </a:xfrm>
          <a:prstGeom prst="upArrow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等线" charset="0"/>
                <a:ea typeface="等线" charset="0"/>
                <a:cs typeface="等线" charset="0"/>
              </a:rPr>
              <a:t>openQA </a:t>
            </a:r>
            <a:r>
              <a:rPr lang="zh-CN" altLang="en-US">
                <a:latin typeface="等线" charset="0"/>
                <a:ea typeface="等线" charset="0"/>
                <a:cs typeface="等线" charset="0"/>
              </a:rPr>
              <a:t>编写测试（以 </a:t>
            </a:r>
            <a:r>
              <a:rPr lang="en-US" altLang="zh-CN">
                <a:latin typeface="等线" charset="0"/>
                <a:ea typeface="等线" charset="0"/>
                <a:cs typeface="等线" charset="0"/>
              </a:rPr>
              <a:t>unixbench </a:t>
            </a:r>
            <a:r>
              <a:rPr lang="zh-CN" altLang="en-US">
                <a:latin typeface="等线" charset="0"/>
                <a:ea typeface="等线" charset="0"/>
                <a:cs typeface="等线" charset="0"/>
              </a:rPr>
              <a:t>为例）</a:t>
            </a:r>
            <a:endParaRPr lang="zh-CN" altLang="en-US">
              <a:latin typeface="等线" charset="0"/>
              <a:ea typeface="等线" charset="0"/>
              <a:cs typeface="等线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762238"/>
            <a:ext cx="4155740" cy="4414725"/>
          </a:xfrm>
        </p:spPr>
        <p:txBody>
          <a:bodyPr/>
          <a:p>
            <a:r>
              <a:rPr lang="zh-CN" altLang="en-US"/>
              <a:t>启动系统</a:t>
            </a:r>
            <a:endParaRPr lang="zh-CN" altLang="en-US"/>
          </a:p>
          <a:p>
            <a:r>
              <a:rPr lang="zh-CN" altLang="en-US"/>
              <a:t>准备测试环境并运行</a:t>
            </a:r>
            <a:endParaRPr lang="zh-CN" altLang="en-US"/>
          </a:p>
          <a:p>
            <a:r>
              <a:rPr lang="zh-CN" altLang="en-US"/>
              <a:t>上传日志</a:t>
            </a:r>
            <a:endParaRPr lang="zh-CN" altLang="en-US"/>
          </a:p>
          <a:p>
            <a:r>
              <a:rPr lang="zh-CN" altLang="en-US"/>
              <a:t>环境恢复</a:t>
            </a:r>
            <a:endParaRPr lang="zh-CN" altLang="en-US"/>
          </a:p>
          <a:p>
            <a:r>
              <a:rPr lang="zh-CN" altLang="en-US"/>
              <a:t>错误处理</a:t>
            </a:r>
            <a:endParaRPr lang="zh-CN" altLang="en-US"/>
          </a:p>
        </p:txBody>
      </p:sp>
      <p:pic>
        <p:nvPicPr>
          <p:cNvPr id="3" name="图片 2" descr="upload_post_object_v2_22252838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41043" y="1690645"/>
            <a:ext cx="6217105" cy="220027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633873" y="90447"/>
            <a:ext cx="10515600" cy="1325880"/>
          </a:xfrm>
        </p:spPr>
        <p:txBody>
          <a:bodyPr/>
          <a:p>
            <a:r>
              <a:rPr lang="zh-CN" altLang="en-US">
                <a:latin typeface="等线" charset="0"/>
                <a:ea typeface="等线" charset="0"/>
                <a:cs typeface="等线" charset="0"/>
              </a:rPr>
              <a:t>系统启动</a:t>
            </a:r>
            <a:endParaRPr lang="zh-CN" altLang="en-US">
              <a:latin typeface="等线" charset="0"/>
              <a:ea typeface="等线" charset="0"/>
              <a:cs typeface="等线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3873" y="1304300"/>
            <a:ext cx="3877466" cy="686506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在 os-autoinst 启动虚拟机后，屏幕显示 </a:t>
            </a:r>
            <a:r>
              <a:rPr lang="en-US" altLang="zh-CN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login prompt</a:t>
            </a:r>
            <a:r>
              <a:rPr lang="zh-CN" altLang="en-US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，等待登录</a:t>
            </a:r>
            <a:endParaRPr lang="zh-CN" altLang="en-US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图片 7" descr="upload_post_object_v2_265465077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2582" y="2403414"/>
            <a:ext cx="5347739" cy="3437832"/>
          </a:xfrm>
          <a:prstGeom prst="rect">
            <a:avLst/>
          </a:prstGeom>
        </p:spPr>
      </p:pic>
      <p:pic>
        <p:nvPicPr>
          <p:cNvPr id="14" name="图片 13" descr="upload_post_object_v2_7693249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306" y="1048616"/>
            <a:ext cx="5611371" cy="4792630"/>
          </a:xfrm>
          <a:prstGeom prst="rect">
            <a:avLst/>
          </a:prstGeom>
        </p:spPr>
      </p:pic>
      <p:sp>
        <p:nvSpPr>
          <p:cNvPr id="15" name="文本框 14"/>
          <p:cNvSpPr txBox="1"/>
          <p:nvPr userDrawn="1"/>
        </p:nvSpPr>
        <p:spPr>
          <a:xfrm>
            <a:off x="422582" y="6324989"/>
            <a:ext cx="5507355" cy="337185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zh-CN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在测试过程中发现过镜像 </a:t>
            </a:r>
            <a:r>
              <a:rPr lang="en-US" altLang="zh-CN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login_prompt </a:t>
            </a:r>
            <a:r>
              <a:rPr lang="zh-CN" altLang="en-US" sz="160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不符合预期的情况</a:t>
            </a:r>
            <a:endParaRPr lang="zh-CN" altLang="en-US" sz="160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2206</Words>
  <Application>WPS Office WWO_wpscloud_20231012195754-4d22959191</Application>
  <PresentationFormat>宽屏</PresentationFormat>
  <Paragraphs>224</Paragraphs>
  <Slides>27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4" baseType="lpstr">
      <vt:lpstr>Arial</vt:lpstr>
      <vt:lpstr>宋体</vt:lpstr>
      <vt:lpstr>Wingdings</vt:lpstr>
      <vt:lpstr>楷体_GB2312</vt:lpstr>
      <vt:lpstr>汉仪楷体KW</vt:lpstr>
      <vt:lpstr>Consolas</vt:lpstr>
      <vt:lpstr>Gabriola</vt:lpstr>
      <vt:lpstr>等线</vt:lpstr>
      <vt:lpstr>汉仪中等线KW</vt:lpstr>
      <vt:lpstr>黑体</vt:lpstr>
      <vt:lpstr>汉仪旗黑KW 55S</vt:lpstr>
      <vt:lpstr>仿宋_GB2312</vt:lpstr>
      <vt:lpstr>汉仪书宋二KW</vt:lpstr>
      <vt:lpstr>Kingsoft Confetti</vt:lpstr>
      <vt:lpstr>汉仪仿宋KW</vt:lpstr>
      <vt:lpstr>宋体</vt:lpstr>
      <vt:lpstr>Office 主题​​</vt:lpstr>
      <vt:lpstr>openQA 自动化测试框架 简介及应用</vt:lpstr>
      <vt:lpstr>目录</vt:lpstr>
      <vt:lpstr>openQA 简介</vt:lpstr>
      <vt:lpstr>以 openSUSE gnome 测试套为例</vt:lpstr>
      <vt:lpstr>应用程序测试（VLC 测试）</vt:lpstr>
      <vt:lpstr>命令行测试（Nginx 测试）</vt:lpstr>
      <vt:lpstr>openQA 的测试流程</vt:lpstr>
      <vt:lpstr>openQA 编写测试（以 unixbench 为例）</vt:lpstr>
      <vt:lpstr>系统启动</vt:lpstr>
      <vt:lpstr>准备测试环境并运行</vt:lpstr>
      <vt:lpstr>上传日志</vt:lpstr>
      <vt:lpstr>环境恢复</vt:lpstr>
      <vt:lpstr>错误处理</vt:lpstr>
      <vt:lpstr>错误处理</vt:lpstr>
      <vt:lpstr>错误处理</vt:lpstr>
      <vt:lpstr>oerv performance 完整运行示例</vt:lpstr>
      <vt:lpstr>openQA Mugen</vt:lpstr>
      <vt:lpstr>Host 网络配置</vt:lpstr>
      <vt:lpstr>Host 网络配置</vt:lpstr>
      <vt:lpstr>Guest 网络配置</vt:lpstr>
      <vt:lpstr>任务间的依赖关系</vt:lpstr>
      <vt:lpstr>任务间同步</vt:lpstr>
      <vt:lpstr>任务间同步</vt:lpstr>
      <vt:lpstr>mugen minilist 测试套</vt:lpstr>
      <vt:lpstr>mugen minilist 测试套</vt:lpstr>
      <vt:lpstr>VNC 运行时截图（Host）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openQA 自动化测试框架 简介及应用</dc:title>
  <dc:creator>Weilin Fox</dc:creator>
  <cp:lastModifiedBy>Weilin Fox</cp:lastModifiedBy>
  <cp:lastPrinted>2023-10-18T06:29:51Z</cp:lastPrinted>
  <dcterms:created xsi:type="dcterms:W3CDTF">2023-10-18T06:29:51Z</dcterms:created>
  <dcterms:modified xsi:type="dcterms:W3CDTF">2023-10-18T06:29:51Z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2052-0.0.0.0</vt:lpwstr>
  </property>
</Properties>
</file>