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37"/>
  </p:handoutMasterIdLst>
  <p:sldIdLst>
    <p:sldId id="259" r:id="rId3"/>
    <p:sldId id="260" r:id="rId4"/>
    <p:sldId id="274" r:id="rId6"/>
    <p:sldId id="267" r:id="rId7"/>
    <p:sldId id="261" r:id="rId8"/>
    <p:sldId id="262" r:id="rId9"/>
    <p:sldId id="268" r:id="rId10"/>
    <p:sldId id="271" r:id="rId11"/>
    <p:sldId id="272" r:id="rId12"/>
    <p:sldId id="273" r:id="rId13"/>
    <p:sldId id="275" r:id="rId14"/>
    <p:sldId id="277" r:id="rId15"/>
    <p:sldId id="269" r:id="rId16"/>
    <p:sldId id="279" r:id="rId17"/>
    <p:sldId id="280" r:id="rId18"/>
    <p:sldId id="276" r:id="rId19"/>
    <p:sldId id="270" r:id="rId20"/>
    <p:sldId id="278" r:id="rId21"/>
    <p:sldId id="282" r:id="rId22"/>
    <p:sldId id="285" r:id="rId23"/>
    <p:sldId id="289" r:id="rId24"/>
    <p:sldId id="286" r:id="rId25"/>
    <p:sldId id="287" r:id="rId26"/>
    <p:sldId id="288" r:id="rId27"/>
    <p:sldId id="296" r:id="rId28"/>
    <p:sldId id="290" r:id="rId29"/>
    <p:sldId id="292" r:id="rId30"/>
    <p:sldId id="293" r:id="rId31"/>
    <p:sldId id="294" r:id="rId32"/>
    <p:sldId id="291" r:id="rId33"/>
    <p:sldId id="295" r:id="rId34"/>
    <p:sldId id="283" r:id="rId35"/>
    <p:sldId id="284" r:id="rId3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handoutMaster" Target="handoutMasters/handoutMaster1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68" y="136131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3968" y="384098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184" y="523097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983597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52309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84" y="1983597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039" y="516256"/>
            <a:ext cx="10515890" cy="132434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039" y="1935192"/>
            <a:ext cx="5163349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8039" y="2818085"/>
            <a:ext cx="5163349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66931" y="1935192"/>
            <a:ext cx="5186998" cy="8277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66931" y="2818085"/>
            <a:ext cx="5186998" cy="35236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184" y="723122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1584" y="723123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184" y="2323322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884" y="523097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84" y="523097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168" y="5231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168" y="198361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altLang="zh-CN" dirty="0"/>
          </a:p>
          <a:p>
            <a:pPr lvl="5"/>
            <a:r>
              <a:rPr lang="zh-CN" altLang="en-US" dirty="0"/>
              <a:t>第六级</a:t>
            </a:r>
            <a:endParaRPr lang="en-US" altLang="zh-CN" dirty="0"/>
          </a:p>
          <a:p>
            <a:pPr marL="2971800" marR="0" lvl="6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第七级</a:t>
            </a:r>
            <a:endParaRPr lang="en-US" altLang="zh-CN" dirty="0"/>
          </a:p>
          <a:p>
            <a:pPr marL="3429000" marR="0" lvl="7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第八级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第九级</a:t>
            </a:r>
            <a:endParaRPr lang="en-US" altLang="zh-CN" dirty="0"/>
          </a:p>
          <a:p>
            <a:pPr marL="3886200" marR="0" lvl="8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lvl="5"/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lang="zh-CN" altLang="en-US" sz="2400" kern="1200" dirty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8pPr>
      <a:lvl9pPr marL="3657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altLang="zh-CN" sz="2400" kern="1200" dirty="0" smtClean="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SAIL </a:t>
            </a:r>
            <a:r>
              <a:rPr lang="zh-CN" altLang="en-US"/>
              <a:t>进展介绍及</a:t>
            </a:r>
            <a:r>
              <a:rPr lang="zh-CN" altLang="en-US">
                <a:sym typeface="+mn-ea"/>
              </a:rPr>
              <a:t>动态分享</a:t>
            </a:r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6</a:t>
            </a:r>
            <a:r>
              <a:rPr lang="zh-CN" altLang="en-US">
                <a:cs typeface="Arial" panose="020B0604020202020204" pitchFamily="34" charset="0"/>
              </a:rPr>
              <a:t>月</a:t>
            </a:r>
            <a:r>
              <a:rPr lang="en-US" altLang="zh-CN">
                <a:cs typeface="Arial" panose="020B0604020202020204" pitchFamily="34" charset="0"/>
              </a:rPr>
              <a:t>13</a:t>
            </a:r>
            <a:r>
              <a:rPr lang="zh-CN" altLang="en-US">
                <a:cs typeface="Arial" panose="020B0604020202020204" pitchFamily="34" charset="0"/>
              </a:rPr>
              <a:t>日</a:t>
            </a:r>
            <a:endParaRPr lang="zh-CN" altLang="en-US">
              <a:cs typeface="Arial" panose="020B0604020202020204" pitchFamily="34" charset="0"/>
            </a:endParaRPr>
          </a:p>
          <a:p>
            <a:r>
              <a:rPr lang="en-US" altLang="zh-CN">
                <a:cs typeface="Arial" panose="020B0604020202020204" pitchFamily="34" charset="0"/>
              </a:rPr>
              <a:t>PLCT Lab </a:t>
            </a:r>
            <a:r>
              <a:rPr lang="zh-CN" altLang="en-US">
                <a:cs typeface="Arial" panose="020B0604020202020204" pitchFamily="34" charset="0"/>
              </a:rPr>
              <a:t>阎明铸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c.beqz assembly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71395"/>
            <a:ext cx="2520315" cy="28930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395" y="1848485"/>
            <a:ext cx="7044055" cy="19672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20" y="3872865"/>
            <a:ext cx="4467225" cy="27959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 Sail in </a:t>
            </a:r>
            <a:r>
              <a:rPr lang="en-US" altLang="zh-CN">
                <a:sym typeface="+mn-ea"/>
              </a:rPr>
              <a:t>riscv-unified-db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riscv-unified-db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536950"/>
            <a:ext cx="5029200" cy="2817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8940"/>
            <a:ext cx="8025130" cy="17100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582410" y="3536950"/>
            <a:ext cx="3677285" cy="1028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Machine-readable database of the RISC-V specification, and tools to generate various views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riscv-unified-</a:t>
            </a:r>
            <a:r>
              <a:rPr lang="en-US" altLang="zh-CN"/>
              <a:t>db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4240" y="1452880"/>
            <a:ext cx="4324350" cy="52692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090" y="1506220"/>
            <a:ext cx="5386705" cy="4908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Generated html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57705" y="1983740"/>
            <a:ext cx="8275320" cy="4351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Generated </a:t>
            </a:r>
            <a:r>
              <a:rPr lang="en-US" altLang="zh-CN">
                <a:sym typeface="+mn-ea"/>
              </a:rPr>
              <a:t>pdf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60645" y="570865"/>
            <a:ext cx="5530215" cy="60242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riscv-unified-db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4020" y="84455"/>
            <a:ext cx="5478780" cy="64935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25" y="2778760"/>
            <a:ext cx="3024505" cy="13004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riscv-opcodes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2430" r="4555" b="3725"/>
          <a:stretch>
            <a:fillRect/>
          </a:stretch>
        </p:blipFill>
        <p:spPr>
          <a:xfrm>
            <a:off x="6873240" y="2356485"/>
            <a:ext cx="2914015" cy="26238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05" y="2181860"/>
            <a:ext cx="5253355" cy="432435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878205" y="1616075"/>
            <a:ext cx="10515600" cy="5657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 lang="zh-CN" altLang="en-US" sz="2400" kern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2400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altLang="zh-CN" sz="2400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altLang="zh-CN" sz="2400" kern="12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/>
              <a:t>https://github.com/riscv/riscv-opcodes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riscv-opcodes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86450" y="2387600"/>
            <a:ext cx="5507355" cy="3686175"/>
          </a:xfrm>
          <a:prstGeom prst="rect">
            <a:avLst/>
          </a:prstGeom>
        </p:spPr>
      </p:pic>
      <p:pic>
        <p:nvPicPr>
          <p:cNvPr id="6" name="内容占位符 3"/>
          <p:cNvPicPr>
            <a:picLocks noChangeAspect="1"/>
          </p:cNvPicPr>
          <p:nvPr/>
        </p:nvPicPr>
        <p:blipFill>
          <a:blip r:embed="rId2"/>
          <a:srcRect l="5818" t="48578" r="30367" b="21644"/>
          <a:stretch>
            <a:fillRect/>
          </a:stretch>
        </p:blipFill>
        <p:spPr>
          <a:xfrm>
            <a:off x="878205" y="2964180"/>
            <a:ext cx="4219575" cy="23996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 sail lean backend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Outline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29" y="1666744"/>
            <a:ext cx="10515600" cy="4351338"/>
          </a:xfrm>
        </p:spPr>
        <p:txBody>
          <a:bodyPr/>
          <a:p>
            <a:r>
              <a:rPr lang="en-US" altLang="zh-CN">
                <a:sym typeface="+mn-ea"/>
              </a:rPr>
              <a:t>Sail model </a:t>
            </a:r>
            <a:r>
              <a:rPr lang="en-US" altLang="zh-CN">
                <a:sym typeface="+mn-ea"/>
              </a:rPr>
              <a:t>assembly</a:t>
            </a:r>
            <a:endParaRPr lang="en-US" altLang="zh-CN">
              <a:sym typeface="+mn-ea"/>
            </a:endParaRPr>
          </a:p>
          <a:p>
            <a:r>
              <a:rPr lang="en-US" altLang="zh-CN"/>
              <a:t>Sail </a:t>
            </a:r>
            <a:r>
              <a:rPr lang="en-US" altLang="zh-CN"/>
              <a:t>in riscv-unified-db</a:t>
            </a:r>
            <a:endParaRPr lang="en-US" altLang="zh-CN"/>
          </a:p>
          <a:p>
            <a:r>
              <a:rPr lang="en-US" altLang="zh-CN"/>
              <a:t>Sail lean </a:t>
            </a:r>
            <a:r>
              <a:rPr lang="en-US" altLang="zh-CN"/>
              <a:t>backend</a:t>
            </a:r>
            <a:endParaRPr lang="en-US" altLang="zh-CN"/>
          </a:p>
          <a:p>
            <a:r>
              <a:rPr lang="en-US" altLang="zh-CN"/>
              <a:t>ACT self-checking m</a:t>
            </a:r>
            <a:r>
              <a:rPr lang="en-US" altLang="zh-CN"/>
              <a:t>ode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Lean </a:t>
            </a:r>
            <a:r>
              <a:rPr lang="en-US" altLang="zh-CN"/>
              <a:t>Prover</a:t>
            </a: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838200" y="2043430"/>
            <a:ext cx="3872230" cy="16357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556" y="3935461"/>
            <a:ext cx="4047490" cy="9067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5690" y="1969770"/>
            <a:ext cx="6909435" cy="32975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sail lean </a:t>
            </a:r>
            <a:r>
              <a:rPr lang="en-US" altLang="zh-CN"/>
              <a:t>backend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38200" y="4496435"/>
            <a:ext cx="6096000" cy="11703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30000"/>
              </a:lnSpc>
            </a:pPr>
            <a:r>
              <a:rPr lang="en-US" altLang="zh-CN">
                <a:sym typeface="+mn-ea"/>
              </a:rPr>
              <a:t>lean </a:t>
            </a:r>
            <a:r>
              <a:rPr lang="zh-CN" altLang="en-US">
                <a:sym typeface="+mn-ea"/>
              </a:rPr>
              <a:t>开发三件套</a:t>
            </a:r>
            <a:r>
              <a:rPr lang="en-US" altLang="zh-CN">
                <a:sym typeface="+mn-ea"/>
              </a:rPr>
              <a:t> elan + lake + lean</a:t>
            </a:r>
            <a:endParaRPr lang="en-US" altLang="zh-CN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>
                <a:sym typeface="+mn-ea"/>
              </a:rPr>
              <a:t>Rust 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 rustup + cargo + rustc</a:t>
            </a:r>
            <a:endParaRPr lang="en-US" altLang="zh-CN"/>
          </a:p>
          <a:p>
            <a:pPr marL="0" indent="0">
              <a:lnSpc>
                <a:spcPct val="130000"/>
              </a:lnSpc>
              <a:buNone/>
            </a:pPr>
            <a:r>
              <a:rPr lang="en-US" altLang="zh-CN">
                <a:sym typeface="+mn-ea"/>
              </a:rPr>
              <a:t>Node.js </a:t>
            </a:r>
            <a:r>
              <a:rPr lang="zh-CN" altLang="en-US">
                <a:sym typeface="+mn-ea"/>
              </a:rPr>
              <a:t>中的</a:t>
            </a:r>
            <a:r>
              <a:rPr lang="en-US" altLang="zh-CN">
                <a:sym typeface="+mn-ea"/>
              </a:rPr>
              <a:t> nvm + npm + node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48485"/>
            <a:ext cx="8177530" cy="2647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Lean </a:t>
            </a:r>
            <a:r>
              <a:rPr lang="en-US" altLang="zh-CN"/>
              <a:t>Prover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6880" y="1781810"/>
            <a:ext cx="8777605" cy="14814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3679825"/>
            <a:ext cx="8768080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Lean Prover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6880" y="3680460"/>
            <a:ext cx="8777605" cy="1896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880" y="1781810"/>
            <a:ext cx="8777605" cy="14814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28000" y="43922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（代数重排）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420485" y="47605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（替换）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459605" y="51288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（代数重排）</a:t>
            </a:r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Generated </a:t>
            </a:r>
            <a:r>
              <a:rPr lang="en-US" altLang="zh-CN"/>
              <a:t>lean </a:t>
            </a:r>
            <a:r>
              <a:rPr lang="en-US" altLang="zh-CN"/>
              <a:t>code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1525" y="1659255"/>
            <a:ext cx="10514965" cy="11912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48000"/>
            <a:ext cx="6106795" cy="15017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210" y="4814570"/>
            <a:ext cx="7821295" cy="120078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Generated </a:t>
            </a:r>
            <a:r>
              <a:rPr lang="en-US" altLang="zh-CN"/>
              <a:t>lean </a:t>
            </a:r>
            <a:r>
              <a:rPr lang="en-US" altLang="zh-CN"/>
              <a:t>code</a:t>
            </a:r>
            <a:endParaRPr lang="en-US" altLang="zh-CN"/>
          </a:p>
        </p:txBody>
      </p:sp>
      <p:pic>
        <p:nvPicPr>
          <p:cNvPr id="3" name="内容占位符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860" y="3148965"/>
            <a:ext cx="8777605" cy="189674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659255"/>
            <a:ext cx="10514965" cy="119126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 ACT </a:t>
            </a:r>
            <a:r>
              <a:rPr lang="en-US" altLang="zh-CN">
                <a:sym typeface="+mn-ea"/>
              </a:rPr>
              <a:t>self-checking </a:t>
            </a:r>
            <a:r>
              <a:rPr lang="en-US" altLang="zh-CN">
                <a:sym typeface="+mn-ea"/>
              </a:rPr>
              <a:t>mode</a:t>
            </a:r>
            <a:endParaRPr lang="en-US" altLang="zh-CN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Why self-checking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848342"/>
            <a:ext cx="10515600" cy="4351338"/>
          </a:xfrm>
        </p:spPr>
        <p:txBody>
          <a:bodyPr/>
          <a:p>
            <a:pPr>
              <a:lnSpc>
                <a:spcPct val="140000"/>
              </a:lnSpc>
            </a:pPr>
            <a:r>
              <a:rPr lang="en-US" altLang="zh-CN"/>
              <a:t>RISCOF - RISC-V Compatibility Framework 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python based framework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test a RISC-V target (hard or soft implementations) against a standard RISC-V golden reference model</a:t>
            </a:r>
            <a:endParaRPr lang="en-US" altLang="zh-CN"/>
          </a:p>
          <a:p>
            <a:pPr lvl="1">
              <a:lnSpc>
                <a:spcPct val="140000"/>
              </a:lnSpc>
            </a:pPr>
            <a:r>
              <a:rPr lang="en-US" altLang="zh-CN"/>
              <a:t>using a suite of RISC-V architectural assembly tests. </a:t>
            </a:r>
            <a:endParaRPr lang="en-US" altLang="zh-CN"/>
          </a:p>
          <a:p>
            <a:pPr>
              <a:lnSpc>
                <a:spcPct val="140000"/>
              </a:lnSpc>
            </a:pPr>
            <a:r>
              <a:rPr lang="en-US" altLang="zh-CN"/>
              <a:t>Jeff Scheel clarified: self-checking tests is a key requirement for commercial certification.</a:t>
            </a:r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Riscof</a:t>
            </a:r>
            <a:endParaRPr lang="en-US" altLang="zh-CN"/>
          </a:p>
        </p:txBody>
      </p:sp>
      <p:pic>
        <p:nvPicPr>
          <p:cNvPr id="4" name="图片 3"/>
          <p:cNvPicPr/>
          <p:nvPr/>
        </p:nvPicPr>
        <p:blipFill>
          <a:blip r:embed="rId1"/>
          <a:srcRect t="23604" r="43797"/>
          <a:stretch>
            <a:fillRect/>
          </a:stretch>
        </p:blipFill>
        <p:spPr>
          <a:xfrm>
            <a:off x="838200" y="1848485"/>
            <a:ext cx="5473065" cy="44856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985" y="1787525"/>
            <a:ext cx="3502660" cy="465518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Signature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8485"/>
            <a:ext cx="5080635" cy="43510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16535"/>
          <a:stretch>
            <a:fillRect/>
          </a:stretch>
        </p:blipFill>
        <p:spPr>
          <a:xfrm>
            <a:off x="6129020" y="1848485"/>
            <a:ext cx="5492115" cy="17735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1. Sail Model Assembly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Self-checking mode Implementation </a:t>
            </a:r>
            <a:endParaRPr lang="en-US" altLang="zh-CN"/>
          </a:p>
        </p:txBody>
      </p:sp>
      <p:pic>
        <p:nvPicPr>
          <p:cNvPr id="5" name="图片 4"/>
          <p:cNvPicPr/>
          <p:nvPr/>
        </p:nvPicPr>
        <p:blipFill>
          <a:blip r:embed="rId1"/>
          <a:stretch>
            <a:fillRect/>
          </a:stretch>
        </p:blipFill>
        <p:spPr>
          <a:xfrm>
            <a:off x="1063625" y="1802130"/>
            <a:ext cx="10064750" cy="459930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Summary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84" y="1716262"/>
            <a:ext cx="10515600" cy="4351338"/>
          </a:xfrm>
        </p:spPr>
        <p:txBody>
          <a:bodyPr/>
          <a:p>
            <a:r>
              <a:rPr lang="en-US" altLang="zh-CN">
                <a:sym typeface="+mn-ea"/>
              </a:rPr>
              <a:t>sail </a:t>
            </a:r>
            <a:r>
              <a:rPr lang="en-US" altLang="zh-CN">
                <a:sym typeface="+mn-ea"/>
              </a:rPr>
              <a:t>model </a:t>
            </a:r>
            <a:r>
              <a:rPr lang="en-US" altLang="zh-CN">
                <a:sym typeface="+mn-ea"/>
              </a:rPr>
              <a:t>assembly</a:t>
            </a:r>
            <a:endParaRPr lang="en-US" altLang="zh-CN">
              <a:sym typeface="+mn-ea"/>
            </a:endParaRPr>
          </a:p>
          <a:p>
            <a:r>
              <a:rPr lang="en-US" altLang="zh-CN"/>
              <a:t>riscv-unified-db</a:t>
            </a:r>
            <a:endParaRPr lang="en-US" altLang="zh-CN"/>
          </a:p>
          <a:p>
            <a:pPr lvl="0"/>
            <a:r>
              <a:rPr lang="en-US" altLang="zh-CN"/>
              <a:t>sail lean </a:t>
            </a:r>
            <a:r>
              <a:rPr lang="en-US" altLang="zh-CN"/>
              <a:t>backend</a:t>
            </a:r>
            <a:endParaRPr lang="en-US" altLang="zh-CN"/>
          </a:p>
          <a:p>
            <a:pPr lvl="0"/>
            <a:r>
              <a:rPr lang="en-US" altLang="zh-CN"/>
              <a:t>ACT self-checking m</a:t>
            </a:r>
            <a:r>
              <a:rPr lang="en-US" altLang="zh-CN"/>
              <a:t>ode</a:t>
            </a:r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Thanks</a:t>
            </a:r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Gas a</a:t>
            </a:r>
            <a:r>
              <a:rPr lang="en-US" altLang="zh-CN"/>
              <a:t>ssembly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848485"/>
            <a:ext cx="6353175" cy="1571625"/>
          </a:xfrm>
          <a:prstGeom prst="rect">
            <a:avLst/>
          </a:prstGeom>
        </p:spPr>
      </p:pic>
      <p:pic>
        <p:nvPicPr>
          <p:cNvPr id="10" name="内容占位符 9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16020"/>
            <a:ext cx="4634230" cy="14052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I</a:t>
            </a:r>
            <a:r>
              <a:rPr lang="en-US" altLang="zh-CN"/>
              <a:t>ssue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020" y="279400"/>
            <a:ext cx="7956550" cy="57048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81450" y="611822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https://github.com/riscv/sail-riscv/issues/1002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Sail model </a:t>
            </a:r>
            <a:r>
              <a:rPr lang="en-US" altLang="zh-CN">
                <a:sym typeface="+mn-ea"/>
              </a:rPr>
              <a:t>assembly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79065" y="2026285"/>
            <a:ext cx="6833870" cy="3496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Sail model </a:t>
            </a:r>
            <a:r>
              <a:rPr lang="en-US" altLang="zh-CN">
                <a:sym typeface="+mn-ea"/>
              </a:rPr>
              <a:t>assembly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03755" y="1524000"/>
            <a:ext cx="7984490" cy="5020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 </a:t>
            </a:r>
            <a:r>
              <a:rPr lang="en-US" altLang="zh-CN"/>
              <a:t>plan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1906270"/>
            <a:ext cx="10239375" cy="4500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Test profiling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9515" y="1848485"/>
            <a:ext cx="7252970" cy="40659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Assembly Issues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81630" y="1848485"/>
            <a:ext cx="6428740" cy="46869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spect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1251</Words>
  <Application>WPS Office WWO_wpscloud_20250605154722-c1ee60194f</Application>
  <PresentationFormat>宽屏</PresentationFormat>
  <Paragraphs>103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汉仪旗黑KW 55S</vt:lpstr>
      <vt:lpstr>汉仪书宋二KW</vt:lpstr>
      <vt:lpstr>Kingsoft Confetti</vt:lpstr>
      <vt:lpstr>Office 主题</vt:lpstr>
      <vt:lpstr>SAIL 进展介绍及动态分享 </vt:lpstr>
      <vt:lpstr>Outline</vt:lpstr>
      <vt:lpstr>1. Sail Model Assembly</vt:lpstr>
      <vt:lpstr>Issue</vt:lpstr>
      <vt:lpstr>Sail model assembly</vt:lpstr>
      <vt:lpstr>Sail model assembly</vt:lpstr>
      <vt:lpstr>Test plan</vt:lpstr>
      <vt:lpstr>Test profiling</vt:lpstr>
      <vt:lpstr>Assembly Issues</vt:lpstr>
      <vt:lpstr>c.beqz assembly</vt:lpstr>
      <vt:lpstr>2. Sail in riscv-unified-db</vt:lpstr>
      <vt:lpstr>riscv-unified-db</vt:lpstr>
      <vt:lpstr>riscv-unified-db</vt:lpstr>
      <vt:lpstr>Generated html</vt:lpstr>
      <vt:lpstr>Generated pdf</vt:lpstr>
      <vt:lpstr>riscv-unified-db</vt:lpstr>
      <vt:lpstr>riscv-opcodes</vt:lpstr>
      <vt:lpstr>riscv-opcodes</vt:lpstr>
      <vt:lpstr>3. sail lean backend</vt:lpstr>
      <vt:lpstr>Lean Prover</vt:lpstr>
      <vt:lpstr>sail lean backend</vt:lpstr>
      <vt:lpstr>Lean Prover</vt:lpstr>
      <vt:lpstr>Lean Prover</vt:lpstr>
      <vt:lpstr>Generated lean code</vt:lpstr>
      <vt:lpstr>Generated lean code</vt:lpstr>
      <vt:lpstr>4. ACT self-checking mode</vt:lpstr>
      <vt:lpstr>Why self-checking</vt:lpstr>
      <vt:lpstr>Riscof</vt:lpstr>
      <vt:lpstr>Signature</vt:lpstr>
      <vt:lpstr>Self-checking mode Implementation </vt:lpstr>
      <vt:lpstr>Summary</vt:lpstr>
      <vt:lpstr>Thanks</vt:lpstr>
      <vt:lpstr>Gas assembly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SAIL 进展介绍及动态分享 </dc:title>
  <dc:creator/>
  <cp:lastModifiedBy>阎明铸</cp:lastModifiedBy>
  <dcterms:created xsi:type="dcterms:W3CDTF">2025-06-13T09:25:46Z</dcterms:created>
  <dcterms:modified xsi:type="dcterms:W3CDTF">2025-06-13T09:25:46Z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2052-12.9.0.21577</vt:lpwstr>
  </property>
  <property fmtid="{D5CDD505-2E9C-101B-9397-08002B2CF9AE}" pid="3" name="ICV">
    <vt:lpwstr>B75C98F4C40948689CB49D1002CA5FAC</vt:lpwstr>
  </property>
</Properties>
</file>