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60" r:id="rId4"/>
    <p:sldId id="261" r:id="rId5"/>
    <p:sldId id="310" r:id="rId6"/>
    <p:sldId id="262" r:id="rId7"/>
    <p:sldId id="271" r:id="rId8"/>
    <p:sldId id="265" r:id="rId9"/>
    <p:sldId id="273" r:id="rId10"/>
    <p:sldId id="272" r:id="rId11"/>
    <p:sldId id="267" r:id="rId12"/>
    <p:sldId id="268" r:id="rId13"/>
    <p:sldId id="269" r:id="rId14"/>
    <p:sldId id="280" r:id="rId15"/>
    <p:sldId id="282" r:id="rId16"/>
    <p:sldId id="283" r:id="rId17"/>
    <p:sldId id="281" r:id="rId18"/>
    <p:sldId id="270" r:id="rId19"/>
    <p:sldId id="297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3" r:id="rId28"/>
    <p:sldId id="292" r:id="rId29"/>
    <p:sldId id="295" r:id="rId30"/>
    <p:sldId id="294" r:id="rId31"/>
    <p:sldId id="296" r:id="rId3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customXml" Target="../customXml/item1.xml"/><Relationship Id="rId36" Type="http://schemas.openxmlformats.org/officeDocument/2006/relationships/customXmlProps" Target="../customXml/itemProps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1856" y="0"/>
            <a:ext cx="11970166" cy="549220"/>
          </a:xfrm>
          <a:solidFill>
            <a:srgbClr val="EDEDED">
              <a:alpha val="100000"/>
            </a:srgbClr>
          </a:solidFill>
        </p:spPr>
        <p:txBody>
          <a:bodyPr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2" y="1711321"/>
            <a:ext cx="10515600" cy="4351338"/>
          </a:xfrm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221856" cy="549251"/>
          </a:xfrm>
          <a:prstGeom prst="rect">
            <a:avLst/>
          </a:prstGeom>
          <a:solidFill>
            <a:srgbClr val="00B0F0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838192" y="840034"/>
            <a:ext cx="10515592" cy="6705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r>
              <a:rPr lang="zh-CN" altLang="en-US" sz="3600"/>
              <a:t>单击此处编辑母版标题样式</a:t>
            </a:r>
            <a:endParaRPr lang="zh-CN" altLang="en-US" sz="3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.png"/><Relationship Id="rId3" Type="http://schemas.openxmlformats.org/officeDocument/2006/relationships/hyperlink" Target="https://github.com/trdthg/plct/blob/main/doc/sail/lang.md" TargetMode="Externa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png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github.com/trdthg/plct/blob/main/doc/sail/lang.md" TargetMode="External"/><Relationship Id="rId4" Type="http://schemas.openxmlformats.org/officeDocument/2006/relationships/image" Target="../media/image9.png"/><Relationship Id="rId3" Type="http://schemas.openxmlformats.org/officeDocument/2006/relationships/hyperlink" Target="https://ocaml.org/docs/tour-of-ocaml" TargetMode="External"/><Relationship Id="rId2" Type="http://schemas.openxmlformats.org/officeDocument/2006/relationships/hyperlink" Target="http://learnyouahaskell.com/" TargetMode="External"/><Relationship Id="rId1" Type="http://schemas.openxmlformats.org/officeDocument/2006/relationships/hyperlink" Target="https://github.com/rems-project/sail/blob/sail2/manual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SAIL 语言简介及快速入门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 sz="2000"/>
              <a:t>第三测试小队 阎明铸</a:t>
            </a:r>
            <a:endParaRPr lang="zh-CN" altLang="en-US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4" name="图片 3" descr="upload_post_object_v2_1021400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192" y="3608288"/>
            <a:ext cx="10765785" cy="487825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1308563" y="3608322"/>
            <a:ext cx="1880490" cy="48776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814473" y="4339072"/>
            <a:ext cx="8686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函数名</a:t>
            </a:r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4298557" y="3608322"/>
            <a:ext cx="739518" cy="48776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4119667" y="4339098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类型变量</a:t>
            </a:r>
            <a:endParaRPr lang="zh-CN" altLang="en-US"/>
          </a:p>
        </p:txBody>
      </p:sp>
      <p:sp>
        <p:nvSpPr>
          <p:cNvPr id="13" name="矩形 12"/>
          <p:cNvSpPr/>
          <p:nvPr userDrawn="1"/>
        </p:nvSpPr>
        <p:spPr>
          <a:xfrm>
            <a:off x="5122817" y="3608322"/>
            <a:ext cx="2060087" cy="48776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7468148" y="3608322"/>
            <a:ext cx="2207991" cy="48776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10024769" y="3608322"/>
            <a:ext cx="1579166" cy="487765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文本框 15"/>
          <p:cNvSpPr txBox="1"/>
          <p:nvPr userDrawn="1"/>
        </p:nvSpPr>
        <p:spPr>
          <a:xfrm>
            <a:off x="5443845" y="4339072"/>
            <a:ext cx="1554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类型变量约束</a:t>
            </a:r>
            <a:endParaRPr lang="zh-CN" altLang="en-US"/>
          </a:p>
        </p:txBody>
      </p:sp>
      <p:sp>
        <p:nvSpPr>
          <p:cNvPr id="17" name="文本框 16"/>
          <p:cNvSpPr txBox="1"/>
          <p:nvPr userDrawn="1"/>
        </p:nvSpPr>
        <p:spPr>
          <a:xfrm>
            <a:off x="8023480" y="4339098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参数列表</a:t>
            </a:r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10151401" y="4339072"/>
            <a:ext cx="1325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返回值类型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38192" y="1848691"/>
            <a:ext cx="30048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在 Sail 中，函数分为两部分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838192" y="2468928"/>
            <a:ext cx="406781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先使用 val 关键字编写函数的类型签名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函数</a:t>
            </a:r>
            <a:endParaRPr lang="zh-CN" altLang="en-US"/>
          </a:p>
        </p:txBody>
      </p:sp>
      <p:pic>
        <p:nvPicPr>
          <p:cNvPr id="3" name="图片 2" descr="upload_post_object_v2_18684961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639" y="2694128"/>
            <a:ext cx="6182638" cy="2763697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194001" y="2025216"/>
            <a:ext cx="441261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然后使用 function 关键字定义函数的主体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184" y="1848691"/>
            <a:ext cx="4250821" cy="4486244"/>
          </a:xfrm>
        </p:spPr>
        <p:txBody>
          <a:bodyPr/>
          <a:p>
            <a:r>
              <a:rPr lang="en-US" altLang="zh-CN"/>
              <a:t>int 任意精度的数学整数</a:t>
            </a:r>
            <a:endParaRPr lang="en-US" altLang="zh-CN"/>
          </a:p>
          <a:p>
            <a:r>
              <a:rPr lang="en-US" altLang="zh-CN"/>
              <a:t>nat 任意精度的自然数</a:t>
            </a:r>
            <a:endParaRPr lang="en-US" altLang="zh-CN"/>
          </a:p>
          <a:p>
            <a:r>
              <a:rPr lang="en-US" altLang="zh-CN"/>
              <a:t>range('n, 'm)</a:t>
            </a:r>
            <a:endParaRPr lang="en-US" altLang="zh-CN"/>
          </a:p>
          <a:p>
            <a:r>
              <a:rPr lang="en-US" altLang="zh-CN"/>
              <a:t>l</a:t>
            </a:r>
            <a:r>
              <a:rPr lang="zh-CN" altLang="en-US"/>
              <a:t>ist</a:t>
            </a:r>
            <a:endParaRPr lang="zh-CN" altLang="en-US"/>
          </a:p>
          <a:p>
            <a:r>
              <a:rPr lang="en-US" altLang="zh-CN"/>
              <a:t>string</a:t>
            </a:r>
            <a:endParaRPr lang="en-US" altLang="zh-CN"/>
          </a:p>
          <a:p>
            <a:r>
              <a:rPr lang="en-US" altLang="zh-CN"/>
              <a:t>real</a:t>
            </a:r>
            <a:endParaRPr lang="zh-CN" altLang="en-US"/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634745" y="1848691"/>
            <a:ext cx="1309370" cy="1568450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 algn="l">
              <a:buChar char="•"/>
            </a:pPr>
            <a:r>
              <a:rPr lang="zh-CN" altLang="en-US" sz="2400"/>
              <a:t>tuple</a:t>
            </a:r>
            <a:endParaRPr lang="zh-CN" altLang="en-US" sz="2400"/>
          </a:p>
          <a:p>
            <a:pPr marL="285750" indent="-285750" algn="l">
              <a:buChar char="•"/>
            </a:pPr>
            <a:r>
              <a:rPr lang="zh-CN" altLang="en-US" sz="2400"/>
              <a:t>struct</a:t>
            </a:r>
            <a:endParaRPr lang="zh-CN" altLang="en-US" sz="2400"/>
          </a:p>
          <a:p>
            <a:pPr marL="285750" indent="-285750" algn="l">
              <a:buChar char="•"/>
            </a:pPr>
            <a:r>
              <a:rPr lang="zh-CN" altLang="en-US" sz="2400"/>
              <a:t>enum</a:t>
            </a:r>
            <a:endParaRPr lang="zh-CN" altLang="en-US" sz="2400"/>
          </a:p>
          <a:p>
            <a:pPr marL="285750" indent="-285750" algn="l">
              <a:buChar char="•"/>
            </a:pPr>
            <a:r>
              <a:rPr lang="zh-CN" altLang="en-US" sz="2400"/>
              <a:t>union</a:t>
            </a:r>
            <a:endParaRPr lang="zh-CN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数据类型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838086" y="1618255"/>
            <a:ext cx="5163349" cy="827712"/>
          </a:xfrm>
        </p:spPr>
        <p:txBody>
          <a:bodyPr/>
          <a:p>
            <a:r>
              <a:rPr lang="en-US" altLang="zh-CN"/>
              <a:t>Struct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6497728" y="1618278"/>
            <a:ext cx="5186998" cy="827712"/>
          </a:xfrm>
        </p:spPr>
        <p:txBody>
          <a:bodyPr/>
          <a:p>
            <a:r>
              <a:rPr lang="en-US" altLang="zh-CN"/>
              <a:t>Enum</a:t>
            </a:r>
            <a:endParaRPr lang="zh-CN" altLang="en-US"/>
          </a:p>
        </p:txBody>
      </p:sp>
      <p:pic>
        <p:nvPicPr>
          <p:cNvPr id="10" name="图片 9" descr="upload_post_object_v2_287043846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086" y="2867654"/>
            <a:ext cx="5386090" cy="2084065"/>
          </a:xfrm>
          <a:prstGeom prst="rect">
            <a:avLst/>
          </a:prstGeom>
        </p:spPr>
      </p:pic>
      <p:pic>
        <p:nvPicPr>
          <p:cNvPr id="11" name="图片 10" descr="upload_post_object_v2_2829660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756" y="2761996"/>
            <a:ext cx="5031048" cy="31310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Union</a:t>
            </a:r>
            <a:endParaRPr lang="zh-CN" altLang="en-US"/>
          </a:p>
        </p:txBody>
      </p:sp>
      <p:pic>
        <p:nvPicPr>
          <p:cNvPr id="3" name="图片 2" descr="upload_post_object_v2_21505263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8020" y="2991479"/>
            <a:ext cx="5095875" cy="1952625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2546263" y="2299895"/>
            <a:ext cx="6395085" cy="460375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 sz="2400"/>
              <a:t>在</a:t>
            </a:r>
            <a:r>
              <a:rPr lang="en-US" altLang="zh-CN" sz="2400"/>
              <a:t> Sail </a:t>
            </a:r>
            <a:r>
              <a:rPr lang="zh-CN" altLang="en-US" sz="2400"/>
              <a:t>中定义类似于</a:t>
            </a:r>
            <a:r>
              <a:rPr lang="en-US" altLang="zh-CN" sz="2400"/>
              <a:t> Haskell </a:t>
            </a:r>
            <a:r>
              <a:rPr lang="zh-CN" altLang="en-US" sz="2400"/>
              <a:t>的</a:t>
            </a:r>
            <a:r>
              <a:rPr lang="en-US" altLang="zh-CN" sz="2400"/>
              <a:t> Maybe </a:t>
            </a:r>
            <a:r>
              <a:rPr lang="zh-CN" altLang="en-US" sz="2400"/>
              <a:t>类型</a:t>
            </a:r>
            <a:endParaRPr lang="zh-CN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Vector</a:t>
            </a:r>
            <a:endParaRPr lang="zh-CN" altLang="en-US"/>
          </a:p>
        </p:txBody>
      </p:sp>
      <p:pic>
        <p:nvPicPr>
          <p:cNvPr id="12" name="图片 11" descr="upload_post_object_v2_37437167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5080" y="2133120"/>
            <a:ext cx="6581849" cy="583312"/>
          </a:xfrm>
          <a:prstGeom prst="rect">
            <a:avLst/>
          </a:prstGeom>
        </p:spPr>
      </p:pic>
      <p:pic>
        <p:nvPicPr>
          <p:cNvPr id="3" name="图片 2" descr="upload_post_object_v2_2676404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55" y="3636522"/>
            <a:ext cx="10315575" cy="1866900"/>
          </a:xfrm>
          <a:prstGeom prst="rect">
            <a:avLst/>
          </a:prstGeom>
        </p:spPr>
      </p:pic>
      <p:cxnSp>
        <p:nvCxnSpPr>
          <p:cNvPr id="4" name="直接箭头连接符 3"/>
          <p:cNvCxnSpPr>
            <a:stCxn id="12" idx="2"/>
          </p:cNvCxnSpPr>
          <p:nvPr userDrawn="1"/>
        </p:nvCxnSpPr>
        <p:spPr>
          <a:xfrm>
            <a:off x="6196639" y="2716432"/>
            <a:ext cx="2429847" cy="950810"/>
          </a:xfrm>
          <a:prstGeom prst="straightConnector1">
            <a:avLst/>
          </a:prstGeom>
          <a:ln w="5715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4606302" y="6128103"/>
            <a:ext cx="21050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default Order dec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389610" y="5503435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小端模式</a:t>
            </a:r>
            <a:endParaRPr lang="zh-CN" altLang="en-US"/>
          </a:p>
        </p:txBody>
      </p:sp>
      <p:sp>
        <p:nvSpPr>
          <p:cNvPr id="7" name="文本框 6"/>
          <p:cNvSpPr txBox="1"/>
          <p:nvPr userDrawn="1"/>
        </p:nvSpPr>
        <p:spPr>
          <a:xfrm>
            <a:off x="2905117" y="5503435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大端模式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重载</a:t>
            </a:r>
            <a:endParaRPr lang="zh-CN" altLang="en-US"/>
          </a:p>
        </p:txBody>
      </p:sp>
      <p:pic>
        <p:nvPicPr>
          <p:cNvPr id="3" name="图片 2" descr="upload_post_object_v2_21529248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034" y="1848691"/>
            <a:ext cx="8010525" cy="3990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模式匹配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838192" y="1848691"/>
            <a:ext cx="7193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与大多数函数式语言一样，Sail 支持通过 match 关键字进行模式匹配</a:t>
            </a:r>
            <a:endParaRPr lang="zh-CN" altLang="en-US"/>
          </a:p>
        </p:txBody>
      </p:sp>
      <p:pic>
        <p:nvPicPr>
          <p:cNvPr id="5" name="图片 4" descr="upload_post_object_v2_22104880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4650" y="2397836"/>
            <a:ext cx="9162616" cy="310623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post_object_v2_36002958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243" y="0"/>
            <a:ext cx="2295525" cy="6648450"/>
          </a:xfrm>
          <a:prstGeom prst="rect">
            <a:avLst/>
          </a:prstGeom>
        </p:spPr>
      </p:pic>
      <p:pic>
        <p:nvPicPr>
          <p:cNvPr id="5" name="图片 4" descr="upload_post_object_v2_14987903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586" y="0"/>
            <a:ext cx="2851571" cy="5643198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127270" y="5965178"/>
            <a:ext cx="64770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>
                <a:hlinkClick r:id="rId3"/>
              </a:rPr>
              <a:t>https://github.com/trdthg/plct/blob/main/doc/sail/lang.md</a:t>
            </a:r>
            <a:endParaRPr lang="zh-CN" altLang="en-US"/>
          </a:p>
        </p:txBody>
      </p:sp>
      <p:pic>
        <p:nvPicPr>
          <p:cNvPr id="7" name="图片 6" descr="upload_post_object_v2_10140747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063" y="69005"/>
            <a:ext cx="4554823" cy="575136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 </a:t>
            </a:r>
            <a:r>
              <a:rPr lang="en-US" altLang="zh-CN"/>
              <a:t>Sail </a:t>
            </a:r>
            <a:r>
              <a:rPr lang="zh-CN" altLang="en-US"/>
              <a:t>实现 </a:t>
            </a:r>
            <a:r>
              <a:rPr lang="en-US" altLang="zh-CN"/>
              <a:t>ADDI </a:t>
            </a:r>
            <a:r>
              <a:rPr lang="zh-CN" altLang="en-US"/>
              <a:t>和 </a:t>
            </a:r>
            <a:r>
              <a:rPr lang="en-US" altLang="zh-CN"/>
              <a:t>LD </a:t>
            </a:r>
            <a:r>
              <a:rPr lang="zh-CN" altLang="en-US"/>
              <a:t>指令</a:t>
            </a:r>
            <a:br>
              <a:rPr lang="zh-CN" altLang="en-US"/>
            </a:b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大纲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是什么</a:t>
            </a:r>
            <a:endParaRPr lang="en-US" altLang="zh-CN"/>
          </a:p>
          <a:p>
            <a:r>
              <a:rPr lang="zh-CN" altLang="en-US"/>
              <a:t>为什么 </a:t>
            </a:r>
            <a:r>
              <a:rPr lang="en-US" altLang="zh-CN"/>
              <a:t>RISCV ISA </a:t>
            </a:r>
            <a:r>
              <a:rPr lang="zh-CN" altLang="en-US"/>
              <a:t>使用 </a:t>
            </a:r>
            <a:r>
              <a:rPr lang="en-US" altLang="zh-CN"/>
              <a:t>Sail </a:t>
            </a:r>
            <a:r>
              <a:rPr lang="zh-CN" altLang="en-US"/>
              <a:t>编写</a:t>
            </a:r>
            <a:endParaRPr lang="en-US" altLang="zh-CN"/>
          </a:p>
          <a:p>
            <a:r>
              <a:rPr lang="en-US" altLang="zh-CN"/>
              <a:t>Sail </a:t>
            </a:r>
            <a:r>
              <a:rPr lang="zh-CN" altLang="en-US"/>
              <a:t>语法速通</a:t>
            </a:r>
            <a:endParaRPr lang="zh-CN" altLang="en-US"/>
          </a:p>
          <a:p>
            <a:r>
              <a:rPr lang="zh-CN" altLang="en-US"/>
              <a:t>使用 </a:t>
            </a:r>
            <a:r>
              <a:rPr lang="en-US" altLang="zh-CN"/>
              <a:t>Sail</a:t>
            </a:r>
            <a:r>
              <a:rPr lang="zh-CN" altLang="en-US"/>
              <a:t> 描述 </a:t>
            </a:r>
            <a:r>
              <a:rPr lang="en-US" altLang="zh-CN"/>
              <a:t>RISC</a:t>
            </a:r>
            <a:r>
              <a:rPr lang="zh-CN" altLang="en-US"/>
              <a:t>-</a:t>
            </a:r>
            <a:r>
              <a:rPr lang="en-US" altLang="zh-CN"/>
              <a:t>V li</a:t>
            </a:r>
            <a:r>
              <a:rPr lang="zh-CN" altLang="en-US"/>
              <a:t> 指令</a:t>
            </a:r>
            <a:endParaRPr lang="zh-CN" altLang="en-US"/>
          </a:p>
          <a:p>
            <a:r>
              <a:rPr lang="zh-CN" altLang="en-US"/>
              <a:t>使用 </a:t>
            </a:r>
            <a:r>
              <a:rPr lang="en-US" altLang="zh-CN"/>
              <a:t>Sail</a:t>
            </a:r>
            <a:r>
              <a:rPr lang="zh-CN" altLang="en-US"/>
              <a:t> 描述 </a:t>
            </a:r>
            <a:r>
              <a:rPr lang="en-US" altLang="zh-CN"/>
              <a:t>riscv li </a:t>
            </a:r>
            <a:r>
              <a:rPr lang="zh-CN" altLang="en-US"/>
              <a:t>指令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准备动作</a:t>
            </a:r>
            <a:endParaRPr lang="zh-CN" altLang="en-US"/>
          </a:p>
        </p:txBody>
      </p:sp>
      <p:pic>
        <p:nvPicPr>
          <p:cNvPr id="8" name="图片 7" descr="upload_post_object_v2_34864961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4167" y="2628883"/>
            <a:ext cx="6743700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定义零拓展和符号拓展函数</a:t>
            </a:r>
            <a:endParaRPr lang="zh-CN" altLang="en-US"/>
          </a:p>
        </p:txBody>
      </p:sp>
      <p:pic>
        <p:nvPicPr>
          <p:cNvPr id="3" name="图片 2" descr="upload_post_object_v2_35476829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90" y="1971593"/>
            <a:ext cx="11019335" cy="2599874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3026685" y="5173453"/>
            <a:ext cx="61385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sail_zero_extend </a:t>
            </a:r>
            <a:r>
              <a:rPr lang="zh-CN" altLang="en-US"/>
              <a:t>和 </a:t>
            </a:r>
            <a:r>
              <a:rPr lang="en-US" altLang="zh-CN"/>
              <a:t>sail_sign_extern </a:t>
            </a:r>
            <a:r>
              <a:rPr lang="zh-CN" altLang="en-US"/>
              <a:t>是两个 </a:t>
            </a:r>
            <a:r>
              <a:rPr lang="en-US" altLang="zh-CN"/>
              <a:t>builtin 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定义一些辅助类型</a:t>
            </a:r>
            <a:endParaRPr lang="zh-CN" altLang="en-US"/>
          </a:p>
        </p:txBody>
      </p:sp>
      <p:pic>
        <p:nvPicPr>
          <p:cNvPr id="4" name="图片 3" descr="upload_post_object_v2_32009193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0161" y="2827408"/>
            <a:ext cx="4883935" cy="2426838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7709510" y="3064358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机器字长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7709479" y="4651447"/>
            <a:ext cx="426847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64 </a:t>
            </a:r>
            <a:r>
              <a:rPr lang="zh-CN" altLang="en-US"/>
              <a:t>位的 </a:t>
            </a:r>
            <a:r>
              <a:rPr lang="en-US" altLang="zh-CN"/>
              <a:t>bit </a:t>
            </a:r>
            <a:r>
              <a:rPr lang="zh-CN" altLang="en-US"/>
              <a:t>数组</a:t>
            </a:r>
            <a:r>
              <a:rPr lang="en-US" altLang="zh-CN"/>
              <a:t>, </a:t>
            </a:r>
            <a:r>
              <a:rPr lang="zh-CN" altLang="en-US"/>
              <a:t>表示一个 </a:t>
            </a:r>
            <a:r>
              <a:rPr lang="en-US" altLang="zh-CN"/>
              <a:t>64 </a:t>
            </a:r>
            <a:r>
              <a:rPr lang="zh-CN" altLang="en-US"/>
              <a:t>位寄存器</a:t>
            </a: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 </a:t>
            </a:r>
            <a:r>
              <a:rPr lang="en-US" altLang="zh-CN"/>
              <a:t>PC </a:t>
            </a:r>
            <a:r>
              <a:rPr lang="zh-CN" altLang="en-US"/>
              <a:t>寄存器</a:t>
            </a:r>
            <a:endParaRPr lang="zh-CN" altLang="en-US"/>
          </a:p>
        </p:txBody>
      </p:sp>
      <p:pic>
        <p:nvPicPr>
          <p:cNvPr id="3" name="图片 2" descr="upload_post_object_v2_21691079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2633" y="2007159"/>
            <a:ext cx="7486650" cy="1323975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3782316" y="4222643"/>
            <a:ext cx="412115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en-US" altLang="zh-CN"/>
              <a:t>register </a:t>
            </a:r>
            <a:r>
              <a:rPr lang="zh-CN" altLang="en-US"/>
              <a:t>可以当作是一个 顶级全局变量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定义 </a:t>
            </a:r>
            <a:r>
              <a:rPr lang="en-US" altLang="zh-CN"/>
              <a:t>32 </a:t>
            </a:r>
            <a:r>
              <a:rPr lang="zh-CN" altLang="en-US"/>
              <a:t>个 </a:t>
            </a:r>
            <a:r>
              <a:rPr lang="en-US" altLang="zh-CN"/>
              <a:t>64 </a:t>
            </a:r>
            <a:r>
              <a:rPr lang="zh-CN" altLang="en-US"/>
              <a:t>位通用寄存器</a:t>
            </a:r>
            <a:endParaRPr lang="zh-CN" altLang="en-US"/>
          </a:p>
        </p:txBody>
      </p:sp>
      <p:pic>
        <p:nvPicPr>
          <p:cNvPr id="3" name="图片 2" descr="upload_post_object_v2_169652747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5222" y="2608518"/>
            <a:ext cx="4500846" cy="3890287"/>
          </a:xfrm>
          <a:prstGeom prst="rect">
            <a:avLst/>
          </a:prstGeom>
        </p:spPr>
      </p:pic>
      <p:pic>
        <p:nvPicPr>
          <p:cNvPr id="4" name="图片 3" descr="upload_post_object_v2_15975457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9" y="1740434"/>
            <a:ext cx="10696575" cy="695325"/>
          </a:xfrm>
          <a:prstGeom prst="rect">
            <a:avLst/>
          </a:prstGeom>
        </p:spPr>
      </p:pic>
      <p:pic>
        <p:nvPicPr>
          <p:cNvPr id="5" name="图片 4" descr="upload_post_object_v2_5375760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76" y="3946583"/>
            <a:ext cx="4136698" cy="541192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1098920" y="5194582"/>
            <a:ext cx="4474845" cy="64516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传入参数大小 </a:t>
            </a:r>
            <a:r>
              <a:rPr lang="en-US" altLang="zh-CN"/>
              <a:t>5 bit </a:t>
            </a:r>
            <a:r>
              <a:rPr lang="zh-CN" altLang="en-US"/>
              <a:t>-</a:t>
            </a:r>
            <a:r>
              <a:rPr lang="en-US" altLang="zh-CN"/>
              <a:t>&gt; 32 </a:t>
            </a:r>
            <a:r>
              <a:rPr lang="zh-CN" altLang="en-US"/>
              <a:t>对应寄存器个数</a:t>
            </a:r>
            <a:endParaRPr lang="en-US" altLang="zh-CN"/>
          </a:p>
          <a:p>
            <a:r>
              <a:rPr lang="zh-CN" altLang="en-US"/>
              <a:t>返回值</a:t>
            </a:r>
            <a:r>
              <a:rPr lang="en-US" altLang="zh-CN"/>
              <a:t> 64 bit </a:t>
            </a:r>
            <a:r>
              <a:rPr lang="zh-CN" altLang="en-US"/>
              <a:t>对应寄存器大小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11251454" y="3292963"/>
            <a:ext cx="411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读</a:t>
            </a:r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11251459" y="4719177"/>
            <a:ext cx="4114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写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upload_post_object_v2_20638205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1217" y="201228"/>
            <a:ext cx="8726827" cy="1840815"/>
          </a:xfrm>
          <a:prstGeom prst="rect">
            <a:avLst/>
          </a:prstGeom>
        </p:spPr>
      </p:pic>
      <p:pic>
        <p:nvPicPr>
          <p:cNvPr id="4" name="图片 3" descr="upload_post_object_v2_18636007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7" y="2251036"/>
            <a:ext cx="8895860" cy="2356013"/>
          </a:xfrm>
          <a:prstGeom prst="rect">
            <a:avLst/>
          </a:prstGeom>
        </p:spPr>
      </p:pic>
      <p:pic>
        <p:nvPicPr>
          <p:cNvPr id="7" name="图片 6" descr="upload_post_object_v2_13407361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127" y="4736101"/>
            <a:ext cx="7913356" cy="1984521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2139591" y="669552"/>
            <a:ext cx="1008313" cy="419627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4569947" y="719609"/>
            <a:ext cx="2468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各个节点的抽象语法树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5262098" y="1672443"/>
            <a:ext cx="24688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指令的对应的逻辑代码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6079336" y="1197588"/>
            <a:ext cx="217043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指令寄存器</a:t>
            </a:r>
            <a:r>
              <a:rPr lang="en-US" altLang="zh-CN"/>
              <a:t> </a:t>
            </a:r>
            <a:r>
              <a:rPr lang="zh-CN" altLang="en-US"/>
              <a:t>-</a:t>
            </a:r>
            <a:r>
              <a:rPr lang="en-US" altLang="zh-CN"/>
              <a:t>&gt; AST</a:t>
            </a:r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post_object_v2_22625768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3792" y="3558722"/>
            <a:ext cx="10068229" cy="2524923"/>
          </a:xfrm>
          <a:prstGeom prst="rect">
            <a:avLst/>
          </a:prstGeom>
        </p:spPr>
      </p:pic>
      <p:pic>
        <p:nvPicPr>
          <p:cNvPr id="9" name="图片 8" descr="upload_post_object_v2_10512917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8471"/>
            <a:ext cx="9266305" cy="2454123"/>
          </a:xfrm>
          <a:prstGeom prst="rect">
            <a:avLst/>
          </a:prstGeom>
        </p:spPr>
      </p:pic>
      <p:pic>
        <p:nvPicPr>
          <p:cNvPr id="10" name="图片 9" descr="upload_post_object_v2_2816182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571" y="0"/>
            <a:ext cx="3191551" cy="680864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888479"/>
            <a:ext cx="6339893" cy="401453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15" name="图片 14" descr="upload_post_object_v2_9798625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0571" y="680893"/>
            <a:ext cx="3292261" cy="1140715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2187180" y="3558669"/>
            <a:ext cx="6296473" cy="401453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7" name="直接箭头连接符 16"/>
          <p:cNvCxnSpPr/>
          <p:nvPr userDrawn="1"/>
        </p:nvCxnSpPr>
        <p:spPr>
          <a:xfrm>
            <a:off x="6434018" y="1074407"/>
            <a:ext cx="3056577" cy="0"/>
          </a:xfrm>
          <a:prstGeom prst="straightConnector1">
            <a:avLst/>
          </a:prstGeom>
          <a:ln w="5715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 userDrawn="1"/>
        </p:nvCxnSpPr>
        <p:spPr>
          <a:xfrm flipV="1">
            <a:off x="8726526" y="1550349"/>
            <a:ext cx="1146619" cy="1911646"/>
          </a:xfrm>
          <a:prstGeom prst="straightConnector1">
            <a:avLst/>
          </a:prstGeom>
          <a:ln w="5715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 userDrawn="1"/>
        </p:nvSpPr>
        <p:spPr>
          <a:xfrm>
            <a:off x="813677" y="345453"/>
            <a:ext cx="199834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Scattered </a:t>
            </a:r>
            <a:r>
              <a:rPr lang="zh-CN" altLang="en-US"/>
              <a:t>关键字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upload_post_object_v2_10512917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8471"/>
            <a:ext cx="9266305" cy="245412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1306827"/>
            <a:ext cx="9266274" cy="612744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/>
          <p:nvPr userDrawn="1"/>
        </p:nvCxnSpPr>
        <p:spPr>
          <a:xfrm flipV="1">
            <a:off x="6434018" y="694083"/>
            <a:ext cx="1838232" cy="380324"/>
          </a:xfrm>
          <a:prstGeom prst="straightConnector1">
            <a:avLst/>
          </a:prstGeom>
          <a:ln w="5715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upload_post_object_v2_1851572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196" y="0"/>
            <a:ext cx="6219825" cy="542925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1679970" y="1317391"/>
            <a:ext cx="665567" cy="348638"/>
          </a:xfrm>
          <a:prstGeom prst="rect">
            <a:avLst/>
          </a:prstGeom>
          <a:noFill/>
          <a:ln w="57150" cap="flat" cmpd="sng" algn="ctr">
            <a:solidFill>
              <a:srgbClr val="0070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430053" y="1349085"/>
            <a:ext cx="1479037" cy="316945"/>
          </a:xfrm>
          <a:prstGeom prst="rect">
            <a:avLst/>
          </a:prstGeom>
          <a:noFill/>
          <a:ln w="3810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4173430" y="1349093"/>
            <a:ext cx="1362607" cy="316937"/>
          </a:xfrm>
          <a:prstGeom prst="rect">
            <a:avLst/>
          </a:prstGeom>
          <a:noFill/>
          <a:ln w="3810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6592711" y="1349093"/>
            <a:ext cx="1352043" cy="316937"/>
          </a:xfrm>
          <a:prstGeom prst="rect">
            <a:avLst/>
          </a:prstGeom>
          <a:noFill/>
          <a:ln w="3810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8103223" y="1349093"/>
            <a:ext cx="1163052" cy="316937"/>
          </a:xfrm>
          <a:prstGeom prst="rect">
            <a:avLst/>
          </a:prstGeom>
          <a:noFill/>
          <a:ln w="3810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5800150" y="1349093"/>
            <a:ext cx="633873" cy="359195"/>
          </a:xfrm>
          <a:prstGeom prst="rect">
            <a:avLst/>
          </a:prstGeom>
          <a:noFill/>
          <a:ln w="38100" cap="flat" cmpd="sng" algn="ctr">
            <a:solidFill>
              <a:srgbClr val="FFC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pic>
        <p:nvPicPr>
          <p:cNvPr id="22" name="图片 21" descr="upload_post_object_v2_518292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65" y="3887591"/>
            <a:ext cx="10765785" cy="1816726"/>
          </a:xfrm>
          <a:prstGeom prst="rect">
            <a:avLst/>
          </a:prstGeom>
          <a:ln w="28575">
            <a:solidFill>
              <a:srgbClr val="AEB5C0">
                <a:alpha val="100000"/>
              </a:srgbClr>
            </a:solidFill>
            <a:miter lim="800000"/>
            <a:headEnd/>
            <a:tailEnd/>
          </a:ln>
        </p:spPr>
      </p:pic>
      <p:sp>
        <p:nvSpPr>
          <p:cNvPr id="23" name="文本框 22"/>
          <p:cNvSpPr txBox="1"/>
          <p:nvPr userDrawn="1"/>
        </p:nvSpPr>
        <p:spPr>
          <a:xfrm>
            <a:off x="697467" y="419404"/>
            <a:ext cx="11684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DECODE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 descr="upload_post_object_v2_10512917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8471"/>
            <a:ext cx="9266305" cy="2454123"/>
          </a:xfrm>
          <a:prstGeom prst="rect">
            <a:avLst/>
          </a:prstGeom>
        </p:spPr>
      </p:pic>
      <p:sp>
        <p:nvSpPr>
          <p:cNvPr id="6" name="矩形 5"/>
          <p:cNvSpPr/>
          <p:nvPr userDrawn="1"/>
        </p:nvSpPr>
        <p:spPr>
          <a:xfrm>
            <a:off x="0" y="2078047"/>
            <a:ext cx="9266274" cy="1264578"/>
          </a:xfrm>
          <a:prstGeom prst="rect">
            <a:avLst/>
          </a:prstGeom>
          <a:noFill/>
          <a:ln w="28575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cxnSp>
        <p:nvCxnSpPr>
          <p:cNvPr id="11" name="直接箭头连接符 10"/>
          <p:cNvCxnSpPr/>
          <p:nvPr userDrawn="1"/>
        </p:nvCxnSpPr>
        <p:spPr>
          <a:xfrm flipV="1">
            <a:off x="2694172" y="2373855"/>
            <a:ext cx="4901952" cy="84517"/>
          </a:xfrm>
          <a:prstGeom prst="straightConnector1">
            <a:avLst/>
          </a:prstGeom>
          <a:ln w="5715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 userDrawn="1"/>
        </p:nvSpPr>
        <p:spPr>
          <a:xfrm>
            <a:off x="1109489" y="1560376"/>
            <a:ext cx="3422915" cy="422590"/>
          </a:xfrm>
          <a:prstGeom prst="rect">
            <a:avLst/>
          </a:prstGeom>
          <a:noFill/>
          <a:ln w="57150" cap="flat" cmpd="sng" algn="ctr">
            <a:solidFill>
              <a:srgbClr val="0070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文本框 22"/>
          <p:cNvSpPr txBox="1"/>
          <p:nvPr userDrawn="1"/>
        </p:nvSpPr>
        <p:spPr>
          <a:xfrm>
            <a:off x="697467" y="419404"/>
            <a:ext cx="12541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EXECUTE</a:t>
            </a:r>
            <a:endParaRPr lang="zh-CN" altLang="en-US"/>
          </a:p>
        </p:txBody>
      </p:sp>
      <p:pic>
        <p:nvPicPr>
          <p:cNvPr id="22" name="图片 21" descr="upload_post_object_v2_5182922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489" y="4130576"/>
            <a:ext cx="10765785" cy="1816726"/>
          </a:xfrm>
          <a:prstGeom prst="rect">
            <a:avLst/>
          </a:prstGeom>
          <a:ln w="28575">
            <a:solidFill>
              <a:srgbClr val="AEB5C0">
                <a:alpha val="100000"/>
              </a:srgbClr>
            </a:solidFill>
            <a:miter lim="800000"/>
            <a:headEnd/>
            <a:tailEnd/>
          </a:ln>
        </p:spPr>
      </p:pic>
      <p:pic>
        <p:nvPicPr>
          <p:cNvPr id="4" name="图片 3" descr="upload_post_object_v2_15278952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124" y="2197038"/>
            <a:ext cx="4019550" cy="438150"/>
          </a:xfrm>
          <a:prstGeom prst="rect">
            <a:avLst/>
          </a:prstGeom>
          <a:ln w="38100">
            <a:solidFill>
              <a:srgbClr val="AEB5C0">
                <a:alpha val="100000"/>
              </a:srgbClr>
            </a:solidFill>
            <a:miter lim="800000"/>
            <a:headEnd/>
            <a:tailEnd/>
          </a:ln>
        </p:spPr>
      </p:pic>
      <p:sp>
        <p:nvSpPr>
          <p:cNvPr id="8" name="文本框 7"/>
          <p:cNvSpPr txBox="1"/>
          <p:nvPr userDrawn="1"/>
        </p:nvSpPr>
        <p:spPr>
          <a:xfrm>
            <a:off x="5303611" y="2525551"/>
            <a:ext cx="2011680" cy="368300"/>
          </a:xfrm>
          <a:prstGeom prst="rect">
            <a:avLst/>
          </a:prstGeom>
          <a:ln w="38100">
            <a:solidFill>
              <a:srgbClr val="AEB5C0">
                <a:alpha val="100000"/>
              </a:srgbClr>
            </a:solidFill>
            <a:miter lim="800000"/>
          </a:ln>
        </p:spPr>
        <p:txBody>
          <a:bodyPr wrap="none" rtlCol="0">
            <a:spAutoFit/>
          </a:bodyPr>
          <a:p>
            <a:pPr algn="l"/>
            <a:r>
              <a:rPr lang="zh-CN" altLang="en-US"/>
              <a:t>对立即数做零拓展</a:t>
            </a:r>
            <a:endParaRPr lang="zh-CN" altLang="en-US"/>
          </a:p>
        </p:txBody>
      </p:sp>
      <p:cxnSp>
        <p:nvCxnSpPr>
          <p:cNvPr id="9" name="直接箭头连接符 8"/>
          <p:cNvCxnSpPr/>
          <p:nvPr userDrawn="1"/>
        </p:nvCxnSpPr>
        <p:spPr>
          <a:xfrm>
            <a:off x="4014736" y="2775300"/>
            <a:ext cx="1035326" cy="1"/>
          </a:xfrm>
          <a:prstGeom prst="straightConnector1">
            <a:avLst/>
          </a:prstGeom>
          <a:ln w="57150" cap="flat" cmpd="sng" algn="ctr">
            <a:solidFill>
              <a:srgbClr val="00B050">
                <a:alpha val="100000"/>
              </a:srgbClr>
            </a:solidFill>
            <a:prstDash val="solid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 descr="upload_post_object_v2_18973000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58" y="0"/>
            <a:ext cx="4371975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upload_post_object_v2_22625768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3735" y="2269847"/>
            <a:ext cx="10068229" cy="2524923"/>
          </a:xfrm>
          <a:prstGeom prst="rect">
            <a:avLst/>
          </a:prstGeom>
        </p:spPr>
      </p:pic>
      <p:pic>
        <p:nvPicPr>
          <p:cNvPr id="22" name="图片 21" descr="upload_post_object_v2_18515720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871" y="834600"/>
            <a:ext cx="6219825" cy="542925"/>
          </a:xfrm>
          <a:prstGeom prst="rect">
            <a:avLst/>
          </a:prstGeom>
        </p:spPr>
      </p:pic>
      <p:sp>
        <p:nvSpPr>
          <p:cNvPr id="29" name="文本框 28"/>
          <p:cNvSpPr txBox="1"/>
          <p:nvPr userDrawn="1"/>
        </p:nvSpPr>
        <p:spPr>
          <a:xfrm>
            <a:off x="528434" y="366582"/>
            <a:ext cx="82105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LOAD</a:t>
            </a:r>
            <a:endParaRPr lang="zh-CN" altLang="en-US"/>
          </a:p>
        </p:txBody>
      </p:sp>
      <p:pic>
        <p:nvPicPr>
          <p:cNvPr id="30" name="图片 29" descr="upload_post_object_v2_18973000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9279" y="1377512"/>
            <a:ext cx="4371975" cy="609600"/>
          </a:xfrm>
          <a:prstGeom prst="rect">
            <a:avLst/>
          </a:prstGeom>
        </p:spPr>
      </p:pic>
      <p:pic>
        <p:nvPicPr>
          <p:cNvPr id="31" name="图片 30" descr="upload_post_object_v2_19776416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15771"/>
            <a:ext cx="12192000" cy="1619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Sail 是什么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38170" y="1640212"/>
            <a:ext cx="8502650" cy="46037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 sz="2400"/>
              <a:t>Sail 是一种用于描述处理器的指令集架构 (ISA) 语义的 </a:t>
            </a:r>
            <a:r>
              <a:rPr lang="en-US" altLang="zh-CN" sz="2400"/>
              <a:t>DSL</a:t>
            </a:r>
            <a:r>
              <a:rPr lang="zh-CN" altLang="en-US" sz="2400"/>
              <a:t>。</a:t>
            </a:r>
            <a:endParaRPr lang="zh-CN" altLang="en-US" sz="2400"/>
          </a:p>
        </p:txBody>
      </p:sp>
      <p:pic>
        <p:nvPicPr>
          <p:cNvPr id="2" name="图片 1" descr="upload_post_object_v2_38760369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411" y="2376413"/>
            <a:ext cx="7255211" cy="3945021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1634559" y="3763637"/>
            <a:ext cx="8414223" cy="1"/>
          </a:xfrm>
          <a:prstGeom prst="line">
            <a:avLst/>
          </a:prstGeom>
          <a:ln w="57150" cap="flat" cmpd="sng" algn="ctr">
            <a:solidFill>
              <a:srgbClr val="002060">
                <a:alpha val="100000"/>
              </a:srgb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 userDrawn="1"/>
        </p:nvSpPr>
        <p:spPr>
          <a:xfrm>
            <a:off x="10298956" y="2904702"/>
            <a:ext cx="18491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使用 </a:t>
            </a:r>
            <a:r>
              <a:rPr lang="en-US" altLang="zh-CN"/>
              <a:t>Sail </a:t>
            </a:r>
            <a:r>
              <a:rPr lang="zh-CN" altLang="en-US"/>
              <a:t>的 </a:t>
            </a:r>
            <a:r>
              <a:rPr lang="en-US" altLang="zh-CN"/>
              <a:t>ISA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298958" y="4414092"/>
            <a:ext cx="10972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生成对象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是一种 </a:t>
            </a:r>
            <a:r>
              <a:rPr lang="en-US" altLang="zh-CN"/>
              <a:t>DSL</a:t>
            </a:r>
            <a:endParaRPr lang="zh-CN" altLang="en-US"/>
          </a:p>
        </p:txBody>
      </p:sp>
      <p:pic>
        <p:nvPicPr>
          <p:cNvPr id="12" name="E657119C-6982-421D-8BA7-E74DEB70A7D9-2" descr="upload_post_object_v2_8891555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1824" y="2321544"/>
            <a:ext cx="8668385" cy="3139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Sail 编译器</a:t>
            </a:r>
            <a:endParaRPr lang="zh-CN" altLang="en-US"/>
          </a:p>
        </p:txBody>
      </p:sp>
      <p:sp>
        <p:nvSpPr>
          <p:cNvPr id="11" name="文本框 10"/>
          <p:cNvSpPr txBox="1"/>
          <p:nvPr userDrawn="1"/>
        </p:nvSpPr>
        <p:spPr>
          <a:xfrm>
            <a:off x="1014403" y="1951264"/>
            <a:ext cx="5084445" cy="3830955"/>
          </a:xfrm>
          <a:prstGeom prst="rect">
            <a:avLst/>
          </a:prstGeom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Sail </a:t>
            </a:r>
            <a:r>
              <a:rPr lang="zh-CN" altLang="en-US"/>
              <a:t>编译器主要由 </a:t>
            </a:r>
            <a:r>
              <a:rPr lang="en-US" altLang="zh-CN"/>
              <a:t>Ocaml </a:t>
            </a:r>
            <a:r>
              <a:rPr lang="zh-CN" altLang="en-US"/>
              <a:t>语言编写</a:t>
            </a:r>
            <a:endParaRPr lang="zh-CN" altLang="en-US"/>
          </a:p>
          <a:p>
            <a:pPr>
              <a:lnSpc>
                <a:spcPct val="150000"/>
              </a:lnSpc>
            </a:pP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- 能够生成 </a:t>
            </a:r>
            <a:r>
              <a:rPr lang="en-US" altLang="zh-CN"/>
              <a:t>AST</a:t>
            </a:r>
            <a:r>
              <a:rPr lang="zh-CN" altLang="en-US"/>
              <a:t> 抽象语法树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- 具有类型检查器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- 可以经过一系列 </a:t>
            </a:r>
            <a:r>
              <a:rPr lang="en-US" altLang="zh-CN"/>
              <a:t>PASS</a:t>
            </a:r>
            <a:r>
              <a:rPr lang="zh-CN" altLang="en-US"/>
              <a:t> 实现代码优化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- 编译过程中会生成中间语言 </a:t>
            </a:r>
            <a:r>
              <a:rPr lang="en-US" altLang="zh-CN"/>
              <a:t>(IR)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- 同样会生成控制流图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- 最后能够生成其它语言的代码</a:t>
            </a:r>
            <a:r>
              <a:rPr lang="en-US" altLang="zh-CN"/>
              <a:t>, </a:t>
            </a:r>
            <a:r>
              <a:rPr lang="zh-CN" altLang="en-US"/>
              <a:t>例如 </a:t>
            </a:r>
            <a:r>
              <a:rPr lang="en-US" altLang="zh-CN"/>
              <a:t>Ocaml, C 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  </a:t>
            </a:r>
            <a:r>
              <a:rPr lang="zh-CN" altLang="en-US"/>
              <a:t>可以用于模拟器或者定理证明器</a:t>
            </a:r>
            <a:endParaRPr lang="zh-CN" altLang="en-US"/>
          </a:p>
        </p:txBody>
      </p:sp>
      <p:pic>
        <p:nvPicPr>
          <p:cNvPr id="12" name="图片 11" descr="upload_post_object_v2_301123419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72904" y="2128632"/>
            <a:ext cx="3307867" cy="3653582"/>
          </a:xfrm>
          <a:prstGeom prst="rect">
            <a:avLst/>
          </a:prstGeom>
        </p:spPr>
      </p:pic>
      <p:pic>
        <p:nvPicPr>
          <p:cNvPr id="2" name="图片 1" descr="upload_post_object_v2_31031856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161" y="1666615"/>
            <a:ext cx="2191942" cy="41155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标准库</a:t>
            </a:r>
            <a:endParaRPr lang="zh-CN" altLang="en-US"/>
          </a:p>
        </p:txBody>
      </p:sp>
      <p:sp>
        <p:nvSpPr>
          <p:cNvPr id="3" name="文本框 2"/>
          <p:cNvSpPr txBox="1"/>
          <p:nvPr userDrawn="1"/>
        </p:nvSpPr>
        <p:spPr>
          <a:xfrm>
            <a:off x="1077791" y="1909006"/>
            <a:ext cx="698881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默认情况下</a:t>
            </a:r>
            <a:r>
              <a:rPr lang="en-US" altLang="zh-CN"/>
              <a:t>(</a:t>
            </a:r>
            <a:r>
              <a:rPr lang="zh-CN" altLang="en-US"/>
              <a:t>不引入 </a:t>
            </a:r>
            <a:r>
              <a:rPr lang="en-US" altLang="zh-CN"/>
              <a:t>prelude.sail </a:t>
            </a:r>
            <a:r>
              <a:rPr lang="zh-CN" altLang="en-US"/>
              <a:t>等</a:t>
            </a:r>
            <a:r>
              <a:rPr lang="en-US" altLang="zh-CN"/>
              <a:t>)</a:t>
            </a:r>
            <a:r>
              <a:rPr lang="zh-CN" altLang="en-US"/>
              <a:t>，Sail 几乎没有内置类型或函数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077796" y="5764878"/>
            <a:ext cx="7174865" cy="64516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甚至对于最简单的运算符</a:t>
            </a:r>
            <a:r>
              <a:rPr lang="en-US" altLang="zh-CN"/>
              <a:t>,</a:t>
            </a:r>
            <a:r>
              <a:rPr lang="zh-CN" altLang="en-US"/>
              <a:t> 不同供应商也可能有不同的命名约定和样式</a:t>
            </a:r>
            <a:endParaRPr lang="zh-CN" altLang="en-US"/>
          </a:p>
          <a:p>
            <a:pPr algn="l"/>
            <a:r>
              <a:rPr lang="zh-CN" altLang="en-US"/>
              <a:t>因此对于不同的 </a:t>
            </a:r>
            <a:r>
              <a:rPr lang="en-US" altLang="zh-CN"/>
              <a:t>spec, </a:t>
            </a:r>
            <a:r>
              <a:rPr lang="zh-CN" altLang="en-US"/>
              <a:t>一般会创建不同的 </a:t>
            </a:r>
            <a:r>
              <a:rPr lang="en-US" altLang="zh-CN"/>
              <a:t>prelude</a:t>
            </a:r>
            <a:endParaRPr lang="zh-CN" altLang="en-US"/>
          </a:p>
        </p:txBody>
      </p:sp>
      <p:pic>
        <p:nvPicPr>
          <p:cNvPr id="7" name="图片 6" descr="upload_post_object_v2_13659056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83903" y="2895249"/>
            <a:ext cx="3143250" cy="2105025"/>
          </a:xfrm>
          <a:prstGeom prst="rect">
            <a:avLst/>
          </a:prstGeom>
          <a:ln w="12700" cmpd="sng">
            <a:solidFill>
              <a:srgbClr val="AEB5C0">
                <a:alpha val="100000"/>
              </a:srgbClr>
            </a:solidFill>
            <a:prstDash val="solid"/>
            <a:miter lim="800000"/>
            <a:headEnd/>
            <a:tailEnd/>
          </a:ln>
        </p:spPr>
      </p:pic>
      <p:sp>
        <p:nvSpPr>
          <p:cNvPr id="8" name="文本框 7"/>
          <p:cNvSpPr txBox="1"/>
          <p:nvPr userDrawn="1"/>
        </p:nvSpPr>
        <p:spPr>
          <a:xfrm>
            <a:off x="1077796" y="3071107"/>
            <a:ext cx="6096000" cy="1753235"/>
          </a:xfrm>
          <a:prstGeom prst="rect">
            <a:avLst/>
          </a:prstGeom>
        </p:spPr>
        <p:txBody>
          <a:bodyPr wrap="none" rtlCol="0">
            <a:spAutoFit/>
          </a:bodyPr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字符串</a:t>
            </a: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向量</a:t>
            </a: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基本运算符</a:t>
            </a: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 altLang="zh-CN"/>
              <a:t>option</a:t>
            </a:r>
            <a:r>
              <a:rPr lang="zh-CN" altLang="en-US"/>
              <a:t> 类型 </a:t>
            </a:r>
            <a:r>
              <a:rPr lang="en-US" altLang="zh-CN"/>
              <a:t>(Ocaml/Rust </a:t>
            </a:r>
            <a:r>
              <a:rPr lang="zh-CN" altLang="en-US"/>
              <a:t>- </a:t>
            </a:r>
            <a:r>
              <a:rPr lang="en-US" altLang="zh-CN"/>
              <a:t>Option, Haskell </a:t>
            </a:r>
            <a:r>
              <a:rPr lang="zh-CN" altLang="en-US"/>
              <a:t>- </a:t>
            </a:r>
            <a:r>
              <a:rPr lang="en-US" altLang="zh-CN"/>
              <a:t>Maybe)</a:t>
            </a:r>
            <a:endParaRPr lang="zh-CN" altLang="en-US"/>
          </a:p>
        </p:txBody>
      </p:sp>
      <p:sp>
        <p:nvSpPr>
          <p:cNvPr id="10" name="文本框 9"/>
          <p:cNvSpPr txBox="1"/>
          <p:nvPr userDrawn="1"/>
        </p:nvSpPr>
        <p:spPr>
          <a:xfrm>
            <a:off x="8740967" y="5000308"/>
            <a:ext cx="141668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prelude.sail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为什么使用 Sail 编写 ISA </a:t>
            </a:r>
            <a:r>
              <a:rPr lang="en-US" altLang="zh-CN"/>
              <a:t>?</a:t>
            </a:r>
            <a:endParaRPr lang="zh-CN" altLang="en-US"/>
          </a:p>
        </p:txBody>
      </p:sp>
      <p:pic>
        <p:nvPicPr>
          <p:cNvPr id="3" name="图片 2" descr="upload_post_object_v2_211036288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4418" y="1741965"/>
            <a:ext cx="4139961" cy="4066537"/>
          </a:xfrm>
          <a:prstGeom prst="rect">
            <a:avLst/>
          </a:prstGeom>
        </p:spPr>
      </p:pic>
      <p:pic>
        <p:nvPicPr>
          <p:cNvPr id="4" name="图片 3" descr="upload_post_object_v2_32829173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281" y="1741965"/>
            <a:ext cx="5037951" cy="4066507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8513498" y="6082013"/>
            <a:ext cx="101092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AMD64</a:t>
            </a:r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2911657" y="6082013"/>
            <a:ext cx="7588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MIPS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sail 要实现的目标</a:t>
            </a:r>
            <a:endParaRPr lang="zh-CN" altLang="en-US"/>
          </a:p>
        </p:txBody>
      </p:sp>
      <p:pic>
        <p:nvPicPr>
          <p:cNvPr id="3" name="图片 2" descr="upload_post_object_v2_57295199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63886" y="1086620"/>
            <a:ext cx="3889944" cy="49396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1479" y="1443084"/>
            <a:ext cx="7315200" cy="41078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支持对真实世界 ISA 语义的精确定义</a:t>
            </a: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容易，对熟悉现有供应商伪代码的人可以轻松掌握，</a:t>
            </a:r>
            <a:endParaRPr lang="zh-CN" altLang="en-US"/>
          </a:p>
          <a:p>
            <a:pPr indent="0">
              <a:lnSpc>
                <a:spcPct val="150000"/>
              </a:lnSpc>
              <a:buNone/>
            </a:pPr>
            <a:r>
              <a:rPr lang="zh-CN" altLang="en-US"/>
              <a:t>    (Sail 的风格与 ARM 和 IBM Power 使用的伪代码类似)</a:t>
            </a: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提供一个富有表现力的类型系统</a:t>
            </a: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提供代码检查, 类型推断等功能</a:t>
            </a: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支持自动生成定理证明器定义，用于对 ISA 规范进行推理</a:t>
            </a:r>
            <a:endParaRPr lang="zh-CN" altLang="en-US"/>
          </a:p>
          <a:p>
            <a:pPr marL="285750" indent="-285750">
              <a:lnSpc>
                <a:spcPct val="150000"/>
              </a:lnSpc>
              <a:buChar char="•"/>
            </a:pPr>
            <a:r>
              <a:rPr lang="zh-CN" altLang="en-US"/>
              <a:t>支持复杂的  ISA 语义</a:t>
            </a:r>
            <a:r>
              <a:rPr lang="en-US" altLang="zh-CN"/>
              <a:t>....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/>
              <a:t>-</a:t>
            </a:r>
            <a:r>
              <a:rPr lang="en-US" altLang="zh-CN"/>
              <a:t> ...........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772888" y="6173657"/>
            <a:ext cx="196850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en-US" altLang="zh-CN"/>
              <a:t>IBM OpenPower</a:t>
            </a:r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7505334" y="4163917"/>
            <a:ext cx="2493412" cy="1300911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语法</a:t>
            </a:r>
            <a:endParaRPr lang="zh-CN" altLang="en-US"/>
          </a:p>
        </p:txBody>
      </p:sp>
      <p:sp>
        <p:nvSpPr>
          <p:cNvPr id="4" name="文本框 3"/>
          <p:cNvSpPr txBox="1"/>
          <p:nvPr userDrawn="1"/>
        </p:nvSpPr>
        <p:spPr>
          <a:xfrm>
            <a:off x="1278522" y="5247215"/>
            <a:ext cx="4343400" cy="1337945"/>
          </a:xfrm>
          <a:prstGeom prst="rect">
            <a:avLst/>
          </a:prstGeom>
        </p:spPr>
        <p:txBody>
          <a:bodyPr wrap="none" rtlCol="0">
            <a:spAutoFit/>
          </a:bodyPr>
          <a:p>
            <a:pPr algn="l">
              <a:lnSpc>
                <a:spcPct val="150000"/>
              </a:lnSpc>
            </a:pPr>
            <a:r>
              <a:rPr lang="zh-CN" altLang="en-US"/>
              <a:t>- </a:t>
            </a:r>
            <a:r>
              <a:rPr lang="en-US" altLang="zh-CN">
                <a:hlinkClick r:id="rId1"/>
              </a:rPr>
              <a:t>Sail</a:t>
            </a:r>
            <a:r>
              <a:rPr lang="zh-CN" altLang="en-US">
                <a:hlinkClick r:id="rId1"/>
              </a:rPr>
              <a:t> 手册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- </a:t>
            </a:r>
            <a:r>
              <a:rPr lang="zh-CN" altLang="en-US">
                <a:hlinkClick r:id="rId2"/>
              </a:rPr>
              <a:t>A Tour of OCaml</a:t>
            </a:r>
            <a:endParaRPr lang="zh-CN" altLang="en-US"/>
          </a:p>
          <a:p>
            <a:pPr algn="l">
              <a:lnSpc>
                <a:spcPct val="150000"/>
              </a:lnSpc>
            </a:pPr>
            <a:r>
              <a:rPr lang="zh-CN" altLang="en-US"/>
              <a:t>- </a:t>
            </a:r>
            <a:r>
              <a:rPr lang="zh-CN" altLang="en-US">
                <a:hlinkClick r:id="rId3"/>
              </a:rPr>
              <a:t>Learn You a Haskell for Great Good!</a:t>
            </a:r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278517" y="1993523"/>
            <a:ext cx="865822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pPr algn="l"/>
            <a:r>
              <a:rPr lang="zh-CN" altLang="en-US"/>
              <a:t>Sail 从语法上是一门函数式编程语言, 了解过 Ocaml, Haskell, Rust 都可以很快上手</a:t>
            </a:r>
            <a:endParaRPr lang="zh-CN" altLang="en-US"/>
          </a:p>
        </p:txBody>
      </p:sp>
      <p:pic>
        <p:nvPicPr>
          <p:cNvPr id="8" name="图片 7" descr="upload_post_object_v2_25797054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875" y="2510996"/>
            <a:ext cx="8864166" cy="231299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4331673" y="5363615"/>
            <a:ext cx="7008495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>
                <a:hlinkClick r:id="rId5"/>
              </a:rPr>
              <a:t>翻译 </a:t>
            </a:r>
            <a:r>
              <a:rPr lang="en-US" altLang="zh-CN">
                <a:hlinkClick r:id="rId5"/>
              </a:rPr>
              <a:t>https://github.com/trdthg/plct/blob/main/doc/sail/lang.md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E657119C-6982-421D-8BA7-E74DEB70A7D9-2">
      <extobjdata type="E657119C-6982-421D-8BA7-E74DEB70A7D9" data="ewoJIkNhdGVnb3J5IiA6ICJtaW5kX2ZyZWUiLAoJIkRlZmluaXRpb24iIDogIkpUZENKVEl5YkdWbWRFTm9hV3hrY21WdUpUSXlKVE5CSlRWQ0pUZENKVEl5YVdRbE1qSWxNMEVsTWpJNE56WXdOR05oTVRsaFlqSmlNV0U1SlRJeUpUSkRKVEl5Y0dGeVpXNTBKVEl5SlROQkpUSXljbTl2ZENVeU1pVXlReVV5TW1Ob2FXeGtjbVZ1SlRJeUpUTkJKVFZDSlRWRUpUSkRKVEl5ZEdsMGJHVWxNaklsTTBFbE1qSWxSVGNsUWtNbE9UWWxSVGdsUVVZbE9URWxSVFVsT1RrbFFUZ2xNaklsTjBRbE1rTWxOMElsTWpKcFpDVXlNaVV6UVNVeU1qSXlOemMwTlRjeFpqZGpPRGt6WWpJbE1qSWxNa01sTWpKd1lYSmxiblFsTWpJbE0wRWxNakp5YjI5MEpUSXlKVEpESlRJeVkyaHBiR1J5Wlc0bE1qSWxNMEVsTlVJbE5VUWxNa01sTWpKMGFYUnNaU1V5TWlVelFTVXlNaVZGTmlWQk1DVTROeVZGTlNVNE55VTROaVZGTlNWQ1FTVTVNeVV5TWlVM1JDVTFSQ1V5UXlVeU1tTm9hV3hrY21WdUpUSXlKVE5CSlRWQ0pUZENKVEl5YVdRbE1qSWxNMEVsTWpJM1pETTNaalUzTWpNMU1XWmtZamszSlRJeUpUSkRKVEl5Y0dGeVpXNTBKVEl5SlROQkpUSXljbTl2ZENVeU1pVXlReVV5TW1Ob2FXeGtjbVZ1SlRJeUpUTkJKVFZDSlRkQ0pUSXlhV1FsTWpJbE0wRWxNakkwWVdNeU4yVTFabUl4TnpkbE5HVXpKVEl5SlRKREpUSXljR0Z5Wlc1MEpUSXlKVE5CSlRJeU4yUXpOMlkxTnpJek5URm1aR0k1TnlVeU1pVXlReVV5TW1Ob2FXeGtjbVZ1SlRJeUpUTkJKVFZDSlRWRUpUSkRKVEl5ZEdsMGJHVWxNaklsTTBFbE1qSWxSVFVsT0VZbE9UZ2xSVGtsT0RjbE9FWWxNaklsTWtNbE1qSnpkSGxzWlNVeU1pVXpRU1UzUWlVeU1tWnZiblF0ZDJWcFoyaDBKVEl5SlROQkpUSXlZbTlzWkNVeU1pVTNSQ1UzUkNVeVF5VTNRaVV5TW1sa0pUSXlKVE5CSlRJeVptTmtaamd5WldKallXUTRZbVZpWVNVeU1pVXlReVV5TW5CaGNtVnVkQ1V5TWlVelFTVXlNamRrTXpkbU5UY3lNelV4Wm1SaU9UY2xNaklsTWtNbE1qSmphR2xzWkhKbGJpVXlNaVV6UVNVMVFpVTFSQ1V5UXlVeU1uUnBkR3hsSlRJeUpUTkJKVEl5SlVVMkpUazFKVUl3SlVVMkpUaEVKVUZGSlVVM0pVSXhKVUpDSlVVMUpUbEZKVGhDSlRJd0tDVkZOeVZDUWlVNU15VkZOaVU1UlNVNE5DVkZOQ1ZDUkNVNU15VXlReVV5Tm01aWMzQWxNMElsUlRnbE9ERWxPVFFsUlRVbE9UQWxPRGdsUlRRbFFrUWxPVE1wSlRORFluSWxNMFVsTWpJbE1rTWxNakp6ZEhsc1pTVXlNaVV6UVNVM1FpVXlNbVp2Ym5RdGQyVnBaMmgwSlRJeUpUTkJKVEl5WW05c1pDVXlNaVUzUkNVM1JDVXlReVUzUWlVeU1tbGtKVEl5SlROQkpUSXlOV0ZoTnpFeU16ZzVaamczTkRsaU15VXlNaVV5UXlVeU1uQmhjbVZ1ZENVeU1pVXpRU1V5TWpka016ZG1OVGN5TXpVeFptUmlPVGNsTWpJbE1rTWxNakpqYUdsc1pISmxiaVV5TWlVelFTVTFRaVUxUkNVeVF5VXlNblJwZEd4bEpUSXlKVE5CSlRJeUpVVTFKVGczSlVKRUpVVTJKVGsxSlVJd0pUSXlKVEpESlRJeWMzUjViR1VsTWpJbE0wRWxOMElsTWpKbWIyNTBMWGRsYVdkb2RDVXlNaVV6UVNVeU1tSnZiR1FsTWpJbE4wUWxOMFFsTWtNbE4wSWxNakpwWkNVeU1pVXpRU1V5TWpCalptUXdOVGRqWldWaE1EY3hZV0lsTWpJbE1rTWxNakp3WVhKbGJuUWxNaklsTTBFbE1qSTNaRE0zWmpVM01qTTFNV1prWWprM0pUSXlKVEpESlRJeVkyaHBiR1J5Wlc0bE1qSWxNMEVsTlVJbE5VUWxNa01sTWpKMGFYUnNaU1V5TWlVelFTVXlNaVZGT0NWQ1JpVTVNQ1ZGTnlWQlJTVTVOeVZGTnlWQlF5VkJOaVV6UTJKeUpUTkZKVEl5SlRKREpUSXljM1I1YkdVbE1qSWxNMEVsTjBJbE1qSm1iMjUwTFhkbGFXZG9kQ1V5TWlVelFTVXlNbUp2YkdRbE1qSWxOMFFsTjBRbE1rTWxOMElsTWpKcFpDVXlNaVV6UVNVeU1tRmhPRGd4WmpFMFltUmlNRGd4TlRjbE1qSWxNa01sTWpKd1lYSmxiblFsTWpJbE0wRWxNakkzWkRNM1pqVTNNak0xTVdaa1lqazNKVEl5SlRKREpUSXlZMmhwYkdSeVpXNGxNaklsTTBFbE5VSWxOVVFsTWtNbE1qSjBhWFJzWlNVeU1pVXpRU1V5TWlWRk5pVTRSU1ZCTnlWRk5TVTRPQ1ZDTmlWRk9DVkJSaVZCUkNWRk5TVTRSaVZCTlNVeU1pVXlReVV5TW5OMGVXeGxKVEl5SlROQkpUZENKVEl5Wm05dWRDMTNaV2xuYUhRbE1qSWxNMEVsTWpKaWIyeGtKVEl5SlRkRUpUZEVKVFZFSlRKREpUSXlkR2wwYkdVbE1qSWxNMEVsTWpJbFJUZ2xRVVlsUVVRbFJUWWxRak1sT1RVbE1qSWxOMFFsTlVRbE1rTWxNakp5YjI5MEpUSXlKVE5CZEhKMVpTVXlReVV5TW5Sb1pXMWxKVEl5SlROQkpUSXlkR2hsYldVekpUSXlKVEpESlRJeWFXUWxNaklsTTBFbE1qSnliMjkwSlRJeUpUSkRKVEl5ZEdsMGJHVWxNaklsTTBFbE1qSlRZV2xzSlRJeUpUSkRKVEl5YzNSeWRXTjBkWEpsSlRJeUpUTkJKVEl5YldsdVpGOW1jbVZsSlRJeUpUSkRKVEl5YzJodmQxZGhkR1Z5YldGeWF5VXlNaVV6UVdaaGJITmxKVEpESlRJeWMzVnRiV0Z5YVdWekpUSXlKVE5CSlRWQ0pUVkVKVEpESlRJeVltOTFibVJoY21sbGN5VXlNaVV6UVNVMVFpVTFSQ1V5UXlVeU1tSmhZMnRuY205MWJtUWxNaklsTTBFbE1qSWxNak5tT0dZNVpqZ2xNaklsTjBRPSIsCgkiRmlsZUlkIiA6ICJwb19iaGFhZmdoZ2hiYWVkYSIKfQo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1565</Words>
  <Application>WPS Office WWO_wpscloud_20231116234750-a775c29434</Application>
  <PresentationFormat>宽屏</PresentationFormat>
  <Paragraphs>183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汉仪旗黑KW 55S</vt:lpstr>
      <vt:lpstr>汉仪书宋二KW</vt:lpstr>
      <vt:lpstr>Kingsoft Confetti</vt:lpstr>
      <vt:lpstr>Office 主题</vt:lpstr>
      <vt:lpstr>SAIL 语言简介及快速入门</vt:lpstr>
      <vt:lpstr>大纲</vt:lpstr>
      <vt:lpstr>Sail 是什么</vt:lpstr>
      <vt:lpstr>PowerPoint 演示文稿</vt:lpstr>
      <vt:lpstr>Sail 编译器</vt:lpstr>
      <vt:lpstr>Sail 标准库</vt:lpstr>
      <vt:lpstr>为什么使用 Sail 编写 ISA ?</vt:lpstr>
      <vt:lpstr>sail 要实现的目标</vt:lpstr>
      <vt:lpstr>Sail 语法</vt:lpstr>
      <vt:lpstr>函数</vt:lpstr>
      <vt:lpstr>函数</vt:lpstr>
      <vt:lpstr>数据类型</vt:lpstr>
      <vt:lpstr>数据类型</vt:lpstr>
      <vt:lpstr>Union</vt:lpstr>
      <vt:lpstr>Vector</vt:lpstr>
      <vt:lpstr>重载</vt:lpstr>
      <vt:lpstr>模式匹配</vt:lpstr>
      <vt:lpstr>PowerPoint 演示文稿</vt:lpstr>
      <vt:lpstr>用 Sail 实现 ADDI 和 LD 指令 </vt:lpstr>
      <vt:lpstr>准备动作</vt:lpstr>
      <vt:lpstr>定义零拓展和符号拓展函数</vt:lpstr>
      <vt:lpstr>定义一些辅助类型</vt:lpstr>
      <vt:lpstr>定义 PC 寄存器</vt:lpstr>
      <vt:lpstr>定义 32 个 64 位通用寄存器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 语言简介及快速入门</dc:title>
  <dc:creator/>
  <cp:lastModifiedBy/>
  <dcterms:created xsi:type="dcterms:W3CDTF">2023-11-22T07:33:16Z</dcterms:created>
  <dcterms:modified xsi:type="dcterms:W3CDTF">2023-11-22T07:33:16Z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2052-0.0.0.0</vt:lpwstr>
  </property>
  <property fmtid="{D5CDD505-2E9C-101B-9397-08002B2CF9AE}" pid="3" name="ICV">
    <vt:lpwstr>B75C98F4C40948689CB49D1002CA5FAC</vt:lpwstr>
  </property>
</Properties>
</file>