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7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0D627-74EA-4C98-984E-D570270C858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7A079-0AB6-43A2-8B85-7E4F1CC0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7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7A079-0AB6-43A2-8B85-7E4F1CC03E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DBEC7-C43F-9B61-5D40-E87F9657D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4BAD2-6584-BEF5-3D07-F234E05E8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0A4988-1960-F476-678B-4C5D06989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4A38A-6C65-0671-B630-29B2315C6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7A079-0AB6-43A2-8B85-7E4F1CC03E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25D7D-E260-D753-9082-73EA42025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FFBDE-C35A-9F7E-804C-C4D32B28F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0C024-E8F3-7568-A57E-12F821368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58C1D-2437-B095-E985-DAE8F3BAE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7A079-0AB6-43A2-8B85-7E4F1CC03E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DACE8-6074-2AA5-F281-A6477D8F0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E928C-16E7-C2F2-06A2-F055D4120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2A359-C744-A474-AA78-7DC3E3D24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0638D-521B-A407-3493-86D8082E2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7A079-0AB6-43A2-8B85-7E4F1CC03E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7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CF9D6-025C-360A-988D-057A19C66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8FA48-D17D-625E-6B8F-B0F354D8C9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5E3AE3-3FB2-A4FB-02A3-FB0A20C82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037BD-7329-A642-3A33-ACE47646C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7A079-0AB6-43A2-8B85-7E4F1CC03E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3465-1AC4-9A74-191B-69BC1D92B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17CC4-ADF0-8B79-128C-870224F37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F930-A031-801A-0EE1-956730AF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4A57-0FF4-AC6C-2B84-309F20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85E8-F828-2A67-D9CF-E13A833D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8AF1-6976-E365-F550-3FBE886F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D6512-623C-6FF2-1368-1F306D518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41BC1-C13A-3B1A-15DE-6C5FAB3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68F7-6720-A7EF-18DA-39082764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5A31-CD69-BB01-1317-73C2519D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DC1E9-3A48-BB90-5261-58BCBF608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A6483-2E10-C740-F351-CD5BEFE4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C7E5-1283-AB09-A052-90FCAD90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7424-2F49-06B5-1E93-BBD7BCF6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A780-6018-005E-7CB2-65DFA363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265B-F86E-D7C2-4C11-6D1DA66D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1BB7-5218-24F2-B44D-BACFC310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2E21-ECF8-0F19-AC95-CA9F34BB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71C6-4470-6CD8-B535-D34D6DE4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C547-8E03-E4AB-1E22-FAD75F6B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BA29-4127-84B3-E2D2-4601D604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9BE7-8383-B435-6263-8EA4FB66D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7571-3A24-7FA8-03EA-56155629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4A1C-C1FE-FE7D-985D-A85BCFFA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A6AE-CFD9-1931-2500-58F2A482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E1AA-9C1E-AA2E-4ED6-4CD60173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0953-7717-4EFE-C6E8-1928613CB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BA47-C126-FCF8-DD3A-F76B04288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66068-9FD5-72D0-ED39-A668026F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13EB9-3BBE-C487-83BD-181848FE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7C2FB-3F39-4862-B451-FBCD1AD7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90ED-E3ED-87DB-BE6C-2E03243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B36F-7F32-EEED-81DC-2CCFD0A0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F2CF3-A76D-9858-452A-609F754FF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BA9FB-FBC2-4199-00FF-A6A1A4A7B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FAF8A-722B-D6B2-43A1-47C08DA00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AB71E-3507-DA57-B05E-B675F77F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3D42C-40BB-0F23-DB75-BB781979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8C1FF-1947-5A22-BAE3-2454DA12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D470-EFC9-86DB-75F5-D20B1F77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45C61-4ECC-96D2-E1C5-1142668A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4D6C1-AA4B-8F67-C2DE-DFC251DD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F9376-FBA5-72F3-4596-A06804B3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F4D3F-17A8-EA00-830D-7E3522EA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4DCF2-04B9-F369-236F-F2477569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5ECF8-952B-5982-D092-CDC1FF8C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5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524B-8B4E-F173-C009-4DE2DCC5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02E1-2C14-E24A-EE14-55219DC0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046B-9786-92EC-2109-2489E9B13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FFEE9-1B60-C92E-CED7-FC8F5667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927FA-4BD4-115C-7788-1680E731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D14DF-0CC8-E524-99B3-6FE95CD0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5DDB-B779-21D6-8288-DF9B1377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E1C01-DB07-0984-123B-99F3F0A52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9434D-AA5D-89A7-539A-CBC0386DD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E3A63-9637-3341-0C7F-C8ECCBD2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4B442-D99A-A861-1318-E594ECDF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3AED9-E798-9B36-6D02-0D1B0EE2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36880-B627-B7E5-F646-E1CAFD57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ED3E-14CC-F3C4-2D50-93DA76C5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E093-274E-36D3-1DE5-DBDDCAAEA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A79AC-BB74-46F6-9C79-5A250EA0F2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243C-CDD0-10C3-2097-AE3495FE4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5608-9818-1F88-1B28-FFC30CE61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4Aip-P4ltTU8jfjEnzUtNLaVekfDCHZ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4077-F2B7-E9E3-7E77-0D7D0E17C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1" dirty="0">
                <a:solidFill>
                  <a:srgbClr val="0070C0"/>
                </a:solidFill>
                <a:latin typeface="+mn-lt"/>
              </a:rPr>
              <a:t>Phân tích khám phá về bệnh đái tháo đường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F09F9-47A7-39A3-E1AD-9E0EC1ACE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tv</a:t>
            </a:r>
          </a:p>
        </p:txBody>
      </p:sp>
    </p:spTree>
    <p:extLst>
      <p:ext uri="{BB962C8B-B14F-4D97-AF65-F5344CB8AC3E}">
        <p14:creationId xmlns:p14="http://schemas.microsoft.com/office/powerpoint/2010/main" val="136528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2F8D9-24E9-4667-A695-DC43E4863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1471-4384-83B9-A237-3BC65307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8F74F6-24F1-44F8-AEF5-C5359C23427C}"/>
              </a:ext>
            </a:extLst>
          </p:cNvPr>
          <p:cNvSpPr txBox="1">
            <a:spLocks/>
          </p:cNvSpPr>
          <p:nvPr/>
        </p:nvSpPr>
        <p:spPr>
          <a:xfrm>
            <a:off x="6705600" y="1983276"/>
            <a:ext cx="5199186" cy="419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3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5682-2A80-64CA-13B0-9F351C5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0292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83CB-6F3C-2CC2-684A-19B993C1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980B-5E1C-71BF-E569-AD72516D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429"/>
          </a:xfrm>
          <a:ln w="635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Xác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định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vấn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đề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ea typeface="Roboto Mono" panose="00000009000000000000" pitchFamily="49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F18CA-55D5-40E2-3914-F1461BAA4CA7}"/>
              </a:ext>
            </a:extLst>
          </p:cNvPr>
          <p:cNvCxnSpPr>
            <a:cxnSpLocks/>
          </p:cNvCxnSpPr>
          <p:nvPr/>
        </p:nvCxnSpPr>
        <p:spPr>
          <a:xfrm>
            <a:off x="1446334" y="2409092"/>
            <a:ext cx="929933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0CBA54-029B-8C13-CC1C-DE159F5CC909}"/>
              </a:ext>
            </a:extLst>
          </p:cNvPr>
          <p:cNvSpPr txBox="1">
            <a:spLocks/>
          </p:cNvSpPr>
          <p:nvPr/>
        </p:nvSpPr>
        <p:spPr>
          <a:xfrm>
            <a:off x="838200" y="3036521"/>
            <a:ext cx="10515600" cy="627429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0E371-D891-F163-0FC3-AF6750F5119A}"/>
              </a:ext>
            </a:extLst>
          </p:cNvPr>
          <p:cNvCxnSpPr>
            <a:cxnSpLocks/>
          </p:cNvCxnSpPr>
          <p:nvPr/>
        </p:nvCxnSpPr>
        <p:spPr>
          <a:xfrm>
            <a:off x="1446334" y="3619988"/>
            <a:ext cx="929933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C1D2D-B9A5-DF03-C889-E1C8BABB6B9F}"/>
              </a:ext>
            </a:extLst>
          </p:cNvPr>
          <p:cNvSpPr txBox="1">
            <a:spLocks/>
          </p:cNvSpPr>
          <p:nvPr/>
        </p:nvSpPr>
        <p:spPr>
          <a:xfrm>
            <a:off x="838200" y="4247417"/>
            <a:ext cx="10515600" cy="627429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DEB264-AC4B-E9AA-9D81-B53C45F35239}"/>
              </a:ext>
            </a:extLst>
          </p:cNvPr>
          <p:cNvCxnSpPr>
            <a:cxnSpLocks/>
          </p:cNvCxnSpPr>
          <p:nvPr/>
        </p:nvCxnSpPr>
        <p:spPr>
          <a:xfrm>
            <a:off x="1446334" y="4830884"/>
            <a:ext cx="929933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1321D6-DEC5-1D27-B882-7B1195BED9F0}"/>
              </a:ext>
            </a:extLst>
          </p:cNvPr>
          <p:cNvSpPr txBox="1">
            <a:spLocks/>
          </p:cNvSpPr>
          <p:nvPr/>
        </p:nvSpPr>
        <p:spPr>
          <a:xfrm>
            <a:off x="838200" y="5458313"/>
            <a:ext cx="10515600" cy="627429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4.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kết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5F94AD-115F-101D-BE19-79AA27C2BC00}"/>
              </a:ext>
            </a:extLst>
          </p:cNvPr>
          <p:cNvCxnSpPr>
            <a:cxnSpLocks/>
          </p:cNvCxnSpPr>
          <p:nvPr/>
        </p:nvCxnSpPr>
        <p:spPr>
          <a:xfrm>
            <a:off x="1446334" y="6041780"/>
            <a:ext cx="929933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2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0434-F1DC-1C60-180E-125FB27D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932D-1130-60E3-B623-970E3921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2123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2000" b="1" dirty="0"/>
              <a:t>- Mục tiêu:</a:t>
            </a:r>
            <a:r>
              <a:rPr lang="en-US" sz="2000" b="1" dirty="0"/>
              <a:t> </a:t>
            </a:r>
            <a:r>
              <a:rPr lang="vi-VN" sz="2000" dirty="0"/>
              <a:t>thiết lập môi trường làm việc bằng cách khai báo các thư viện cần thiết, load dataset Pima Indians Diabetes, và giải thích ý nghĩa của từng cột dữ liệu để hiểu rõ giá trị</a:t>
            </a:r>
            <a:r>
              <a:rPr lang="en-US" sz="2000" dirty="0"/>
              <a:t> </a:t>
            </a:r>
            <a:r>
              <a:rPr lang="vi-VN" sz="2000" dirty="0"/>
              <a:t>chúng mang lại. Đây là bước nền tảng quan trọng để tiến hành phân tích sâu hơn về nguy cơ đái tháo đường trong cộng đồng Pima Indian.</a:t>
            </a:r>
          </a:p>
          <a:p>
            <a:pPr>
              <a:buFontTx/>
              <a:buChar char="-"/>
            </a:pPr>
            <a:endParaRPr lang="vi-VN" sz="2000" b="1" dirty="0"/>
          </a:p>
          <a:p>
            <a:pPr marL="0" indent="0">
              <a:buNone/>
            </a:pPr>
            <a:r>
              <a:rPr lang="vi-VN" sz="2000" b="1" dirty="0"/>
              <a:t>- Dữ liệu:</a:t>
            </a:r>
            <a:r>
              <a:rPr lang="en-US" sz="2000" b="1" dirty="0"/>
              <a:t> </a:t>
            </a:r>
            <a:r>
              <a:rPr lang="vi-VN" sz="2000" dirty="0"/>
              <a:t>Dataset được cung cấp dưới dạng file </a:t>
            </a:r>
            <a:r>
              <a:rPr lang="vi-VN" sz="2000" i="1" dirty="0"/>
              <a:t>pima-indians-diabetes.csv</a:t>
            </a:r>
            <a:r>
              <a:rPr lang="en-US" sz="2000" i="1" dirty="0"/>
              <a:t> </a:t>
            </a:r>
            <a:r>
              <a:rPr lang="en-US" sz="2000" dirty="0"/>
              <a:t>[1]</a:t>
            </a:r>
            <a:r>
              <a:rPr lang="vi-VN" sz="2000" dirty="0"/>
              <a:t>, chứa 768 mẫu với 8 thuộc tính số và 1 biến lớp (Outcome). Dữ liệu có thể chứa giá trị thiếu, cần được xử lý phù hợp.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66E3C5-6FC7-0C79-D5E9-95F648E4030D}"/>
              </a:ext>
            </a:extLst>
          </p:cNvPr>
          <p:cNvSpPr txBox="1">
            <a:spLocks/>
          </p:cNvSpPr>
          <p:nvPr/>
        </p:nvSpPr>
        <p:spPr>
          <a:xfrm>
            <a:off x="838198" y="5354515"/>
            <a:ext cx="10515599" cy="53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 </a:t>
            </a:r>
            <a:r>
              <a:rPr lang="en-US" sz="2000" u="sng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pima-indians-diabetes.csv</a:t>
            </a:r>
            <a:endParaRPr lang="en-US" sz="2000" u="sng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6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42156-553E-3CA3-E505-3AFC5563D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1859-A3DE-FE42-0C2D-3DD922EF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AEBB-4B49-E22B-4123-821268CD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74777" cy="4351338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Pregnancies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: Số lần mang th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Glucose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: Nồng độ glucose huyết tương sau 2 giờ trong bài kiểm tra dung nạp glucose (mg/dl)  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BloodPressure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: Huyết áp tâm thu (mm Hg)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SkinThickness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: Độ dày nếp gấp da tay (mm)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Insulin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: Mức insulin huyết thanh sau 2 giờ (mu U/ml)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: Chỉ số khối cơ thể (kg/m²)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DiabetesPedigreeFunction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: Hàm phả hệ đái tháo đường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: Tuổi (năm)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Biến lớp (0: Không đái tháo đường, 1: Có đái tháo đường)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74A565-A7DE-FAE0-C500-B1ED956F5717}"/>
              </a:ext>
            </a:extLst>
          </p:cNvPr>
          <p:cNvSpPr txBox="1">
            <a:spLocks/>
          </p:cNvSpPr>
          <p:nvPr/>
        </p:nvSpPr>
        <p:spPr>
          <a:xfrm>
            <a:off x="7112975" y="1468682"/>
            <a:ext cx="4000501" cy="213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14140D-2E53-17FA-A244-B952DB1A9561}"/>
              </a:ext>
            </a:extLst>
          </p:cNvPr>
          <p:cNvSpPr txBox="1">
            <a:spLocks/>
          </p:cNvSpPr>
          <p:nvPr/>
        </p:nvSpPr>
        <p:spPr>
          <a:xfrm>
            <a:off x="1002323" y="1389857"/>
            <a:ext cx="3827586" cy="57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Input: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A6E9D4-BAFE-B5E7-65D1-9C54A7CCDC2D}"/>
              </a:ext>
            </a:extLst>
          </p:cNvPr>
          <p:cNvSpPr txBox="1">
            <a:spLocks/>
          </p:cNvSpPr>
          <p:nvPr/>
        </p:nvSpPr>
        <p:spPr>
          <a:xfrm>
            <a:off x="6705600" y="1983276"/>
            <a:ext cx="5199186" cy="419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7BAE5-89FA-931A-1E25-BF86F22BB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AE51-D391-941C-C211-B0C8F6BD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81CB25-A332-4971-15AF-27A60A6145F7}"/>
              </a:ext>
            </a:extLst>
          </p:cNvPr>
          <p:cNvSpPr txBox="1">
            <a:spLocks/>
          </p:cNvSpPr>
          <p:nvPr/>
        </p:nvSpPr>
        <p:spPr>
          <a:xfrm>
            <a:off x="6705600" y="1983276"/>
            <a:ext cx="5199186" cy="419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03694A-F387-4F57-2DBB-C01CB4B7C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70986"/>
              </p:ext>
            </p:extLst>
          </p:nvPr>
        </p:nvGraphicFramePr>
        <p:xfrm>
          <a:off x="1151792" y="1641964"/>
          <a:ext cx="9873760" cy="4461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4752">
                  <a:extLst>
                    <a:ext uri="{9D8B030D-6E8A-4147-A177-3AD203B41FA5}">
                      <a16:colId xmlns:a16="http://schemas.microsoft.com/office/drawing/2014/main" val="4198008226"/>
                    </a:ext>
                  </a:extLst>
                </a:gridCol>
                <a:gridCol w="1974752">
                  <a:extLst>
                    <a:ext uri="{9D8B030D-6E8A-4147-A177-3AD203B41FA5}">
                      <a16:colId xmlns:a16="http://schemas.microsoft.com/office/drawing/2014/main" val="418682215"/>
                    </a:ext>
                  </a:extLst>
                </a:gridCol>
                <a:gridCol w="1974752">
                  <a:extLst>
                    <a:ext uri="{9D8B030D-6E8A-4147-A177-3AD203B41FA5}">
                      <a16:colId xmlns:a16="http://schemas.microsoft.com/office/drawing/2014/main" val="882821230"/>
                    </a:ext>
                  </a:extLst>
                </a:gridCol>
                <a:gridCol w="2358098">
                  <a:extLst>
                    <a:ext uri="{9D8B030D-6E8A-4147-A177-3AD203B41FA5}">
                      <a16:colId xmlns:a16="http://schemas.microsoft.com/office/drawing/2014/main" val="370731823"/>
                    </a:ext>
                  </a:extLst>
                </a:gridCol>
                <a:gridCol w="1591406">
                  <a:extLst>
                    <a:ext uri="{9D8B030D-6E8A-4147-A177-3AD203B41FA5}">
                      <a16:colId xmlns:a16="http://schemas.microsoft.com/office/drawing/2014/main" val="1357352191"/>
                    </a:ext>
                  </a:extLst>
                </a:gridCol>
              </a:tblGrid>
              <a:tr h="189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Reference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Objectives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Model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/>
                </a:tc>
                <a:extLst>
                  <a:ext uri="{0D108BD9-81ED-4DB2-BD59-A6C34878D82A}">
                    <a16:rowId xmlns:a16="http://schemas.microsoft.com/office/drawing/2014/main" val="760477001"/>
                  </a:ext>
                </a:extLst>
              </a:tr>
              <a:tr h="18073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[1] Definition, Diagnosis and Classification of Diabetes Mellitus and its Complications</a:t>
                      </a:r>
                      <a:endParaRPr lang="en-US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Report of a WHO Consultation</a:t>
                      </a:r>
                      <a:endParaRPr lang="en-US" sz="1100" kern="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World Health Organization 1999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 err="1">
                          <a:effectLst/>
                        </a:rPr>
                        <a:t>Thuật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ngữ</a:t>
                      </a:r>
                      <a:r>
                        <a:rPr lang="en-US" sz="800" kern="100" dirty="0">
                          <a:effectLst/>
                        </a:rPr>
                        <a:t> “</a:t>
                      </a:r>
                      <a:r>
                        <a:rPr lang="en-US" sz="800" kern="100" dirty="0" err="1">
                          <a:effectLst/>
                        </a:rPr>
                        <a:t>đái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tháo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đường</a:t>
                      </a:r>
                      <a:r>
                        <a:rPr lang="en-US" sz="800" kern="100" dirty="0">
                          <a:effectLst/>
                        </a:rPr>
                        <a:t> (diabetes mellitus)” </a:t>
                      </a:r>
                      <a:r>
                        <a:rPr lang="en-US" sz="800" kern="100" dirty="0" err="1">
                          <a:effectLst/>
                        </a:rPr>
                        <a:t>mô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tả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một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rối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loạn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chuyển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hóa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có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nhiều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nguyên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nhân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đặc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trưng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bởi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tình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trạng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tăng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đường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huyết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mạn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tính</a:t>
                      </a:r>
                      <a:r>
                        <a:rPr lang="en-US" sz="800" kern="100" dirty="0">
                          <a:effectLst/>
                        </a:rPr>
                        <a:t> (chronic </a:t>
                      </a:r>
                      <a:r>
                        <a:rPr lang="en-US" sz="800" kern="100" dirty="0" err="1">
                          <a:effectLst/>
                        </a:rPr>
                        <a:t>hyperglycaemia</a:t>
                      </a:r>
                      <a:r>
                        <a:rPr lang="en-US" sz="800" kern="100" dirty="0">
                          <a:effectLst/>
                        </a:rPr>
                        <a:t>), </a:t>
                      </a:r>
                      <a:r>
                        <a:rPr lang="en-US" sz="800" kern="100" dirty="0" err="1">
                          <a:effectLst/>
                        </a:rPr>
                        <a:t>kèm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theo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rối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loạn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chuyển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hóa</a:t>
                      </a:r>
                      <a:r>
                        <a:rPr lang="en-US" sz="800" kern="100" dirty="0">
                          <a:effectLst/>
                        </a:rPr>
                        <a:t> carbohydrate, lipid </a:t>
                      </a:r>
                      <a:r>
                        <a:rPr lang="en-US" sz="800" kern="100" dirty="0" err="1">
                          <a:effectLst/>
                        </a:rPr>
                        <a:t>và</a:t>
                      </a:r>
                      <a:r>
                        <a:rPr lang="en-US" sz="800" kern="100" dirty="0">
                          <a:effectLst/>
                        </a:rPr>
                        <a:t> protein. Nguyên </a:t>
                      </a:r>
                      <a:r>
                        <a:rPr lang="en-US" sz="800" kern="100" dirty="0" err="1">
                          <a:effectLst/>
                        </a:rPr>
                        <a:t>nhân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chủ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yếu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là</a:t>
                      </a:r>
                      <a:r>
                        <a:rPr lang="en-US" sz="800" kern="100" dirty="0">
                          <a:effectLst/>
                        </a:rPr>
                        <a:t> do </a:t>
                      </a:r>
                      <a:r>
                        <a:rPr lang="en-US" sz="800" kern="100" dirty="0" err="1">
                          <a:effectLst/>
                        </a:rPr>
                        <a:t>thiếu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hụt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tiết</a:t>
                      </a:r>
                      <a:r>
                        <a:rPr lang="en-US" sz="800" kern="100" dirty="0">
                          <a:effectLst/>
                        </a:rPr>
                        <a:t> insulin, </a:t>
                      </a:r>
                      <a:r>
                        <a:rPr lang="en-US" sz="800" kern="100" dirty="0" err="1">
                          <a:effectLst/>
                        </a:rPr>
                        <a:t>giảm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tác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dụng</a:t>
                      </a:r>
                      <a:r>
                        <a:rPr lang="en-US" sz="800" kern="100" dirty="0">
                          <a:effectLst/>
                        </a:rPr>
                        <a:t> insulin, </a:t>
                      </a:r>
                      <a:r>
                        <a:rPr lang="en-US" sz="800" kern="100" dirty="0" err="1">
                          <a:effectLst/>
                        </a:rPr>
                        <a:t>hoặc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cả</a:t>
                      </a:r>
                      <a:r>
                        <a:rPr lang="en-US" sz="800" kern="100" dirty="0">
                          <a:effectLst/>
                        </a:rPr>
                        <a:t> </a:t>
                      </a:r>
                      <a:r>
                        <a:rPr lang="en-US" sz="800" kern="100" dirty="0" err="1">
                          <a:effectLst/>
                        </a:rPr>
                        <a:t>hai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 dirty="0" err="1">
                          <a:effectLst/>
                        </a:rPr>
                        <a:t>Năm</a:t>
                      </a:r>
                      <a:r>
                        <a:rPr lang="en-US" sz="700" kern="100" dirty="0">
                          <a:effectLst/>
                        </a:rPr>
                        <a:t> 1985, WHO </a:t>
                      </a:r>
                      <a:r>
                        <a:rPr lang="en-US" sz="700" kern="100" dirty="0" err="1">
                          <a:effectLst/>
                        </a:rPr>
                        <a:t>có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điều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chỉnh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nhẹ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trong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bộ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tiêu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chuẩn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để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gần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hơn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với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các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giá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trị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mà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NDDG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đưa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ra.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Từ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đó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đến</a:t>
                      </a:r>
                      <a:r>
                        <a:rPr lang="en-US" sz="700" kern="100" dirty="0">
                          <a:effectLst/>
                        </a:rPr>
                        <a:t> nay, </a:t>
                      </a:r>
                      <a:r>
                        <a:rPr lang="en-US" sz="700" kern="100" dirty="0" err="1">
                          <a:effectLst/>
                        </a:rPr>
                        <a:t>có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thêm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rất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nhiều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dữ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liệu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mới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và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hiểu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biết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sâu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hơn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về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nguyên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nhân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gây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bệnh</a:t>
                      </a:r>
                      <a:r>
                        <a:rPr lang="en-US" sz="700" kern="100" dirty="0">
                          <a:effectLst/>
                        </a:rPr>
                        <a:t> (</a:t>
                      </a:r>
                      <a:r>
                        <a:rPr lang="en-US" sz="700" kern="100" dirty="0" err="1">
                          <a:effectLst/>
                        </a:rPr>
                        <a:t>căn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nguyên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học</a:t>
                      </a:r>
                      <a:r>
                        <a:rPr lang="en-US" sz="700" kern="100" dirty="0">
                          <a:effectLst/>
                        </a:rPr>
                        <a:t>). </a:t>
                      </a:r>
                      <a:r>
                        <a:rPr lang="en-US" sz="700" kern="100" dirty="0" err="1">
                          <a:effectLst/>
                        </a:rPr>
                        <a:t>Vì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vậy</a:t>
                      </a:r>
                      <a:r>
                        <a:rPr lang="en-US" sz="700" kern="100" dirty="0">
                          <a:effectLst/>
                        </a:rPr>
                        <a:t>, </a:t>
                      </a:r>
                      <a:r>
                        <a:rPr lang="en-US" sz="700" kern="100" dirty="0" err="1">
                          <a:effectLst/>
                        </a:rPr>
                        <a:t>đã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đến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lúc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cần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xem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xét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lại</a:t>
                      </a:r>
                      <a:r>
                        <a:rPr lang="en-US" sz="700" kern="100" dirty="0">
                          <a:effectLst/>
                        </a:rPr>
                        <a:t>, </a:t>
                      </a:r>
                      <a:r>
                        <a:rPr lang="en-US" sz="700" kern="100" dirty="0" err="1">
                          <a:effectLst/>
                        </a:rPr>
                        <a:t>cập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nhật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và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tinh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chỉnh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cả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hệ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thống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phân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loại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lẫn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tiêu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chuẩn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chẩn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đoán</a:t>
                      </a:r>
                      <a:r>
                        <a:rPr lang="en-US" sz="700" kern="100" dirty="0">
                          <a:effectLst/>
                        </a:rPr>
                        <a:t>, </a:t>
                      </a:r>
                      <a:r>
                        <a:rPr lang="en-US" sz="700" kern="100" dirty="0" err="1">
                          <a:effectLst/>
                        </a:rPr>
                        <a:t>đồng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thời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bổ</a:t>
                      </a:r>
                      <a:r>
                        <a:rPr lang="en-US" sz="700" kern="100" dirty="0">
                          <a:effectLst/>
                        </a:rPr>
                        <a:t> sung </a:t>
                      </a:r>
                      <a:r>
                        <a:rPr lang="en-US" sz="700" kern="100" dirty="0" err="1">
                          <a:effectLst/>
                        </a:rPr>
                        <a:t>thêm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khái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niệm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về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Hội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chứng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chuyển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hóa</a:t>
                      </a:r>
                      <a:r>
                        <a:rPr lang="en-US" sz="700" kern="100" dirty="0">
                          <a:effectLst/>
                        </a:rPr>
                        <a:t>.</a:t>
                      </a:r>
                      <a:br>
                        <a:rPr lang="en-US" sz="700" kern="100" dirty="0">
                          <a:effectLst/>
                        </a:rPr>
                      </a:br>
                      <a:r>
                        <a:rPr lang="en-US" sz="700" kern="100" dirty="0" err="1">
                          <a:effectLst/>
                        </a:rPr>
                        <a:t>Năm</a:t>
                      </a:r>
                      <a:r>
                        <a:rPr lang="en-US" sz="700" kern="100" dirty="0">
                          <a:effectLst/>
                        </a:rPr>
                        <a:t> 1997, </a:t>
                      </a:r>
                      <a:r>
                        <a:rPr lang="en-US" sz="700" kern="100" dirty="0" err="1">
                          <a:effectLst/>
                        </a:rPr>
                        <a:t>Hiệp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hội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Đái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tháo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đường</a:t>
                      </a:r>
                      <a:r>
                        <a:rPr lang="en-US" sz="700" kern="100" dirty="0">
                          <a:effectLst/>
                        </a:rPr>
                        <a:t> Hoa </a:t>
                      </a:r>
                      <a:r>
                        <a:rPr lang="en-US" sz="700" kern="100" dirty="0" err="1">
                          <a:effectLst/>
                        </a:rPr>
                        <a:t>Kỳ</a:t>
                      </a:r>
                      <a:r>
                        <a:rPr lang="en-US" sz="700" kern="100" dirty="0">
                          <a:effectLst/>
                        </a:rPr>
                        <a:t> (ADA) </a:t>
                      </a:r>
                      <a:r>
                        <a:rPr lang="en-US" sz="700" kern="100" dirty="0" err="1">
                          <a:effectLst/>
                        </a:rPr>
                        <a:t>cũng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đã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công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bố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khuyến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nghị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của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họ</a:t>
                      </a:r>
                      <a:r>
                        <a:rPr lang="en-US" sz="700" kern="100" dirty="0">
                          <a:effectLst/>
                        </a:rPr>
                        <a:t>. </a:t>
                      </a:r>
                      <a:r>
                        <a:rPr lang="en-US" sz="700" kern="100" dirty="0" err="1">
                          <a:effectLst/>
                        </a:rPr>
                        <a:t>Trước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đó</a:t>
                      </a:r>
                      <a:r>
                        <a:rPr lang="en-US" sz="700" kern="100" dirty="0">
                          <a:effectLst/>
                        </a:rPr>
                        <a:t>, </a:t>
                      </a:r>
                      <a:r>
                        <a:rPr lang="en-US" sz="700" kern="100" dirty="0" err="1">
                          <a:effectLst/>
                        </a:rPr>
                        <a:t>vào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tháng</a:t>
                      </a:r>
                      <a:r>
                        <a:rPr lang="en-US" sz="700" kern="100" dirty="0">
                          <a:effectLst/>
                        </a:rPr>
                        <a:t> 12 </a:t>
                      </a:r>
                      <a:r>
                        <a:rPr lang="en-US" sz="700" kern="100" dirty="0" err="1">
                          <a:effectLst/>
                        </a:rPr>
                        <a:t>năm</a:t>
                      </a:r>
                      <a:r>
                        <a:rPr lang="en-US" sz="700" kern="100" dirty="0">
                          <a:effectLst/>
                        </a:rPr>
                        <a:t> 1996, WHO </a:t>
                      </a:r>
                      <a:r>
                        <a:rPr lang="en-US" sz="700" kern="100" dirty="0" err="1">
                          <a:effectLst/>
                        </a:rPr>
                        <a:t>đã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tổ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chức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một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cuộc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họp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tư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vấn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tại</a:t>
                      </a:r>
                      <a:r>
                        <a:rPr lang="en-US" sz="700" kern="100" dirty="0">
                          <a:effectLst/>
                        </a:rPr>
                        <a:t> London (Vương </a:t>
                      </a:r>
                      <a:r>
                        <a:rPr lang="en-US" sz="700" kern="100" dirty="0" err="1">
                          <a:effectLst/>
                        </a:rPr>
                        <a:t>quốc</a:t>
                      </a:r>
                      <a:r>
                        <a:rPr lang="en-US" sz="700" kern="100" dirty="0">
                          <a:effectLst/>
                        </a:rPr>
                        <a:t> Anh) </a:t>
                      </a:r>
                      <a:r>
                        <a:rPr lang="en-US" sz="700" kern="100" dirty="0" err="1">
                          <a:effectLst/>
                        </a:rPr>
                        <a:t>để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thảo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luận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các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vấn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đề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này</a:t>
                      </a:r>
                      <a:r>
                        <a:rPr lang="en-US" sz="700" kern="100" dirty="0">
                          <a:effectLst/>
                        </a:rPr>
                        <a:t>. </a:t>
                      </a:r>
                      <a:r>
                        <a:rPr lang="en-US" sz="700" kern="100" dirty="0" err="1">
                          <a:effectLst/>
                        </a:rPr>
                        <a:t>Nhìn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chung</a:t>
                      </a:r>
                      <a:r>
                        <a:rPr lang="en-US" sz="700" kern="100" dirty="0">
                          <a:effectLst/>
                        </a:rPr>
                        <a:t>, ADA </a:t>
                      </a:r>
                      <a:r>
                        <a:rPr lang="en-US" sz="700" kern="100" dirty="0" err="1">
                          <a:effectLst/>
                        </a:rPr>
                        <a:t>và</a:t>
                      </a:r>
                      <a:r>
                        <a:rPr lang="en-US" sz="700" kern="100" dirty="0">
                          <a:effectLst/>
                        </a:rPr>
                        <a:t> WHO </a:t>
                      </a:r>
                      <a:r>
                        <a:rPr lang="en-US" sz="700" kern="100" dirty="0" err="1">
                          <a:effectLst/>
                        </a:rPr>
                        <a:t>đã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đạt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được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những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kết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luận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tương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r>
                        <a:rPr lang="en-US" sz="700" kern="100" dirty="0" err="1">
                          <a:effectLst/>
                        </a:rPr>
                        <a:t>tự</a:t>
                      </a:r>
                      <a:r>
                        <a:rPr lang="en-US" sz="700" kern="100" dirty="0">
                          <a:effectLst/>
                        </a:rPr>
                        <a:t>.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en-U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en-U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/>
                </a:tc>
                <a:extLst>
                  <a:ext uri="{0D108BD9-81ED-4DB2-BD59-A6C34878D82A}">
                    <a16:rowId xmlns:a16="http://schemas.microsoft.com/office/drawing/2014/main" val="1270458194"/>
                  </a:ext>
                </a:extLst>
              </a:tr>
              <a:tr h="23544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</a:rPr>
                        <a:t>[2] Using the </a:t>
                      </a:r>
                      <a:r>
                        <a:rPr lang="en-US" sz="800" kern="100" dirty="0" err="1">
                          <a:effectLst/>
                        </a:rPr>
                        <a:t>ADAP</a:t>
                      </a:r>
                      <a:r>
                        <a:rPr lang="en-US" sz="800" kern="100" dirty="0">
                          <a:effectLst/>
                        </a:rPr>
                        <a:t> Learning Algorithm to Forecast</a:t>
                      </a:r>
                      <a:endParaRPr lang="en-US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</a:rPr>
                        <a:t> the Onset of Diabetes Mellitus</a:t>
                      </a:r>
                      <a:endParaRPr lang="en-US" sz="1050" kern="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</a:rPr>
                        <a:t>Jack W. Smith, </a:t>
                      </a:r>
                      <a:r>
                        <a:rPr lang="en-US" sz="800" kern="100" dirty="0" err="1">
                          <a:effectLst/>
                        </a:rPr>
                        <a:t>BSt</a:t>
                      </a:r>
                      <a:r>
                        <a:rPr lang="en-US" sz="800" kern="100" dirty="0">
                          <a:effectLst/>
                        </a:rPr>
                        <a:t>, JE Everhart, MD, MPH , WC </a:t>
                      </a:r>
                      <a:r>
                        <a:rPr lang="en-US" sz="800" kern="100" dirty="0" err="1">
                          <a:effectLst/>
                        </a:rPr>
                        <a:t>Dicksont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WCKnowler</a:t>
                      </a:r>
                      <a:r>
                        <a:rPr lang="en-US" sz="800" kern="100" dirty="0">
                          <a:effectLst/>
                        </a:rPr>
                        <a:t>, MD, DrPH , RS Johannes, </a:t>
                      </a:r>
                      <a:r>
                        <a:rPr lang="en-US" sz="800" kern="100" dirty="0" err="1">
                          <a:effectLst/>
                        </a:rPr>
                        <a:t>MD,MS</a:t>
                      </a:r>
                      <a:r>
                        <a:rPr lang="en-US" sz="800" kern="100" dirty="0">
                          <a:effectLst/>
                        </a:rPr>
                        <a:t>*</a:t>
                      </a:r>
                      <a:r>
                        <a:rPr lang="en-US" sz="800" kern="100" dirty="0" err="1">
                          <a:effectLst/>
                        </a:rPr>
                        <a:t>tt</a:t>
                      </a:r>
                      <a:r>
                        <a:rPr lang="en-US" sz="800" kern="100" dirty="0">
                          <a:effectLst/>
                        </a:rPr>
                        <a:t> From the Logistics Management </a:t>
                      </a:r>
                      <a:r>
                        <a:rPr lang="en-US" sz="800" kern="100" dirty="0" err="1">
                          <a:effectLst/>
                        </a:rPr>
                        <a:t>Institutet</a:t>
                      </a:r>
                      <a:r>
                        <a:rPr lang="en-US" sz="800" kern="100" dirty="0">
                          <a:effectLst/>
                        </a:rPr>
                        <a:t>, the National Institute of Diabetes Digestive and Kidney Diseases: Epidemiology and Data Systems Program and the Diabetes and Arthritis Epidemiology </a:t>
                      </a:r>
                      <a:r>
                        <a:rPr lang="en-US" sz="800" kern="100" dirty="0" err="1">
                          <a:effectLst/>
                        </a:rPr>
                        <a:t>Section4</a:t>
                      </a:r>
                      <a:r>
                        <a:rPr lang="en-US" sz="800" kern="100" dirty="0">
                          <a:effectLst/>
                        </a:rPr>
                        <a:t>, and The Johns Hopkins University School </a:t>
                      </a:r>
                      <a:r>
                        <a:rPr lang="en-US" sz="800" kern="100" dirty="0" err="1">
                          <a:effectLst/>
                        </a:rPr>
                        <a:t>ofMedicinet</a:t>
                      </a:r>
                      <a:endParaRPr lang="en-US" sz="10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 err="1">
                          <a:effectLst/>
                        </a:rPr>
                        <a:t>Vấn</a:t>
                      </a:r>
                      <a:r>
                        <a:rPr lang="en-US" sz="900" b="1" kern="100" dirty="0">
                          <a:effectLst/>
                        </a:rPr>
                        <a:t> </a:t>
                      </a:r>
                      <a:r>
                        <a:rPr lang="en-US" sz="900" b="1" kern="100" dirty="0" err="1">
                          <a:effectLst/>
                        </a:rPr>
                        <a:t>đề</a:t>
                      </a:r>
                      <a:r>
                        <a:rPr lang="en-US" sz="900" b="1" kern="100" dirty="0">
                          <a:effectLst/>
                        </a:rPr>
                        <a:t>: </a:t>
                      </a:r>
                      <a:r>
                        <a:rPr lang="en-US" sz="900" kern="100" dirty="0" err="1">
                          <a:effectLst/>
                        </a:rPr>
                        <a:t>Mạng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nơ-ron</a:t>
                      </a:r>
                      <a:r>
                        <a:rPr lang="en-US" sz="900" kern="100" dirty="0">
                          <a:effectLst/>
                        </a:rPr>
                        <a:t> hay </a:t>
                      </a:r>
                      <a:r>
                        <a:rPr lang="en-US" sz="900" kern="100" dirty="0" err="1">
                          <a:effectLst/>
                        </a:rPr>
                        <a:t>mô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hình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kết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nối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cho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xử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lý</a:t>
                      </a:r>
                      <a:r>
                        <a:rPr lang="en-US" sz="900" kern="100" dirty="0">
                          <a:effectLst/>
                        </a:rPr>
                        <a:t> song song </a:t>
                      </a:r>
                      <a:r>
                        <a:rPr lang="en-US" sz="900" kern="100" dirty="0" err="1">
                          <a:effectLst/>
                        </a:rPr>
                        <a:t>không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phải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là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mới</a:t>
                      </a:r>
                      <a:r>
                        <a:rPr lang="en-US" sz="900" kern="100" dirty="0">
                          <a:effectLst/>
                        </a:rPr>
                        <a:t>. Tuy </a:t>
                      </a:r>
                      <a:r>
                        <a:rPr lang="en-US" sz="900" kern="100" dirty="0" err="1">
                          <a:effectLst/>
                        </a:rPr>
                        <a:t>nhiên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mối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quan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tâm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đã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trỗi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dậy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trở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lại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trong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nửa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thập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kỷ</a:t>
                      </a:r>
                      <a:r>
                        <a:rPr lang="en-US" sz="900" kern="100" dirty="0">
                          <a:effectLst/>
                        </a:rPr>
                        <a:t> qua. </a:t>
                      </a:r>
                      <a:r>
                        <a:rPr lang="en-US" sz="900" kern="100" dirty="0" err="1">
                          <a:effectLst/>
                        </a:rPr>
                        <a:t>Một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phần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điều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này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liên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quan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đến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sự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hiểu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biết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tốt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hơn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về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những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gì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hiện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được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gọi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là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các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nút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ẩn</a:t>
                      </a:r>
                      <a:r>
                        <a:rPr lang="en-US" sz="900" kern="100" dirty="0">
                          <a:effectLst/>
                        </a:rPr>
                        <a:t>. Các </a:t>
                      </a:r>
                      <a:r>
                        <a:rPr lang="en-US" sz="900" kern="100" dirty="0" err="1">
                          <a:effectLst/>
                        </a:rPr>
                        <a:t>thuật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toán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này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được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coi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là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có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giá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trị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rõ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rệt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trong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các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bài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toán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nhận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dạng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mẫu</a:t>
                      </a:r>
                      <a:r>
                        <a:rPr lang="en-US" sz="900" kern="100" dirty="0">
                          <a:effectLst/>
                        </a:rPr>
                        <a:t>. Do </a:t>
                      </a:r>
                      <a:r>
                        <a:rPr lang="en-US" sz="900" kern="100" dirty="0" err="1">
                          <a:effectLst/>
                        </a:rPr>
                        <a:t>đó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chúng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tôi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đã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kiểm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khả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năng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của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một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mô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hình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mạng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nơ-ron</a:t>
                      </a:r>
                      <a:r>
                        <a:rPr lang="en-US" sz="900" kern="100" dirty="0">
                          <a:effectLst/>
                        </a:rPr>
                        <a:t> ban </a:t>
                      </a:r>
                      <a:r>
                        <a:rPr lang="en-US" sz="900" kern="100" dirty="0" err="1">
                          <a:effectLst/>
                        </a:rPr>
                        <a:t>đầu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ADAP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trong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việc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dự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báo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sự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khởi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phát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của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bệnh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tiểu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đường</a:t>
                      </a:r>
                      <a:r>
                        <a:rPr lang="en-US" sz="900" kern="100" dirty="0">
                          <a:effectLst/>
                        </a:rPr>
                        <a:t> ở </a:t>
                      </a:r>
                      <a:r>
                        <a:rPr lang="en-US" sz="900" kern="100" dirty="0" err="1">
                          <a:effectLst/>
                        </a:rPr>
                        <a:t>một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nhóm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dân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số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người</a:t>
                      </a:r>
                      <a:r>
                        <a:rPr lang="en-US" sz="900" kern="100" dirty="0">
                          <a:effectLst/>
                        </a:rPr>
                        <a:t> da </a:t>
                      </a:r>
                      <a:r>
                        <a:rPr lang="en-US" sz="900" kern="100" dirty="0" err="1">
                          <a:effectLst/>
                        </a:rPr>
                        <a:t>đỏ</a:t>
                      </a:r>
                      <a:r>
                        <a:rPr lang="en-US" sz="900" kern="100" dirty="0">
                          <a:effectLst/>
                        </a:rPr>
                        <a:t> Pima </a:t>
                      </a:r>
                      <a:r>
                        <a:rPr lang="en-US" sz="900" kern="100" dirty="0" err="1">
                          <a:effectLst/>
                        </a:rPr>
                        <a:t>có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nguy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cơ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cao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 err="1">
                          <a:effectLst/>
                        </a:rPr>
                        <a:t>Kiểm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khả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năng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của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một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mô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hình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mạng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nơ-ron</a:t>
                      </a:r>
                      <a:r>
                        <a:rPr lang="en-US" sz="900" kern="100" dirty="0">
                          <a:effectLst/>
                        </a:rPr>
                        <a:t> ban </a:t>
                      </a:r>
                      <a:r>
                        <a:rPr lang="en-US" sz="900" kern="100" dirty="0" err="1">
                          <a:effectLst/>
                        </a:rPr>
                        <a:t>đầu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ADAP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trong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việc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dự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báo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sự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khởi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phát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của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bệnh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tiểu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đường</a:t>
                      </a:r>
                      <a:r>
                        <a:rPr lang="en-US" sz="900" kern="100" dirty="0">
                          <a:effectLst/>
                        </a:rPr>
                        <a:t> ở </a:t>
                      </a:r>
                      <a:r>
                        <a:rPr lang="en-US" sz="900" kern="100" dirty="0" err="1">
                          <a:effectLst/>
                        </a:rPr>
                        <a:t>một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nhóm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dân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số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người</a:t>
                      </a:r>
                      <a:r>
                        <a:rPr lang="en-US" sz="900" kern="100" dirty="0">
                          <a:effectLst/>
                        </a:rPr>
                        <a:t> da </a:t>
                      </a:r>
                      <a:r>
                        <a:rPr lang="en-US" sz="900" kern="100" dirty="0" err="1">
                          <a:effectLst/>
                        </a:rPr>
                        <a:t>đỏ</a:t>
                      </a:r>
                      <a:r>
                        <a:rPr lang="en-US" sz="900" kern="100" dirty="0">
                          <a:effectLst/>
                        </a:rPr>
                        <a:t> Pima </a:t>
                      </a:r>
                      <a:r>
                        <a:rPr lang="en-US" sz="900" kern="100" dirty="0" err="1">
                          <a:effectLst/>
                        </a:rPr>
                        <a:t>có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nguy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cơ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cao</a:t>
                      </a:r>
                      <a:r>
                        <a:rPr lang="en-US" sz="900" kern="100" dirty="0">
                          <a:effectLst/>
                        </a:rPr>
                        <a:t>. Hiệu </a:t>
                      </a:r>
                      <a:r>
                        <a:rPr lang="en-US" sz="900" kern="100" dirty="0" err="1">
                          <a:effectLst/>
                        </a:rPr>
                        <a:t>suất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của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thuật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toán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đã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được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phân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tích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bằng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các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biện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pháp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tiêu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chuẩn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cho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các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xét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nghiệm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lâm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sàng</a:t>
                      </a:r>
                      <a:r>
                        <a:rPr lang="en-US" sz="900" kern="100" dirty="0">
                          <a:effectLst/>
                        </a:rPr>
                        <a:t>: </a:t>
                      </a:r>
                      <a:r>
                        <a:rPr lang="en-US" sz="900" kern="100" dirty="0" err="1">
                          <a:effectLst/>
                        </a:rPr>
                        <a:t>độ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nhạy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độ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đặc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hiệu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và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đường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cong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đặc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trưng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hoạt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động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của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bộ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thu</a:t>
                      </a:r>
                      <a:r>
                        <a:rPr lang="en-US" sz="900" kern="100" dirty="0">
                          <a:effectLst/>
                        </a:rPr>
                        <a:t>. </a:t>
                      </a:r>
                      <a:r>
                        <a:rPr lang="en-US" sz="900" kern="100" dirty="0" err="1">
                          <a:effectLst/>
                        </a:rPr>
                        <a:t>Điểm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giao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nhau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giữa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độ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nhạy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và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độ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đặc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hiệu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là</a:t>
                      </a:r>
                      <a:r>
                        <a:rPr lang="en-US" sz="900" kern="100" dirty="0">
                          <a:effectLst/>
                        </a:rPr>
                        <a:t> 0,76.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9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9215" marR="49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 err="1">
                          <a:effectLst/>
                        </a:rPr>
                        <a:t>Độ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đo</a:t>
                      </a:r>
                      <a:r>
                        <a:rPr lang="en-US" sz="900" kern="100" dirty="0">
                          <a:effectLst/>
                        </a:rPr>
                        <a:t>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 err="1">
                          <a:effectLst/>
                        </a:rPr>
                        <a:t>độ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nhạy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độ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đặc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hiệu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và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đường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cong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đặc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trưng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hoạt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động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của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bộ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thu</a:t>
                      </a:r>
                      <a:r>
                        <a:rPr lang="en-US" sz="900" kern="100" dirty="0">
                          <a:effectLst/>
                        </a:rPr>
                        <a:t>.</a:t>
                      </a:r>
                      <a:endParaRPr lang="en-U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15" marR="49215" marT="0" marB="0"/>
                </a:tc>
                <a:extLst>
                  <a:ext uri="{0D108BD9-81ED-4DB2-BD59-A6C34878D82A}">
                    <a16:rowId xmlns:a16="http://schemas.microsoft.com/office/drawing/2014/main" val="1729644640"/>
                  </a:ext>
                </a:extLst>
              </a:tr>
            </a:tbl>
          </a:graphicData>
        </a:graphic>
      </p:graphicFrame>
      <p:pic>
        <p:nvPicPr>
          <p:cNvPr id="2050" name="Picture 1">
            <a:extLst>
              <a:ext uri="{FF2B5EF4-FFF2-40B4-BE49-F238E27FC236}">
                <a16:creationId xmlns:a16="http://schemas.microsoft.com/office/drawing/2014/main" id="{6ADBC97F-E690-82C0-D263-F9DFD0129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6" y="5392432"/>
            <a:ext cx="1645759" cy="5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A diagram of diabetes&#10;&#10;AI-generated content may be incorrect.">
            <a:extLst>
              <a:ext uri="{FF2B5EF4-FFF2-40B4-BE49-F238E27FC236}">
                <a16:creationId xmlns:a16="http://schemas.microsoft.com/office/drawing/2014/main" id="{1E9EF76B-1067-3EDF-14C7-12B99115B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942" y="4519246"/>
            <a:ext cx="2149783" cy="14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A generic schema for an online adaptive learning algorithm. | Download  Scientific Diagram">
            <a:extLst>
              <a:ext uri="{FF2B5EF4-FFF2-40B4-BE49-F238E27FC236}">
                <a16:creationId xmlns:a16="http://schemas.microsoft.com/office/drawing/2014/main" id="{E24B22B5-7CB2-10F1-390A-5F6AD47A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37" y="4145671"/>
            <a:ext cx="2197249" cy="95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5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AEA12-7CE1-0D8B-A684-C5FC73130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115D-29E8-7AAE-6701-C6581656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2AF0-D8E1-D56A-5F64-74B0EFB6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062"/>
            <a:ext cx="5588978" cy="22068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Times New Roman" panose="02020603050405020304" pitchFamily="18" charset="0"/>
              <a:buChar char="‒"/>
            </a:pPr>
            <a:r>
              <a:rPr lang="vi-VN" dirty="0"/>
              <a:t> 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‒"/>
            </a:pP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‒"/>
            </a:pP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E30F1A-DE23-B509-DCC5-DDC1BC3DE085}"/>
              </a:ext>
            </a:extLst>
          </p:cNvPr>
          <p:cNvSpPr txBox="1">
            <a:spLocks/>
          </p:cNvSpPr>
          <p:nvPr/>
        </p:nvSpPr>
        <p:spPr>
          <a:xfrm>
            <a:off x="838198" y="1287676"/>
            <a:ext cx="10515600" cy="80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5A484-1A50-C5A2-7643-DFA53278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362" y="1536380"/>
            <a:ext cx="4394436" cy="42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8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34C58-23F7-9B5F-075E-7356647C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81C2-3745-2EE6-8D5A-C628D4AA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F90D-EBD4-8208-3B02-FAD54C5F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7062"/>
            <a:ext cx="10515599" cy="430822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 Dataset Pima Indians Diabetes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9 </a:t>
            </a:r>
            <a:r>
              <a:rPr lang="en-US" sz="1600" dirty="0" err="1"/>
              <a:t>cột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:</a:t>
            </a:r>
            <a:endParaRPr lang="vi-VN" sz="16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   1. Pregnancies: Số lần mang thai, phản ánh tiền sử sinh sản có thể liên quan đến nguy cơ đái tháo đường.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   2. Glucose: Nồng độ glucose huyết tương sau 2 giờ trong bài kiểm tra dung nạp glucose (mg/dl), chỉ số quan trọng để chẩn đoán đái tháo đường.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   3. BloodPressure: Huyết áp tâm thu (mm Hg), đo áp lực máu khi tim giãn ra, liên quan đến sức khỏe tim mạch.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   4. SkinThickness: Độ dày nếp gấp da tay (mm), đại diện cho lượng mỡ dưới da, một yếu tố liên quan đến béo phì.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   5. Insulin: Mức insulin huyết thanh sau 2 giờ (mu U/ml), phản ánh khả năng sản xuất insulin của cơ thể.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   6. BMI: Chỉ số khối cơ thể (kg/m²), đo lường mức độ béo phì, một yếu tố nguy cơ lớn của đái tháo đường loại 2.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   7. DiabetesPedigreeFunction: Hàm phả hệ đái tháo đường, đánh giá nguy cơ di truyền dựa trên lịch sử gia đình.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   8. Age: Tuổi (năm), ảnh hưởng đến nguy cơ mắc bệnh do sự lão hóa.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   9. Outcome: Biến lớp (0: Không đái tháo đường, 1: Có đái tháo đường), mục tiêu chính của phân tích.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A747CC-276B-5249-D49F-71ACF26E9E64}"/>
              </a:ext>
            </a:extLst>
          </p:cNvPr>
          <p:cNvSpPr txBox="1">
            <a:spLocks/>
          </p:cNvSpPr>
          <p:nvPr/>
        </p:nvSpPr>
        <p:spPr>
          <a:xfrm>
            <a:off x="838198" y="1287676"/>
            <a:ext cx="10515600" cy="80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0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3DDBE-F625-C334-E180-9798200F4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BD2D-EA5B-DA35-CC73-3F9BAC9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8CA1-70A4-89AC-65CC-781C9A49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108" y="2390073"/>
            <a:ext cx="5338689" cy="390521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 </a:t>
            </a:r>
            <a:r>
              <a:rPr lang="vi-VN" dirty="0"/>
              <a:t>Dữ liệu cho thấy </a:t>
            </a:r>
            <a:r>
              <a:rPr lang="vi-VN" b="1" i="1" dirty="0"/>
              <a:t>500 mẫu </a:t>
            </a:r>
            <a:r>
              <a:rPr lang="vi-VN" dirty="0"/>
              <a:t>không đái tháo đường (0) và </a:t>
            </a:r>
            <a:r>
              <a:rPr lang="vi-VN" b="1" i="1" dirty="0"/>
              <a:t>268 mẫu</a:t>
            </a:r>
            <a:r>
              <a:rPr lang="vi-VN" dirty="0"/>
              <a:t> có đái tháo đường (1), chiếm tỷ lệ khoảng 65% và 35%. Sự mất cân bằng này cần được xem xét khi xây dựng mô hình, phù hợp với phân bố được ghi nhận trong tài liệu.</a:t>
            </a:r>
            <a:endParaRPr lang="vi-V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4652A-5AF3-6C24-7EF3-D0E7E570D444}"/>
              </a:ext>
            </a:extLst>
          </p:cNvPr>
          <p:cNvSpPr txBox="1">
            <a:spLocks/>
          </p:cNvSpPr>
          <p:nvPr/>
        </p:nvSpPr>
        <p:spPr>
          <a:xfrm>
            <a:off x="838198" y="1287676"/>
            <a:ext cx="10515600" cy="80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with a green and blue rectangle&#10;&#10;AI-generated content may be incorrect.">
            <a:extLst>
              <a:ext uri="{FF2B5EF4-FFF2-40B4-BE49-F238E27FC236}">
                <a16:creationId xmlns:a16="http://schemas.microsoft.com/office/drawing/2014/main" id="{815249A9-35BC-791F-CADE-ED3F74F73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7" y="2390073"/>
            <a:ext cx="5338688" cy="33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7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01AD8-8C88-AB02-C299-BB9C0D84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1D63-D9FD-D4D7-86D9-E2E35E06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CF8C-F2DC-E2FF-38B8-971C76CC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108" y="2390073"/>
            <a:ext cx="5338689" cy="390521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vi-VN" sz="1600" dirty="0"/>
              <a:t> </a:t>
            </a:r>
            <a:r>
              <a:rPr lang="vi-VN" dirty="0"/>
              <a:t>Dữ liệu cho thấy </a:t>
            </a:r>
            <a:r>
              <a:rPr lang="vi-VN" b="1" i="1" dirty="0"/>
              <a:t>500 mẫu </a:t>
            </a:r>
            <a:r>
              <a:rPr lang="vi-VN" dirty="0"/>
              <a:t>không đái tháo đường (0) và </a:t>
            </a:r>
            <a:r>
              <a:rPr lang="vi-VN" b="1" i="1" dirty="0"/>
              <a:t>268 mẫu</a:t>
            </a:r>
            <a:r>
              <a:rPr lang="vi-VN" dirty="0"/>
              <a:t> có đái tháo đường (1), chiếm tỷ lệ khoảng 65% và 35%. Sự mất cân bằng này cần được xem xét khi xây dựng mô hình, phù hợp với phân bố được ghi nhận trong tài liệu.</a:t>
            </a:r>
            <a:endParaRPr lang="vi-V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F9DC57-00F2-279F-9963-D121D9E2F55C}"/>
              </a:ext>
            </a:extLst>
          </p:cNvPr>
          <p:cNvSpPr txBox="1">
            <a:spLocks/>
          </p:cNvSpPr>
          <p:nvPr/>
        </p:nvSpPr>
        <p:spPr>
          <a:xfrm>
            <a:off x="838198" y="1287676"/>
            <a:ext cx="10515600" cy="80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with a green and blue rectangle&#10;&#10;AI-generated content may be incorrect.">
            <a:extLst>
              <a:ext uri="{FF2B5EF4-FFF2-40B4-BE49-F238E27FC236}">
                <a16:creationId xmlns:a16="http://schemas.microsoft.com/office/drawing/2014/main" id="{B7322869-29AA-66DD-5C15-E53FB3708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7" y="2390073"/>
            <a:ext cx="5338688" cy="33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5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1398</Words>
  <Application>Microsoft Office PowerPoint</Application>
  <PresentationFormat>Widescreen</PresentationFormat>
  <Paragraphs>74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Tahoma</vt:lpstr>
      <vt:lpstr>Times New Roman</vt:lpstr>
      <vt:lpstr>Office Theme</vt:lpstr>
      <vt:lpstr>Phân tích khám phá về bệnh đái tháo đường</vt:lpstr>
      <vt:lpstr>Agenda</vt:lpstr>
      <vt:lpstr>1. Xác định vấn đề</vt:lpstr>
      <vt:lpstr>1. Xác định vấn đề</vt:lpstr>
      <vt:lpstr>2. Các nghiên cứu liên quan</vt:lpstr>
      <vt:lpstr>3. Phân tích khám phá dữ liệu</vt:lpstr>
      <vt:lpstr>3. Phân tích khám phá dữ liệu</vt:lpstr>
      <vt:lpstr>3. Phân tích khám phá dữ liệu</vt:lpstr>
      <vt:lpstr>3. Phân tích khám phá dữ liệu</vt:lpstr>
      <vt:lpstr>4. Tổng kết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Bi</dc:creator>
  <cp:lastModifiedBy>Nguyen Bi</cp:lastModifiedBy>
  <cp:revision>3</cp:revision>
  <dcterms:created xsi:type="dcterms:W3CDTF">2025-09-23T13:19:03Z</dcterms:created>
  <dcterms:modified xsi:type="dcterms:W3CDTF">2025-09-23T15:17:36Z</dcterms:modified>
</cp:coreProperties>
</file>