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5" r:id="rId7"/>
    <p:sldId id="264" r:id="rId8"/>
    <p:sldId id="266" r:id="rId9"/>
    <p:sldId id="267" r:id="rId10"/>
    <p:sldId id="268" r:id="rId11"/>
    <p:sldId id="269" r:id="rId12"/>
    <p:sldId id="270" r:id="rId13"/>
    <p:sldId id="273" r:id="rId14"/>
    <p:sldId id="274" r:id="rId15"/>
    <p:sldId id="276" r:id="rId16"/>
    <p:sldId id="277" r:id="rId17"/>
    <p:sldId id="278" r:id="rId18"/>
    <p:sldId id="279" r:id="rId19"/>
    <p:sldId id="280" r:id="rId20"/>
    <p:sldId id="263"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87" d="100"/>
          <a:sy n="87" d="100"/>
        </p:scale>
        <p:origin x="40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0D627-74EA-4C98-984E-D570270C8588}" type="datetimeFigureOut">
              <a:rPr lang="en-US" smtClean="0"/>
              <a:t>9/24/2025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7A079-0AB6-43A2-8B85-7E4F1CC03E19}" type="slidenum">
              <a:rPr lang="en-US" smtClean="0"/>
              <a:t>‹#›</a:t>
            </a:fld>
            <a:endParaRPr lang="en-US"/>
          </a:p>
        </p:txBody>
      </p:sp>
    </p:spTree>
    <p:extLst>
      <p:ext uri="{BB962C8B-B14F-4D97-AF65-F5344CB8AC3E}">
        <p14:creationId xmlns:p14="http://schemas.microsoft.com/office/powerpoint/2010/main" val="2946275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67A079-0AB6-43A2-8B85-7E4F1CC03E19}" type="slidenum">
              <a:rPr lang="en-US" smtClean="0"/>
              <a:t>3</a:t>
            </a:fld>
            <a:endParaRPr lang="en-US"/>
          </a:p>
        </p:txBody>
      </p:sp>
    </p:spTree>
    <p:extLst>
      <p:ext uri="{BB962C8B-B14F-4D97-AF65-F5344CB8AC3E}">
        <p14:creationId xmlns:p14="http://schemas.microsoft.com/office/powerpoint/2010/main" val="1454726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4E37C-4EAD-A6F6-2431-BB6E80499A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819020-16F1-EC91-5DE4-AA27E090D4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5E5326-C037-E9D8-0ACC-CA165180B0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4811DD-FB25-32A9-35E7-38034B8B0E23}"/>
              </a:ext>
            </a:extLst>
          </p:cNvPr>
          <p:cNvSpPr>
            <a:spLocks noGrp="1"/>
          </p:cNvSpPr>
          <p:nvPr>
            <p:ph type="sldNum" sz="quarter" idx="5"/>
          </p:nvPr>
        </p:nvSpPr>
        <p:spPr/>
        <p:txBody>
          <a:bodyPr/>
          <a:lstStyle/>
          <a:p>
            <a:fld id="{BA67A079-0AB6-43A2-8B85-7E4F1CC03E19}" type="slidenum">
              <a:rPr lang="en-US" smtClean="0"/>
              <a:t>14</a:t>
            </a:fld>
            <a:endParaRPr lang="en-US"/>
          </a:p>
        </p:txBody>
      </p:sp>
    </p:spTree>
    <p:extLst>
      <p:ext uri="{BB962C8B-B14F-4D97-AF65-F5344CB8AC3E}">
        <p14:creationId xmlns:p14="http://schemas.microsoft.com/office/powerpoint/2010/main" val="2956433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7B9AD-9864-49B3-F328-B5CDC212A5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C06281-E2A0-EEC2-A299-F73CB2FACB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09693A-9296-6E35-DAE8-7BD06E268F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DBDAF2-C1DA-1394-B4D3-2AFE4C1940FE}"/>
              </a:ext>
            </a:extLst>
          </p:cNvPr>
          <p:cNvSpPr>
            <a:spLocks noGrp="1"/>
          </p:cNvSpPr>
          <p:nvPr>
            <p:ph type="sldNum" sz="quarter" idx="5"/>
          </p:nvPr>
        </p:nvSpPr>
        <p:spPr/>
        <p:txBody>
          <a:bodyPr/>
          <a:lstStyle/>
          <a:p>
            <a:fld id="{BA67A079-0AB6-43A2-8B85-7E4F1CC03E19}" type="slidenum">
              <a:rPr lang="en-US" smtClean="0"/>
              <a:t>15</a:t>
            </a:fld>
            <a:endParaRPr lang="en-US"/>
          </a:p>
        </p:txBody>
      </p:sp>
    </p:spTree>
    <p:extLst>
      <p:ext uri="{BB962C8B-B14F-4D97-AF65-F5344CB8AC3E}">
        <p14:creationId xmlns:p14="http://schemas.microsoft.com/office/powerpoint/2010/main" val="1465272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94D05-2938-7A24-7CDB-6A3324A123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1DAEB1-35DE-3F41-A56C-A060EA8B3C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F0EFBF-7854-03A7-789F-561A9811F6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67D38B-5CD1-94FE-3533-340DF0C22F73}"/>
              </a:ext>
            </a:extLst>
          </p:cNvPr>
          <p:cNvSpPr>
            <a:spLocks noGrp="1"/>
          </p:cNvSpPr>
          <p:nvPr>
            <p:ph type="sldNum" sz="quarter" idx="5"/>
          </p:nvPr>
        </p:nvSpPr>
        <p:spPr/>
        <p:txBody>
          <a:bodyPr/>
          <a:lstStyle/>
          <a:p>
            <a:fld id="{BA67A079-0AB6-43A2-8B85-7E4F1CC03E19}" type="slidenum">
              <a:rPr lang="en-US" smtClean="0"/>
              <a:t>16</a:t>
            </a:fld>
            <a:endParaRPr lang="en-US"/>
          </a:p>
        </p:txBody>
      </p:sp>
    </p:spTree>
    <p:extLst>
      <p:ext uri="{BB962C8B-B14F-4D97-AF65-F5344CB8AC3E}">
        <p14:creationId xmlns:p14="http://schemas.microsoft.com/office/powerpoint/2010/main" val="454318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1E5EC-C1E7-6BCB-F3F9-548E050066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4B21FB-4894-8C22-FC6C-364129CA59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D44A35-672A-3E35-6534-0FFFFBC22D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B60E1C-7E8B-ECAC-8150-05442A678FC0}"/>
              </a:ext>
            </a:extLst>
          </p:cNvPr>
          <p:cNvSpPr>
            <a:spLocks noGrp="1"/>
          </p:cNvSpPr>
          <p:nvPr>
            <p:ph type="sldNum" sz="quarter" idx="5"/>
          </p:nvPr>
        </p:nvSpPr>
        <p:spPr/>
        <p:txBody>
          <a:bodyPr/>
          <a:lstStyle/>
          <a:p>
            <a:fld id="{BA67A079-0AB6-43A2-8B85-7E4F1CC03E19}" type="slidenum">
              <a:rPr lang="en-US" smtClean="0"/>
              <a:t>17</a:t>
            </a:fld>
            <a:endParaRPr lang="en-US"/>
          </a:p>
        </p:txBody>
      </p:sp>
    </p:spTree>
    <p:extLst>
      <p:ext uri="{BB962C8B-B14F-4D97-AF65-F5344CB8AC3E}">
        <p14:creationId xmlns:p14="http://schemas.microsoft.com/office/powerpoint/2010/main" val="2882815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A9E71-CD21-95E9-1BD6-E8AC65075E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13389E-AEB3-6A57-8C87-C3B7A2298A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0AE2A1-A4D3-E30E-DB25-CE0D6E2D70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69B366-A178-8376-A085-1D9ADEDA00AE}"/>
              </a:ext>
            </a:extLst>
          </p:cNvPr>
          <p:cNvSpPr>
            <a:spLocks noGrp="1"/>
          </p:cNvSpPr>
          <p:nvPr>
            <p:ph type="sldNum" sz="quarter" idx="5"/>
          </p:nvPr>
        </p:nvSpPr>
        <p:spPr/>
        <p:txBody>
          <a:bodyPr/>
          <a:lstStyle/>
          <a:p>
            <a:fld id="{BA67A079-0AB6-43A2-8B85-7E4F1CC03E19}" type="slidenum">
              <a:rPr lang="en-US" smtClean="0"/>
              <a:t>18</a:t>
            </a:fld>
            <a:endParaRPr lang="en-US"/>
          </a:p>
        </p:txBody>
      </p:sp>
    </p:spTree>
    <p:extLst>
      <p:ext uri="{BB962C8B-B14F-4D97-AF65-F5344CB8AC3E}">
        <p14:creationId xmlns:p14="http://schemas.microsoft.com/office/powerpoint/2010/main" val="1603076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0DF4B-258B-211C-A531-E97E810A13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BC1361-8A8C-867A-2DBB-140611B5BE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50F72B-E80C-0CBB-3826-C8595814D0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119222-59A5-3AA6-CA53-322B1CDFA25B}"/>
              </a:ext>
            </a:extLst>
          </p:cNvPr>
          <p:cNvSpPr>
            <a:spLocks noGrp="1"/>
          </p:cNvSpPr>
          <p:nvPr>
            <p:ph type="sldNum" sz="quarter" idx="5"/>
          </p:nvPr>
        </p:nvSpPr>
        <p:spPr/>
        <p:txBody>
          <a:bodyPr/>
          <a:lstStyle/>
          <a:p>
            <a:fld id="{BA67A079-0AB6-43A2-8B85-7E4F1CC03E19}" type="slidenum">
              <a:rPr lang="en-US" smtClean="0"/>
              <a:t>19</a:t>
            </a:fld>
            <a:endParaRPr lang="en-US"/>
          </a:p>
        </p:txBody>
      </p:sp>
    </p:spTree>
    <p:extLst>
      <p:ext uri="{BB962C8B-B14F-4D97-AF65-F5344CB8AC3E}">
        <p14:creationId xmlns:p14="http://schemas.microsoft.com/office/powerpoint/2010/main" val="1252141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DBEC7-C43F-9B61-5D40-E87F9657D3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14BAD2-6584-BEF5-3D07-F234E05E81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0A4988-1960-F476-678B-4C5D06989D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54A38A-6C65-0671-B630-29B2315C6B53}"/>
              </a:ext>
            </a:extLst>
          </p:cNvPr>
          <p:cNvSpPr>
            <a:spLocks noGrp="1"/>
          </p:cNvSpPr>
          <p:nvPr>
            <p:ph type="sldNum" sz="quarter" idx="5"/>
          </p:nvPr>
        </p:nvSpPr>
        <p:spPr/>
        <p:txBody>
          <a:bodyPr/>
          <a:lstStyle/>
          <a:p>
            <a:fld id="{BA67A079-0AB6-43A2-8B85-7E4F1CC03E19}" type="slidenum">
              <a:rPr lang="en-US" smtClean="0"/>
              <a:t>6</a:t>
            </a:fld>
            <a:endParaRPr lang="en-US"/>
          </a:p>
        </p:txBody>
      </p:sp>
    </p:spTree>
    <p:extLst>
      <p:ext uri="{BB962C8B-B14F-4D97-AF65-F5344CB8AC3E}">
        <p14:creationId xmlns:p14="http://schemas.microsoft.com/office/powerpoint/2010/main" val="1022195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25D7D-E260-D753-9082-73EA420259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AFFBDE-C35A-9F7E-804C-C4D32B28F1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80C024-E8F3-7568-A57E-12F8213688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358C1D-2437-B095-E985-DAE8F3BAE106}"/>
              </a:ext>
            </a:extLst>
          </p:cNvPr>
          <p:cNvSpPr>
            <a:spLocks noGrp="1"/>
          </p:cNvSpPr>
          <p:nvPr>
            <p:ph type="sldNum" sz="quarter" idx="5"/>
          </p:nvPr>
        </p:nvSpPr>
        <p:spPr/>
        <p:txBody>
          <a:bodyPr/>
          <a:lstStyle/>
          <a:p>
            <a:fld id="{BA67A079-0AB6-43A2-8B85-7E4F1CC03E19}" type="slidenum">
              <a:rPr lang="en-US" smtClean="0"/>
              <a:t>7</a:t>
            </a:fld>
            <a:endParaRPr lang="en-US"/>
          </a:p>
        </p:txBody>
      </p:sp>
    </p:spTree>
    <p:extLst>
      <p:ext uri="{BB962C8B-B14F-4D97-AF65-F5344CB8AC3E}">
        <p14:creationId xmlns:p14="http://schemas.microsoft.com/office/powerpoint/2010/main" val="269754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DACE8-6074-2AA5-F281-A6477D8F0A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AE928C-16E7-C2F2-06A2-F055D41207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62A359-C744-A474-AA78-7DC3E3D24C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20638D-521B-A407-3493-86D8082E29E4}"/>
              </a:ext>
            </a:extLst>
          </p:cNvPr>
          <p:cNvSpPr>
            <a:spLocks noGrp="1"/>
          </p:cNvSpPr>
          <p:nvPr>
            <p:ph type="sldNum" sz="quarter" idx="5"/>
          </p:nvPr>
        </p:nvSpPr>
        <p:spPr/>
        <p:txBody>
          <a:bodyPr/>
          <a:lstStyle/>
          <a:p>
            <a:fld id="{BA67A079-0AB6-43A2-8B85-7E4F1CC03E19}" type="slidenum">
              <a:rPr lang="en-US" smtClean="0"/>
              <a:t>8</a:t>
            </a:fld>
            <a:endParaRPr lang="en-US"/>
          </a:p>
        </p:txBody>
      </p:sp>
    </p:spTree>
    <p:extLst>
      <p:ext uri="{BB962C8B-B14F-4D97-AF65-F5344CB8AC3E}">
        <p14:creationId xmlns:p14="http://schemas.microsoft.com/office/powerpoint/2010/main" val="2660879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CF9D6-025C-360A-988D-057A19C661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8FA48-D17D-625E-6B8F-B0F354D8C9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5E3AE3-3FB2-A4FB-02A3-FB0A20C822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8037BD-7329-A642-3A33-ACE47646C860}"/>
              </a:ext>
            </a:extLst>
          </p:cNvPr>
          <p:cNvSpPr>
            <a:spLocks noGrp="1"/>
          </p:cNvSpPr>
          <p:nvPr>
            <p:ph type="sldNum" sz="quarter" idx="5"/>
          </p:nvPr>
        </p:nvSpPr>
        <p:spPr/>
        <p:txBody>
          <a:bodyPr/>
          <a:lstStyle/>
          <a:p>
            <a:fld id="{BA67A079-0AB6-43A2-8B85-7E4F1CC03E19}" type="slidenum">
              <a:rPr lang="en-US" smtClean="0"/>
              <a:t>9</a:t>
            </a:fld>
            <a:endParaRPr lang="en-US"/>
          </a:p>
        </p:txBody>
      </p:sp>
    </p:spTree>
    <p:extLst>
      <p:ext uri="{BB962C8B-B14F-4D97-AF65-F5344CB8AC3E}">
        <p14:creationId xmlns:p14="http://schemas.microsoft.com/office/powerpoint/2010/main" val="33095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A9359-50C7-C730-7A65-8651954426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9C5C61-9EC5-82C9-E745-93C82A08B0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8D0D40-BAE8-5B98-5FD2-E6293A1AB5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C3222E-E061-70A9-5ADE-79C64338DA5B}"/>
              </a:ext>
            </a:extLst>
          </p:cNvPr>
          <p:cNvSpPr>
            <a:spLocks noGrp="1"/>
          </p:cNvSpPr>
          <p:nvPr>
            <p:ph type="sldNum" sz="quarter" idx="5"/>
          </p:nvPr>
        </p:nvSpPr>
        <p:spPr/>
        <p:txBody>
          <a:bodyPr/>
          <a:lstStyle/>
          <a:p>
            <a:fld id="{BA67A079-0AB6-43A2-8B85-7E4F1CC03E19}" type="slidenum">
              <a:rPr lang="en-US" smtClean="0"/>
              <a:t>10</a:t>
            </a:fld>
            <a:endParaRPr lang="en-US"/>
          </a:p>
        </p:txBody>
      </p:sp>
    </p:spTree>
    <p:extLst>
      <p:ext uri="{BB962C8B-B14F-4D97-AF65-F5344CB8AC3E}">
        <p14:creationId xmlns:p14="http://schemas.microsoft.com/office/powerpoint/2010/main" val="14899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7F223-81BF-41BE-DA61-E210F2E69F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971D51-6989-FC4E-F5A0-1889394973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CB2FD-32D0-D6E8-E3CD-50EAED1FDD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C26FD5-F374-43C9-B4E5-186A05D2BAB9}"/>
              </a:ext>
            </a:extLst>
          </p:cNvPr>
          <p:cNvSpPr>
            <a:spLocks noGrp="1"/>
          </p:cNvSpPr>
          <p:nvPr>
            <p:ph type="sldNum" sz="quarter" idx="5"/>
          </p:nvPr>
        </p:nvSpPr>
        <p:spPr/>
        <p:txBody>
          <a:bodyPr/>
          <a:lstStyle/>
          <a:p>
            <a:fld id="{BA67A079-0AB6-43A2-8B85-7E4F1CC03E19}" type="slidenum">
              <a:rPr lang="en-US" smtClean="0"/>
              <a:t>11</a:t>
            </a:fld>
            <a:endParaRPr lang="en-US"/>
          </a:p>
        </p:txBody>
      </p:sp>
    </p:spTree>
    <p:extLst>
      <p:ext uri="{BB962C8B-B14F-4D97-AF65-F5344CB8AC3E}">
        <p14:creationId xmlns:p14="http://schemas.microsoft.com/office/powerpoint/2010/main" val="4275110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12DBF-3A8E-590B-1FE5-5668D0AF21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522505-337E-C517-6EB8-397E017C29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6006D9-5DF1-2F26-4B43-2C02CB0431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F5A549-3B62-BBDE-8A29-362970B90BED}"/>
              </a:ext>
            </a:extLst>
          </p:cNvPr>
          <p:cNvSpPr>
            <a:spLocks noGrp="1"/>
          </p:cNvSpPr>
          <p:nvPr>
            <p:ph type="sldNum" sz="quarter" idx="5"/>
          </p:nvPr>
        </p:nvSpPr>
        <p:spPr/>
        <p:txBody>
          <a:bodyPr/>
          <a:lstStyle/>
          <a:p>
            <a:fld id="{BA67A079-0AB6-43A2-8B85-7E4F1CC03E19}" type="slidenum">
              <a:rPr lang="en-US" smtClean="0"/>
              <a:t>12</a:t>
            </a:fld>
            <a:endParaRPr lang="en-US"/>
          </a:p>
        </p:txBody>
      </p:sp>
    </p:spTree>
    <p:extLst>
      <p:ext uri="{BB962C8B-B14F-4D97-AF65-F5344CB8AC3E}">
        <p14:creationId xmlns:p14="http://schemas.microsoft.com/office/powerpoint/2010/main" val="581137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3C351-048F-4E55-ECBF-3647D8B73D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1F59F5-56B8-B42E-5CC7-A48E58F4FC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E58D9E-9E2B-FC19-CAA5-F11302A338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ACD2E4-2169-8626-C7F4-613745501546}"/>
              </a:ext>
            </a:extLst>
          </p:cNvPr>
          <p:cNvSpPr>
            <a:spLocks noGrp="1"/>
          </p:cNvSpPr>
          <p:nvPr>
            <p:ph type="sldNum" sz="quarter" idx="5"/>
          </p:nvPr>
        </p:nvSpPr>
        <p:spPr/>
        <p:txBody>
          <a:bodyPr/>
          <a:lstStyle/>
          <a:p>
            <a:fld id="{BA67A079-0AB6-43A2-8B85-7E4F1CC03E19}" type="slidenum">
              <a:rPr lang="en-US" smtClean="0"/>
              <a:t>13</a:t>
            </a:fld>
            <a:endParaRPr lang="en-US"/>
          </a:p>
        </p:txBody>
      </p:sp>
    </p:spTree>
    <p:extLst>
      <p:ext uri="{BB962C8B-B14F-4D97-AF65-F5344CB8AC3E}">
        <p14:creationId xmlns:p14="http://schemas.microsoft.com/office/powerpoint/2010/main" val="3979928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3465-1AC4-9A74-191B-69BC1D92BE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F17CC4-ADF0-8B79-128C-870224F373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E1F930-A031-801A-0EE1-956730AFF982}"/>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44FB4A57-0FF4-AC6C-2B84-309F20348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85E8-F828-2A67-D9CF-E13A833DD50A}"/>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370690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8AF1-6976-E365-F550-3FBE886F2B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2D6512-623C-6FF2-1368-1F306D5188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41BC1-C13A-3B1A-15DE-6C5FAB3F2883}"/>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954E68F7-6720-A7EF-18DA-390827645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65A31-CD69-BB01-1317-73C2519D166D}"/>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234827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DC1E9-3A48-BB90-5261-58BCBF608B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BA6483-2E10-C740-F351-CD5BEFE4B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9C7E5-1283-AB09-A052-90FCAD900945}"/>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0A127424-2F49-06B5-1E93-BBD7BCF6D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1A780-6018-005E-7CB2-65DFA3633901}"/>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4078227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265B-F86E-D7C2-4C11-6D1DA66DED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321BB7-5218-24F2-B44D-BACFC3100D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22E21-ECF8-0F19-AC95-CA9F34BBF15A}"/>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DFE471C6-4470-6CD8-B535-D34D6DE46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8C547-8E03-E4AB-1E22-FAD75F6B05C0}"/>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46739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BA29-4127-84B3-E2D2-4601D6043F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B69BE7-8383-B435-6263-8EA4FB66D5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4D7571-3A24-7FA8-03EA-56155629107D}"/>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D94C4A1C-C1FE-FE7D-985D-A85BCFFAF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EA6AE-CFD9-1931-2500-58F2A48285C0}"/>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287975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E1AA-9C1E-AA2E-4ED6-4CD60173B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F0953-7717-4EFE-C6E8-1928613CB8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8FBA47-C126-FCF8-DD3A-F76B042886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66068-9FD5-72D0-ED39-A668026F8688}"/>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6" name="Footer Placeholder 5">
            <a:extLst>
              <a:ext uri="{FF2B5EF4-FFF2-40B4-BE49-F238E27FC236}">
                <a16:creationId xmlns:a16="http://schemas.microsoft.com/office/drawing/2014/main" id="{21F13EB9-3BBE-C487-83BD-181848FE8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7C2FB-3F39-4862-B451-FBCD1AD7E150}"/>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78135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90ED-E3ED-87DB-BE6C-2E03243F0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15B36F-7F32-EEED-81DC-2CCFD0A03F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4F2CF3-A76D-9858-452A-609F754FF4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6BA9FB-FBC2-4199-00FF-A6A1A4A7B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EFAF8A-722B-D6B2-43A1-47C08DA002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1AB71E-3507-DA57-B05E-B675F77F82D6}"/>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8" name="Footer Placeholder 7">
            <a:extLst>
              <a:ext uri="{FF2B5EF4-FFF2-40B4-BE49-F238E27FC236}">
                <a16:creationId xmlns:a16="http://schemas.microsoft.com/office/drawing/2014/main" id="{2223D42C-40BB-0F23-DB75-BB78197955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98C1FF-1947-5A22-BAE3-2454DA1242E2}"/>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38319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6D470-EFC9-86DB-75F5-D20B1F7723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045C61-4ECC-96D2-E1C5-1142668A7D08}"/>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4" name="Footer Placeholder 3">
            <a:extLst>
              <a:ext uri="{FF2B5EF4-FFF2-40B4-BE49-F238E27FC236}">
                <a16:creationId xmlns:a16="http://schemas.microsoft.com/office/drawing/2014/main" id="{C6E4D6C1-AA4B-8F67-C2DE-DFC251DD2F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F9376-FBA5-72F3-4596-A06804B315A9}"/>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37204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FF4D3F-17A8-EA00-830D-7E3522EA2913}"/>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3" name="Footer Placeholder 2">
            <a:extLst>
              <a:ext uri="{FF2B5EF4-FFF2-40B4-BE49-F238E27FC236}">
                <a16:creationId xmlns:a16="http://schemas.microsoft.com/office/drawing/2014/main" id="{C1A4DCF2-04B9-F369-236F-F247756954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45ECF8-952B-5982-D092-CDC1FF8C8307}"/>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53525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524B-8B4E-F173-C009-4DE2DCC52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F102E1-2C14-E24A-EE14-55219DC0CB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06046B-9786-92EC-2109-2489E9B13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FFEE9-1B60-C92E-CED7-FC8F56676F19}"/>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6" name="Footer Placeholder 5">
            <a:extLst>
              <a:ext uri="{FF2B5EF4-FFF2-40B4-BE49-F238E27FC236}">
                <a16:creationId xmlns:a16="http://schemas.microsoft.com/office/drawing/2014/main" id="{6D2927FA-4BD4-115C-7788-1680E7314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2D14DF-0CC8-E524-99B3-6FE95CD0D8D5}"/>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166531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5DDB-B779-21D6-8288-DF9B13771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3E1C01-DB07-0984-123B-99F3F0A524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29434D-AA5D-89A7-539A-CBC0386DD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E3A63-9637-3341-0C7F-C8ECCBD21B04}"/>
              </a:ext>
            </a:extLst>
          </p:cNvPr>
          <p:cNvSpPr>
            <a:spLocks noGrp="1"/>
          </p:cNvSpPr>
          <p:nvPr>
            <p:ph type="dt" sz="half" idx="10"/>
          </p:nvPr>
        </p:nvSpPr>
        <p:spPr/>
        <p:txBody>
          <a:bodyPr/>
          <a:lstStyle/>
          <a:p>
            <a:fld id="{795A79AC-BB74-46F6-9C79-5A250EA0F2B8}" type="datetimeFigureOut">
              <a:rPr lang="en-US" smtClean="0"/>
              <a:t>9/24/2025</a:t>
            </a:fld>
            <a:endParaRPr lang="en-US"/>
          </a:p>
        </p:txBody>
      </p:sp>
      <p:sp>
        <p:nvSpPr>
          <p:cNvPr id="6" name="Footer Placeholder 5">
            <a:extLst>
              <a:ext uri="{FF2B5EF4-FFF2-40B4-BE49-F238E27FC236}">
                <a16:creationId xmlns:a16="http://schemas.microsoft.com/office/drawing/2014/main" id="{0C14B442-D99A-A861-1318-E594ECDF4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3AED9-E798-9B36-6D02-0D1B0EE23104}"/>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47652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236880-B627-B7E5-F646-E1CAFD57B2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56ED3E-14CC-F3C4-2D50-93DA76C501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7E093-274E-36D3-1DE5-DBDDCAAEA8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5A79AC-BB74-46F6-9C79-5A250EA0F2B8}" type="datetimeFigureOut">
              <a:rPr lang="en-US" smtClean="0"/>
              <a:t>9/24/2025</a:t>
            </a:fld>
            <a:endParaRPr lang="en-US"/>
          </a:p>
        </p:txBody>
      </p:sp>
      <p:sp>
        <p:nvSpPr>
          <p:cNvPr id="5" name="Footer Placeholder 4">
            <a:extLst>
              <a:ext uri="{FF2B5EF4-FFF2-40B4-BE49-F238E27FC236}">
                <a16:creationId xmlns:a16="http://schemas.microsoft.com/office/drawing/2014/main" id="{9205243C-CDD0-10C3-2097-AE3495FE4B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A75608-9818-1F88-1B28-FFC30CE610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6476D0-55F1-44C0-B49D-9C2904522C5E}" type="slidenum">
              <a:rPr lang="en-US" smtClean="0"/>
              <a:t>‹#›</a:t>
            </a:fld>
            <a:endParaRPr lang="en-US"/>
          </a:p>
        </p:txBody>
      </p:sp>
    </p:spTree>
    <p:extLst>
      <p:ext uri="{BB962C8B-B14F-4D97-AF65-F5344CB8AC3E}">
        <p14:creationId xmlns:p14="http://schemas.microsoft.com/office/powerpoint/2010/main" val="2000905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drive.google.com/file/d/1fqGgrqYRzCofvOWCmKiE_h5Iinfvvtyo/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rive.google.com/file/d/1xGg8R-U8MrxydIE4jFHYvIAkMSJKcDb4/view?usp=sharing" TargetMode="Externa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rive.google.com/file/d/1fqGgrqYRzCofvOWCmKiE_h5Iinfvvtyo/view?usp=sharing" TargetMode="External"/><Relationship Id="rId5" Type="http://schemas.openxmlformats.org/officeDocument/2006/relationships/hyperlink" Target="https://drive.google.com/file/d/1xGg8R-U8MrxydIE4jFHYvIAkMSJKcDb4/view?usp=sharing" TargetMode="External"/><Relationship Id="rId4" Type="http://schemas.openxmlformats.org/officeDocument/2006/relationships/hyperlink" Target="https://drive.google.com/file/d/11VOV8jRoFRQh8VLS0xeHeNDjMUGa9nGp/view?usp=sharin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drive.google.com/file/d/1xGg8R-U8MrxydIE4jFHYvIAkMSJKcDb4/view?usp=sharing"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drive.google.com/file/d/1xGg8R-U8MrxydIE4jFHYvIAkMSJKcDb4/view?usp=sharin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drive.google.com/file/d/1xGg8R-U8MrxydIE4jFHYvIAkMSJKcDb4/view?usp=sharin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drive.google.com/file/d/1xGg8R-U8MrxydIE4jFHYvIAkMSJKcDb4/view?usp=sharin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drive.google.com/file/d/1xGg8R-U8MrxydIE4jFHYvIAkMSJKcDb4/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84Aip-P4ltTU8jfjEnzUtNLaVekfDCHZ/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rive.google.com/file/d/1fqGgrqYRzCofvOWCmKiE_h5Iinfvvtyo/view?usp=sharing" TargetMode="Externa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4077-F2B7-E9E3-7E77-0D7D0E17C0DB}"/>
              </a:ext>
            </a:extLst>
          </p:cNvPr>
          <p:cNvSpPr>
            <a:spLocks noGrp="1"/>
          </p:cNvSpPr>
          <p:nvPr>
            <p:ph type="ctrTitle"/>
          </p:nvPr>
        </p:nvSpPr>
        <p:spPr/>
        <p:txBody>
          <a:bodyPr/>
          <a:lstStyle/>
          <a:p>
            <a:r>
              <a:rPr lang="vi-VN" b="1" dirty="0">
                <a:solidFill>
                  <a:srgbClr val="0070C0"/>
                </a:solidFill>
                <a:latin typeface="+mn-lt"/>
              </a:rPr>
              <a:t>Phân tích khám phá về bệnh đái tháo đường</a:t>
            </a:r>
            <a:endParaRPr lang="en-US" b="1" dirty="0">
              <a:solidFill>
                <a:srgbClr val="0070C0"/>
              </a:solidFill>
              <a:latin typeface="+mn-lt"/>
            </a:endParaRPr>
          </a:p>
        </p:txBody>
      </p:sp>
      <p:sp>
        <p:nvSpPr>
          <p:cNvPr id="3" name="Subtitle 2">
            <a:extLst>
              <a:ext uri="{FF2B5EF4-FFF2-40B4-BE49-F238E27FC236}">
                <a16:creationId xmlns:a16="http://schemas.microsoft.com/office/drawing/2014/main" id="{F6BF09F9-47A7-39A3-E1AD-9E0EC1ACE085}"/>
              </a:ext>
            </a:extLst>
          </p:cNvPr>
          <p:cNvSpPr>
            <a:spLocks noGrp="1"/>
          </p:cNvSpPr>
          <p:nvPr>
            <p:ph type="subTitle" idx="1"/>
          </p:nvPr>
        </p:nvSpPr>
        <p:spPr>
          <a:xfrm>
            <a:off x="1524000" y="4079875"/>
            <a:ext cx="9144000" cy="1655762"/>
          </a:xfrm>
        </p:spPr>
        <p:txBody>
          <a:bodyPr>
            <a:normAutofit/>
          </a:bodyPr>
          <a:lstStyle/>
          <a:p>
            <a:r>
              <a:rPr lang="en-US" sz="2000" dirty="0">
                <a:solidFill>
                  <a:schemeClr val="bg1">
                    <a:lumMod val="50000"/>
                  </a:schemeClr>
                </a:solidFill>
              </a:rPr>
              <a:t>Võ Thị Thương – 3122410408</a:t>
            </a:r>
          </a:p>
          <a:p>
            <a:r>
              <a:rPr lang="en-US" sz="2000" dirty="0" err="1">
                <a:solidFill>
                  <a:schemeClr val="bg1">
                    <a:lumMod val="50000"/>
                  </a:schemeClr>
                </a:solidFill>
              </a:rPr>
              <a:t>Trần</a:t>
            </a:r>
            <a:r>
              <a:rPr lang="en-US" sz="2000" dirty="0">
                <a:solidFill>
                  <a:schemeClr val="bg1">
                    <a:lumMod val="50000"/>
                  </a:schemeClr>
                </a:solidFill>
              </a:rPr>
              <a:t> Duy </a:t>
            </a:r>
            <a:r>
              <a:rPr lang="en-US" sz="2000" dirty="0" err="1">
                <a:solidFill>
                  <a:schemeClr val="bg1">
                    <a:lumMod val="50000"/>
                  </a:schemeClr>
                </a:solidFill>
              </a:rPr>
              <a:t>Khương</a:t>
            </a:r>
            <a:r>
              <a:rPr lang="en-US" sz="2000" dirty="0">
                <a:solidFill>
                  <a:schemeClr val="bg1">
                    <a:lumMod val="50000"/>
                  </a:schemeClr>
                </a:solidFill>
              </a:rPr>
              <a:t> – 3122410192</a:t>
            </a:r>
          </a:p>
          <a:p>
            <a:r>
              <a:rPr lang="en-US" sz="2000" dirty="0">
                <a:solidFill>
                  <a:schemeClr val="bg1">
                    <a:lumMod val="50000"/>
                  </a:schemeClr>
                </a:solidFill>
              </a:rPr>
              <a:t>Nguyễn Vũ Hào – 3122410098 </a:t>
            </a:r>
          </a:p>
        </p:txBody>
      </p:sp>
    </p:spTree>
    <p:extLst>
      <p:ext uri="{BB962C8B-B14F-4D97-AF65-F5344CB8AC3E}">
        <p14:creationId xmlns:p14="http://schemas.microsoft.com/office/powerpoint/2010/main" val="1365288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2A443-9E7B-ED78-73AD-66B01C71BB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1EE8E0-5BF4-B449-C476-3FD9CCFBB84C}"/>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6BB104F-F1E8-5EC1-ECED-855E67005B81}"/>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 BloodPressure (Huyết áp tâm thu):</a:t>
            </a:r>
            <a:r>
              <a:rPr lang="en-US" sz="1800" b="1" i="1" dirty="0"/>
              <a:t> </a:t>
            </a:r>
            <a:r>
              <a:rPr lang="vi-VN" sz="1800" dirty="0"/>
              <a:t>Phân bố tập trung quanh 70-80 mm Hg, không có sự khác biệt rõ rệt giữa hai nhóm, cho thấy huyết áp có thể không phải yếu tố quyết định trong dataset này.</a:t>
            </a:r>
          </a:p>
          <a:p>
            <a:pPr marL="0" indent="0" algn="just">
              <a:buNone/>
            </a:pPr>
            <a:endParaRPr lang="vi-VN" sz="1800" b="1" i="1" dirty="0"/>
          </a:p>
          <a:p>
            <a:pPr marL="0" indent="0" algn="just">
              <a:buNone/>
            </a:pPr>
            <a:r>
              <a:rPr lang="vi-VN" sz="1800" b="1" i="1" dirty="0"/>
              <a:t>- SkinThickness (Độ dày nếp gấp da): </a:t>
            </a:r>
            <a:r>
              <a:rPr lang="vi-VN" sz="1800" dirty="0"/>
              <a:t>Phân bố lệch phải, nhóm Outcome = 1 có xu hướng cao hơn (20-40 mm), phản ánh mối liên hệ với béo phì, như được đề cập trong paper3.pdf</a:t>
            </a:r>
            <a:r>
              <a:rPr lang="en-US" sz="1800" dirty="0"/>
              <a:t> </a:t>
            </a:r>
            <a:r>
              <a:rPr lang="en-US" sz="1800" dirty="0">
                <a:solidFill>
                  <a:schemeClr val="tx2">
                    <a:lumMod val="75000"/>
                    <a:lumOff val="25000"/>
                  </a:schemeClr>
                </a:solidFill>
              </a:rPr>
              <a:t>[1]</a:t>
            </a:r>
            <a:r>
              <a:rPr lang="vi-VN" sz="1800" dirty="0"/>
              <a:t>.</a:t>
            </a:r>
          </a:p>
        </p:txBody>
      </p:sp>
      <p:sp>
        <p:nvSpPr>
          <p:cNvPr id="5" name="Title 1">
            <a:extLst>
              <a:ext uri="{FF2B5EF4-FFF2-40B4-BE49-F238E27FC236}">
                <a16:creationId xmlns:a16="http://schemas.microsoft.com/office/drawing/2014/main" id="{87EED502-710E-3DC2-E8BA-F77788B75320}"/>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9DF8C09-9DB4-6367-2D25-F07B5680E8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687EEDF4-B202-D04D-0F95-EFDCEA4F6CF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4" y="2093699"/>
            <a:ext cx="3373318" cy="2248878"/>
          </a:xfrm>
          <a:prstGeom prst="rect">
            <a:avLst/>
          </a:prstGeom>
        </p:spPr>
      </p:pic>
      <p:sp>
        <p:nvSpPr>
          <p:cNvPr id="14" name="Content Placeholder 2">
            <a:extLst>
              <a:ext uri="{FF2B5EF4-FFF2-40B4-BE49-F238E27FC236}">
                <a16:creationId xmlns:a16="http://schemas.microsoft.com/office/drawing/2014/main" id="{D5E2DF47-8E4A-BDD0-3EDB-7004E43A36CE}"/>
              </a:ext>
            </a:extLst>
          </p:cNvPr>
          <p:cNvSpPr txBox="1">
            <a:spLocks/>
          </p:cNvSpPr>
          <p:nvPr/>
        </p:nvSpPr>
        <p:spPr>
          <a:xfrm>
            <a:off x="5882052" y="5744568"/>
            <a:ext cx="5471746"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 Classification and Diagnosis of Diabetes Mellitus and Other Categories of Glucose Intolerance</a:t>
            </a:r>
            <a:endParaRPr lang="en-US" sz="14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9833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AF0D1-B9E0-B47C-D1D3-C324FE6B05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9E5BA4-C9CE-73FD-6485-6B8709987D86}"/>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8A4AC7C-2E21-6C0F-79F3-33F58230D67E}"/>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Insulin (Insulin huyết thanh): </a:t>
            </a:r>
            <a:r>
              <a:rPr lang="vi-VN" sz="1800" dirty="0"/>
              <a:t>Phân bố rất lệch, với nhiều giá trị thấp. Nhóm Outcome = 1 có xu hướng cao hơn, nhưng dữ liệu thiếu nhiều (giá trị 0 ban đầu) có thể ảnh hưởng đến phân tích.</a:t>
            </a:r>
          </a:p>
          <a:p>
            <a:pPr marL="0" indent="0" algn="just">
              <a:buNone/>
            </a:pPr>
            <a:endParaRPr lang="vi-VN" sz="1800" b="1" i="1" dirty="0"/>
          </a:p>
          <a:p>
            <a:pPr marL="0" indent="0" algn="just">
              <a:buNone/>
            </a:pPr>
            <a:r>
              <a:rPr lang="vi-VN" sz="1800" b="1" i="1" dirty="0"/>
              <a:t>BMI (Chỉ số khối cơ thể): </a:t>
            </a:r>
            <a:r>
              <a:rPr lang="vi-VN" sz="1800" dirty="0"/>
              <a:t>Phân bố tập trung quanh 30-40, với nhóm Outcome = 1 nghiêng về BMI &gt;30 (béo phì), củng cố vai trò của béo phì trong đái tháo đường loại 2 (paper3.pdf).</a:t>
            </a:r>
            <a:r>
              <a:rPr lang="en-US" sz="1800" dirty="0"/>
              <a:t> </a:t>
            </a:r>
            <a:r>
              <a:rPr lang="en-US" sz="1800" dirty="0">
                <a:solidFill>
                  <a:schemeClr val="tx2">
                    <a:lumMod val="75000"/>
                    <a:lumOff val="25000"/>
                  </a:schemeClr>
                </a:solidFill>
              </a:rPr>
              <a:t>[1]</a:t>
            </a:r>
            <a:endParaRPr lang="vi-VN" sz="1800" dirty="0">
              <a:solidFill>
                <a:schemeClr val="tx2">
                  <a:lumMod val="75000"/>
                  <a:lumOff val="25000"/>
                </a:schemeClr>
              </a:solidFill>
            </a:endParaRPr>
          </a:p>
        </p:txBody>
      </p:sp>
      <p:sp>
        <p:nvSpPr>
          <p:cNvPr id="5" name="Title 1">
            <a:extLst>
              <a:ext uri="{FF2B5EF4-FFF2-40B4-BE49-F238E27FC236}">
                <a16:creationId xmlns:a16="http://schemas.microsoft.com/office/drawing/2014/main" id="{4831038E-9D55-B4B0-BC1B-E4721385BBD2}"/>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C25C5984-B04A-AC7F-6F0E-00FE8CA6950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56EEBFEC-2D2B-245E-DD95-90EACACD065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5" y="2093699"/>
            <a:ext cx="3373316" cy="2248878"/>
          </a:xfrm>
          <a:prstGeom prst="rect">
            <a:avLst/>
          </a:prstGeom>
        </p:spPr>
      </p:pic>
      <p:sp>
        <p:nvSpPr>
          <p:cNvPr id="14" name="Content Placeholder 2">
            <a:extLst>
              <a:ext uri="{FF2B5EF4-FFF2-40B4-BE49-F238E27FC236}">
                <a16:creationId xmlns:a16="http://schemas.microsoft.com/office/drawing/2014/main" id="{3B4DDB9D-9381-BB81-3F00-C70326915B97}"/>
              </a:ext>
            </a:extLst>
          </p:cNvPr>
          <p:cNvSpPr txBox="1">
            <a:spLocks/>
          </p:cNvSpPr>
          <p:nvPr/>
        </p:nvSpPr>
        <p:spPr>
          <a:xfrm>
            <a:off x="5882052" y="5744568"/>
            <a:ext cx="5471746"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 Classification and Diagnosis of Diabetes Mellitus and Other Categories of Glucose Intolerance</a:t>
            </a:r>
            <a:endParaRPr lang="en-US" sz="14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70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C909D-7285-EF1E-93CC-78DDB6C4B8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84DE87-1D5C-7720-274E-975CB7EF1044}"/>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040EC7D-68DC-1BDC-FA76-5019314C1A03}"/>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DiabetesPedigreeFunction (Hàm phả hệ): </a:t>
            </a:r>
            <a:r>
              <a:rPr lang="vi-VN" sz="1800" dirty="0"/>
              <a:t>Phân bố lệch phải, nhóm Outcome = 1 có giá trị cao hơn (0.4-1.0), cho thấy yếu tố di truyền quan trọng, như phân tích trong paper2.pdf.</a:t>
            </a:r>
          </a:p>
          <a:p>
            <a:pPr marL="0" indent="0" algn="just">
              <a:buNone/>
            </a:pPr>
            <a:endParaRPr lang="vi-VN" sz="1800" b="1" i="1" dirty="0"/>
          </a:p>
          <a:p>
            <a:pPr marL="0" indent="0" algn="just">
              <a:buNone/>
            </a:pPr>
            <a:r>
              <a:rPr lang="vi-VN" sz="1800" b="1" i="1" dirty="0"/>
              <a:t>- Age (Tuổi):</a:t>
            </a:r>
            <a:r>
              <a:rPr lang="en-US" sz="1800" b="1" i="1" dirty="0"/>
              <a:t> </a:t>
            </a:r>
            <a:r>
              <a:rPr lang="vi-VN" sz="1800" dirty="0"/>
              <a:t>Phân bố lệch phải, nhóm Outcome = 1 tập trung ở tuổi &gt;</a:t>
            </a:r>
            <a:r>
              <a:rPr lang="en-US" sz="1800" dirty="0"/>
              <a:t> </a:t>
            </a:r>
            <a:r>
              <a:rPr lang="vi-VN" sz="1800" dirty="0"/>
              <a:t>40, phù hợp với nghiên cứu về lão hóa và nguy cơ đái tháo đường (paper1.pdf).</a:t>
            </a:r>
          </a:p>
        </p:txBody>
      </p:sp>
      <p:sp>
        <p:nvSpPr>
          <p:cNvPr id="5" name="Title 1">
            <a:extLst>
              <a:ext uri="{FF2B5EF4-FFF2-40B4-BE49-F238E27FC236}">
                <a16:creationId xmlns:a16="http://schemas.microsoft.com/office/drawing/2014/main" id="{05D837AA-3B7E-399E-49E0-87E110A34C90}"/>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CD7E83D4-AAD0-5D3B-65B7-CB3559A35DD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9460FCBF-1B4D-D73F-0910-60D8CCDDA3B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4" y="2093699"/>
            <a:ext cx="3373318" cy="2248878"/>
          </a:xfrm>
          <a:prstGeom prst="rect">
            <a:avLst/>
          </a:prstGeom>
        </p:spPr>
      </p:pic>
      <p:sp>
        <p:nvSpPr>
          <p:cNvPr id="14" name="Content Placeholder 2">
            <a:extLst>
              <a:ext uri="{FF2B5EF4-FFF2-40B4-BE49-F238E27FC236}">
                <a16:creationId xmlns:a16="http://schemas.microsoft.com/office/drawing/2014/main" id="{8475BC75-4628-C11E-1EC4-107C2478D974}"/>
              </a:ext>
            </a:extLst>
          </p:cNvPr>
          <p:cNvSpPr txBox="1">
            <a:spLocks/>
          </p:cNvSpPr>
          <p:nvPr/>
        </p:nvSpPr>
        <p:spPr>
          <a:xfrm>
            <a:off x="5882052" y="5744568"/>
            <a:ext cx="5471746" cy="74830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t>
            </a: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1] Using the </a:t>
            </a:r>
            <a:r>
              <a:rPr lang="en-US" sz="2000" dirty="0" err="1">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ADAP</a:t>
            </a: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 Learning Algorithm to Forecast</a:t>
            </a:r>
            <a:r>
              <a:rPr lang="en-US" sz="20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[2] Definition, Diagnosis and Classification of Diabetes Mellitus and its Complications</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041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237DF-1F79-FAB2-FF64-AC090283F5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737E2B-FF2C-A925-DE69-3159C40D5382}"/>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427F5FC-4281-880D-93E0-DDEEA6AD0B12}"/>
              </a:ext>
            </a:extLst>
          </p:cNvPr>
          <p:cNvSpPr>
            <a:spLocks noGrp="1"/>
          </p:cNvSpPr>
          <p:nvPr>
            <p:ph idx="1"/>
          </p:nvPr>
        </p:nvSpPr>
        <p:spPr>
          <a:xfrm>
            <a:off x="5832230" y="1863693"/>
            <a:ext cx="5870333" cy="4399985"/>
          </a:xfrm>
        </p:spPr>
        <p:txBody>
          <a:bodyPr>
            <a:noAutofit/>
          </a:bodyPr>
          <a:lstStyle/>
          <a:p>
            <a:pPr algn="just">
              <a:buFont typeface="Times New Roman" panose="02020603050405020304" pitchFamily="18" charset="0"/>
              <a:buChar char="‒"/>
            </a:pPr>
            <a:r>
              <a:rPr lang="vi-VN" sz="1600" dirty="0"/>
              <a:t>Glucose có tương quan dương mạnh nhất với biến mục tiêu Outcome (~0.47), cho thấy nồng độ glucose cao là yếu tố dự báo quan trọng cho bệnh đái tháo đường, phù hợp với kiến thức y học.</a:t>
            </a:r>
          </a:p>
          <a:p>
            <a:pPr algn="just">
              <a:buFont typeface="Times New Roman" panose="02020603050405020304" pitchFamily="18" charset="0"/>
              <a:buChar char="‒"/>
            </a:pPr>
            <a:r>
              <a:rPr lang="vi-VN" sz="1600" dirty="0"/>
              <a:t>BMI, Age và DiabetesPedigreeFunction cũng có tương quan dương với Outcome, nhưng mức độ thấp hơn (khoảng 0.3 trở xuống), cho thấy béo phì, tuổi cao và yếu tố di truyền đều góp phần làm tăng nguy cơ mắc bệnh.</a:t>
            </a:r>
          </a:p>
          <a:p>
            <a:pPr algn="just">
              <a:buFont typeface="Times New Roman" panose="02020603050405020304" pitchFamily="18" charset="0"/>
              <a:buChar char="‒"/>
            </a:pPr>
            <a:r>
              <a:rPr lang="vi-VN" sz="1600" dirty="0"/>
              <a:t>Một số cặp thuộc tính có tương quan với nhau, ví dụ: Insulin và Glucose, BMI và SkinThickness, nhưng hệ số không quá cao (&lt;0.5), cho thấy các thuộc tính này phần lớn độc lập, không gây ra hiện tượng đa cộng tuyến nghiêm trọng.</a:t>
            </a:r>
          </a:p>
          <a:p>
            <a:pPr algn="just">
              <a:buFont typeface="Times New Roman" panose="02020603050405020304" pitchFamily="18" charset="0"/>
              <a:buChar char="‒"/>
            </a:pPr>
            <a:r>
              <a:rPr lang="vi-VN" sz="1600" dirty="0"/>
              <a:t>Các thuộc tính như BloodPressure, SkinThickness có tương quan yếu với Outcome, cho thấy vai trò dự báo hạn chế hơn.</a:t>
            </a:r>
          </a:p>
          <a:p>
            <a:pPr algn="just">
              <a:buFont typeface="Times New Roman" panose="02020603050405020304" pitchFamily="18" charset="0"/>
              <a:buChar char="‒"/>
            </a:pPr>
            <a:r>
              <a:rPr lang="vi-VN" sz="1600" dirty="0"/>
              <a:t>Không có cặp thuộc tính nào có tương quan tuyệt đối (gần 1 hoặc -1), do đó dữ liệu phù hợp cho các mô hình học máy mà không lo trùng lặp thông tin.</a:t>
            </a:r>
          </a:p>
        </p:txBody>
      </p:sp>
      <p:sp>
        <p:nvSpPr>
          <p:cNvPr id="5" name="Title 1">
            <a:extLst>
              <a:ext uri="{FF2B5EF4-FFF2-40B4-BE49-F238E27FC236}">
                <a16:creationId xmlns:a16="http://schemas.microsoft.com/office/drawing/2014/main" id="{17183238-D2EC-24E9-A09A-96D3D93DD3A0}"/>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69C6E663-778C-279A-B508-255DB45EB5DE}"/>
              </a:ext>
            </a:extLst>
          </p:cNvPr>
          <p:cNvSpPr txBox="1">
            <a:spLocks/>
          </p:cNvSpPr>
          <p:nvPr/>
        </p:nvSpPr>
        <p:spPr>
          <a:xfrm>
            <a:off x="1096109" y="1975247"/>
            <a:ext cx="4797671" cy="537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1" dirty="0" err="1"/>
              <a:t>Mối</a:t>
            </a:r>
            <a:r>
              <a:rPr lang="en-US" sz="2400" b="1" dirty="0"/>
              <a:t> </a:t>
            </a:r>
            <a:r>
              <a:rPr lang="en-US" sz="2400" b="1" dirty="0" err="1"/>
              <a:t>quan</a:t>
            </a:r>
            <a:r>
              <a:rPr lang="en-US" sz="2400" b="1" dirty="0"/>
              <a:t> </a:t>
            </a:r>
            <a:r>
              <a:rPr lang="en-US" sz="2400" b="1" dirty="0" err="1"/>
              <a:t>hệ</a:t>
            </a:r>
            <a:r>
              <a:rPr lang="en-US" sz="2400" b="1" dirty="0"/>
              <a:t> </a:t>
            </a:r>
            <a:r>
              <a:rPr lang="en-US" sz="2400" b="1" dirty="0" err="1"/>
              <a:t>giữa</a:t>
            </a:r>
            <a:r>
              <a:rPr lang="en-US" sz="2400" b="1" dirty="0"/>
              <a:t> </a:t>
            </a:r>
            <a:r>
              <a:rPr lang="en-US" sz="2400" b="1" dirty="0" err="1"/>
              <a:t>các</a:t>
            </a:r>
            <a:r>
              <a:rPr lang="en-US" sz="2400" b="1" dirty="0"/>
              <a:t> </a:t>
            </a:r>
            <a:r>
              <a:rPr lang="en-US" sz="2400" b="1" dirty="0" err="1"/>
              <a:t>thuộc</a:t>
            </a:r>
            <a:r>
              <a:rPr lang="en-US" sz="2400" b="1" dirty="0"/>
              <a:t> </a:t>
            </a:r>
            <a:r>
              <a:rPr lang="en-US" sz="2400" b="1" dirty="0" err="1"/>
              <a:t>tính</a:t>
            </a:r>
            <a:r>
              <a:rPr lang="en-US" sz="2400" b="1" dirty="0"/>
              <a:t>:</a:t>
            </a:r>
            <a:endParaRPr lang="vi-VN" sz="2400" dirty="0"/>
          </a:p>
        </p:txBody>
      </p:sp>
      <p:pic>
        <p:nvPicPr>
          <p:cNvPr id="7" name="Picture 6" descr="A screenshot of a graph&#10;&#10;AI-generated content may be incorrect.">
            <a:extLst>
              <a:ext uri="{FF2B5EF4-FFF2-40B4-BE49-F238E27FC236}">
                <a16:creationId xmlns:a16="http://schemas.microsoft.com/office/drawing/2014/main" id="{C7AA3DFD-6755-7CC3-D195-30C69F2A823A}"/>
              </a:ext>
            </a:extLst>
          </p:cNvPr>
          <p:cNvPicPr>
            <a:picLocks noChangeAspect="1"/>
          </p:cNvPicPr>
          <p:nvPr/>
        </p:nvPicPr>
        <p:blipFill>
          <a:blip r:embed="rId3">
            <a:extLst>
              <a:ext uri="{28A0092B-C50C-407E-A947-70E740481C1C}">
                <a14:useLocalDpi xmlns:a14="http://schemas.microsoft.com/office/drawing/2010/main" val="0"/>
              </a:ext>
            </a:extLst>
          </a:blip>
          <a:srcRect t="4202" r="9182"/>
          <a:stretch>
            <a:fillRect/>
          </a:stretch>
        </p:blipFill>
        <p:spPr>
          <a:xfrm>
            <a:off x="1096108" y="2444262"/>
            <a:ext cx="4797671" cy="4048613"/>
          </a:xfrm>
          <a:prstGeom prst="rect">
            <a:avLst/>
          </a:prstGeom>
        </p:spPr>
      </p:pic>
    </p:spTree>
    <p:extLst>
      <p:ext uri="{BB962C8B-B14F-4D97-AF65-F5344CB8AC3E}">
        <p14:creationId xmlns:p14="http://schemas.microsoft.com/office/powerpoint/2010/main" val="107915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E517-AFB5-12D0-1088-67DA8DF084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FEFC37-73E4-348F-BE68-9627A22D701D}"/>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69A240A-E895-C8DB-5658-5BA6E19684A4}"/>
              </a:ext>
            </a:extLst>
          </p:cNvPr>
          <p:cNvSpPr>
            <a:spLocks noGrp="1"/>
          </p:cNvSpPr>
          <p:nvPr>
            <p:ph idx="1"/>
          </p:nvPr>
        </p:nvSpPr>
        <p:spPr>
          <a:xfrm>
            <a:off x="1096109" y="2093699"/>
            <a:ext cx="5832229" cy="3588179"/>
          </a:xfrm>
        </p:spPr>
        <p:txBody>
          <a:bodyPr>
            <a:noAutofit/>
          </a:bodyPr>
          <a:lstStyle/>
          <a:p>
            <a:pPr marL="0" indent="0" algn="just">
              <a:buNone/>
            </a:pPr>
            <a:r>
              <a:rPr lang="vi-VN" sz="1600" dirty="0"/>
              <a:t>- </a:t>
            </a:r>
            <a:r>
              <a:rPr lang="vi-VN" sz="1600" b="1" i="1" dirty="0"/>
              <a:t>Mối quan hệ giữa Glucose và BMI: </a:t>
            </a:r>
            <a:r>
              <a:rPr lang="vi-VN" sz="1600" dirty="0"/>
              <a:t>Scatter plot cho thấy các điểm với Glucose &gt;140 mg/dl và BMI &gt;30 có xu hướng thuộc Outcome = 1, phản ánh sự kết hợp của nồng độ glucose cao và béo phì</a:t>
            </a:r>
            <a:r>
              <a:rPr lang="en-US" sz="1600" dirty="0"/>
              <a:t> </a:t>
            </a:r>
            <a:r>
              <a:rPr lang="en-US" sz="1600" dirty="0">
                <a:solidFill>
                  <a:schemeClr val="tx2">
                    <a:lumMod val="75000"/>
                    <a:lumOff val="25000"/>
                  </a:schemeClr>
                </a:solidFill>
              </a:rPr>
              <a:t>[1] </a:t>
            </a:r>
            <a:r>
              <a:rPr lang="en-US" sz="1600" dirty="0"/>
              <a:t>.</a:t>
            </a:r>
            <a:endParaRPr lang="vi-VN" sz="1600" dirty="0"/>
          </a:p>
          <a:p>
            <a:pPr algn="just">
              <a:buFontTx/>
              <a:buChar char="-"/>
            </a:pPr>
            <a:r>
              <a:rPr lang="vi-VN" sz="1600" b="1" i="1" dirty="0"/>
              <a:t>Mối quan hệ giữa Age và Pregnancies: </a:t>
            </a:r>
            <a:r>
              <a:rPr lang="vi-VN" sz="1600" dirty="0"/>
              <a:t>Các điểm tuổi cao (&gt;40) và số lần mang thai nhiều (&gt;5) thường thuộc Outcome = 1, hỗ trợ giả thuyết về tác động của tuổi tác và sinh sản</a:t>
            </a:r>
            <a:r>
              <a:rPr lang="en-US" sz="1600" dirty="0"/>
              <a:t> </a:t>
            </a:r>
            <a:r>
              <a:rPr lang="en-US" sz="1600" dirty="0">
                <a:solidFill>
                  <a:schemeClr val="tx2">
                    <a:lumMod val="75000"/>
                    <a:lumOff val="25000"/>
                  </a:schemeClr>
                </a:solidFill>
              </a:rPr>
              <a:t>[2] </a:t>
            </a:r>
            <a:r>
              <a:rPr lang="en-US" sz="1600" dirty="0"/>
              <a:t>.</a:t>
            </a:r>
            <a:r>
              <a:rPr lang="vi-VN" sz="1600" dirty="0"/>
              <a:t> </a:t>
            </a:r>
            <a:endParaRPr lang="en-US" sz="1600" dirty="0"/>
          </a:p>
          <a:p>
            <a:pPr algn="just">
              <a:buFontTx/>
              <a:buChar char="-"/>
            </a:pPr>
            <a:r>
              <a:rPr lang="vi-VN" sz="1600" b="1" i="1" dirty="0"/>
              <a:t>Mối quan hệ giữa Glucose và Age: </a:t>
            </a:r>
            <a:r>
              <a:rPr lang="vi-VN" sz="1600" dirty="0"/>
              <a:t>Xu hướng tăng Glucose theo tuổi ở nhóm Outcome = 1 cho thấy lão hóa làm giảm khả năng điều hòa glucose</a:t>
            </a:r>
            <a:r>
              <a:rPr lang="en-US" sz="1600" dirty="0"/>
              <a:t>. </a:t>
            </a:r>
            <a:r>
              <a:rPr lang="en-US" sz="1600" dirty="0">
                <a:solidFill>
                  <a:schemeClr val="tx2">
                    <a:lumMod val="75000"/>
                    <a:lumOff val="25000"/>
                  </a:schemeClr>
                </a:solidFill>
              </a:rPr>
              <a:t>[3]</a:t>
            </a:r>
          </a:p>
          <a:p>
            <a:pPr marL="0" indent="0" algn="just">
              <a:buNone/>
            </a:pPr>
            <a:r>
              <a:rPr lang="vi-VN" sz="1600" dirty="0"/>
              <a:t>- </a:t>
            </a:r>
            <a:r>
              <a:rPr lang="vi-VN" sz="1600" b="1" i="1" dirty="0"/>
              <a:t>Tương quan yếu: </a:t>
            </a:r>
            <a:r>
              <a:rPr lang="vi-VN" sz="1600" dirty="0"/>
              <a:t>Các cặp như BloodPressure với các thuộc tính khác không cho thấy xu hướng rõ ràng, gợi ý rằng huyết áp có thể không phải yếu tố chính trong dataset này.</a:t>
            </a:r>
          </a:p>
        </p:txBody>
      </p:sp>
      <p:sp>
        <p:nvSpPr>
          <p:cNvPr id="5" name="Title 1">
            <a:extLst>
              <a:ext uri="{FF2B5EF4-FFF2-40B4-BE49-F238E27FC236}">
                <a16:creationId xmlns:a16="http://schemas.microsoft.com/office/drawing/2014/main" id="{85A98207-2A58-4DA9-2360-B175F33B7206}"/>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EDF355D-66B4-F55F-117F-7E5A2A1B75C2}"/>
              </a:ext>
            </a:extLst>
          </p:cNvPr>
          <p:cNvPicPr>
            <a:picLocks noChangeAspect="1"/>
          </p:cNvPicPr>
          <p:nvPr/>
        </p:nvPicPr>
        <p:blipFill>
          <a:blip r:embed="rId3">
            <a:extLst>
              <a:ext uri="{28A0092B-C50C-407E-A947-70E740481C1C}">
                <a14:useLocalDpi xmlns:a14="http://schemas.microsoft.com/office/drawing/2010/main" val="0"/>
              </a:ext>
            </a:extLst>
          </a:blip>
          <a:srcRect t="4326" b="4326"/>
          <a:stretch/>
        </p:blipFill>
        <p:spPr>
          <a:xfrm>
            <a:off x="7263451" y="2093699"/>
            <a:ext cx="4546904" cy="4005276"/>
          </a:xfrm>
          <a:prstGeom prst="rect">
            <a:avLst/>
          </a:prstGeom>
        </p:spPr>
      </p:pic>
      <p:sp>
        <p:nvSpPr>
          <p:cNvPr id="6" name="Content Placeholder 2">
            <a:extLst>
              <a:ext uri="{FF2B5EF4-FFF2-40B4-BE49-F238E27FC236}">
                <a16:creationId xmlns:a16="http://schemas.microsoft.com/office/drawing/2014/main" id="{7D120B4F-2727-3176-9798-644DC6D91E48}"/>
              </a:ext>
            </a:extLst>
          </p:cNvPr>
          <p:cNvSpPr txBox="1">
            <a:spLocks/>
          </p:cNvSpPr>
          <p:nvPr/>
        </p:nvSpPr>
        <p:spPr>
          <a:xfrm>
            <a:off x="838198" y="5750474"/>
            <a:ext cx="6090140" cy="80602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solidFill>
                  <a:schemeClr val="tx2">
                    <a:lumMod val="75000"/>
                    <a:lumOff val="25000"/>
                  </a:schemeClr>
                </a:solidFill>
                <a:latin typeface="Arial" panose="020B0604020202020204" pitchFamily="34" charset="0"/>
                <a:cs typeface="Arial" panose="020B0604020202020204" pitchFamily="34" charset="0"/>
              </a:rPr>
              <a:t>[1] Classification and Diagnosis of Diabetes Mellitus and Other Categories of Glucose Intolerance</a:t>
            </a:r>
          </a:p>
          <a:p>
            <a:pPr marL="0" indent="0">
              <a:buNone/>
            </a:pPr>
            <a:r>
              <a:rPr lang="en-US" sz="11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t>
            </a:r>
            <a:r>
              <a:rPr lang="en-US" sz="1100" dirty="0">
                <a:solidFill>
                  <a:schemeClr val="tx2">
                    <a:lumMod val="75000"/>
                    <a:lumOff val="25000"/>
                  </a:schemeClr>
                </a:solidFill>
                <a:latin typeface="Arial" panose="020B0604020202020204" pitchFamily="34" charset="0"/>
                <a:cs typeface="Arial" panose="020B0604020202020204" pitchFamily="34" charset="0"/>
              </a:rPr>
              <a:t>2</a:t>
            </a:r>
            <a:r>
              <a:rPr lang="en-US" sz="11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Using the </a:t>
            </a:r>
            <a:r>
              <a:rPr lang="en-US" sz="1100" dirty="0" err="1">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ADAP</a:t>
            </a:r>
            <a:r>
              <a:rPr lang="en-US" sz="11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Learning Algorithm to Forecast</a:t>
            </a:r>
            <a:r>
              <a:rPr lang="en-US" sz="11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a:p>
            <a:pPr marL="0" indent="0">
              <a:buNone/>
            </a:pPr>
            <a:r>
              <a:rPr lang="en-US" sz="11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[3] Definition, Diagnosis and Classification of Diabetes Mellitus and its Complications</a:t>
            </a:r>
            <a:endParaRPr lang="en-US" sz="11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1361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58733-A061-4D2F-9147-5646E43D0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EC923-0B7A-E2E5-F94C-E406A9652648}"/>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883661-6EAC-D49A-78E4-0F7250EB6C2D}"/>
              </a:ext>
            </a:extLst>
          </p:cNvPr>
          <p:cNvSpPr>
            <a:spLocks noGrp="1"/>
          </p:cNvSpPr>
          <p:nvPr>
            <p:ph idx="1"/>
          </p:nvPr>
        </p:nvSpPr>
        <p:spPr>
          <a:xfrm>
            <a:off x="1468142" y="5413026"/>
            <a:ext cx="9885656" cy="589168"/>
          </a:xfrm>
        </p:spPr>
        <p:txBody>
          <a:bodyPr>
            <a:noAutofit/>
          </a:bodyPr>
          <a:lstStyle/>
          <a:p>
            <a:pPr marL="0" indent="0" algn="just">
              <a:buNone/>
            </a:pPr>
            <a:r>
              <a:rPr lang="vi-VN" sz="1600" dirty="0"/>
              <a:t>Các điểm với Glucose cao và BMI lớn có xu hướng tập trung ở Outcome = 1, phản ánh sự kết hợp của nồng độ glucose cao và béo phì là yếu tố nguy cơ</a:t>
            </a:r>
            <a:r>
              <a:rPr lang="en-US" sz="1600" dirty="0"/>
              <a:t>. </a:t>
            </a:r>
            <a:r>
              <a:rPr lang="en-US" sz="1600" dirty="0">
                <a:solidFill>
                  <a:schemeClr val="tx2">
                    <a:lumMod val="75000"/>
                    <a:lumOff val="25000"/>
                  </a:schemeClr>
                </a:solidFill>
              </a:rPr>
              <a:t>[1]</a:t>
            </a:r>
            <a:endParaRPr lang="vi-VN" sz="1600" dirty="0">
              <a:solidFill>
                <a:schemeClr val="tx2">
                  <a:lumMod val="75000"/>
                  <a:lumOff val="25000"/>
                </a:schemeClr>
              </a:solidFill>
            </a:endParaRPr>
          </a:p>
        </p:txBody>
      </p:sp>
      <p:sp>
        <p:nvSpPr>
          <p:cNvPr id="5" name="Title 1">
            <a:extLst>
              <a:ext uri="{FF2B5EF4-FFF2-40B4-BE49-F238E27FC236}">
                <a16:creationId xmlns:a16="http://schemas.microsoft.com/office/drawing/2014/main" id="{3DDF01AA-7F17-D5C1-9410-38201FFAD0CE}"/>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77B1E107-2E9A-3AC8-212D-CC57E06749B3}"/>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pic>
        <p:nvPicPr>
          <p:cNvPr id="8" name="Picture 7" descr="A chart with blue and orange dots&#10;&#10;AI-generated content may be incorrect.">
            <a:extLst>
              <a:ext uri="{FF2B5EF4-FFF2-40B4-BE49-F238E27FC236}">
                <a16:creationId xmlns:a16="http://schemas.microsoft.com/office/drawing/2014/main" id="{E406A181-0350-5D7C-F933-3DC7C5D83280}"/>
              </a:ext>
            </a:extLst>
          </p:cNvPr>
          <p:cNvPicPr>
            <a:picLocks noChangeAspect="1"/>
          </p:cNvPicPr>
          <p:nvPr/>
        </p:nvPicPr>
        <p:blipFill>
          <a:blip r:embed="rId5">
            <a:extLst>
              <a:ext uri="{28A0092B-C50C-407E-A947-70E740481C1C}">
                <a14:useLocalDpi xmlns:a14="http://schemas.microsoft.com/office/drawing/2010/main" val="0"/>
              </a:ext>
            </a:extLst>
          </a:blip>
          <a:srcRect t="4933"/>
          <a:stretch>
            <a:fillRect/>
          </a:stretch>
        </p:blipFill>
        <p:spPr>
          <a:xfrm>
            <a:off x="3423301" y="2013438"/>
            <a:ext cx="5345394" cy="3176073"/>
          </a:xfrm>
          <a:prstGeom prst="rect">
            <a:avLst/>
          </a:prstGeom>
        </p:spPr>
      </p:pic>
    </p:spTree>
    <p:extLst>
      <p:ext uri="{BB962C8B-B14F-4D97-AF65-F5344CB8AC3E}">
        <p14:creationId xmlns:p14="http://schemas.microsoft.com/office/powerpoint/2010/main" val="47986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B3A6D-2F57-1DA7-824A-81265AB629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6FE2FB-8010-4471-C072-4982FB438FDA}"/>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E988346-602B-A3AA-3A46-142F66E32C27}"/>
              </a:ext>
            </a:extLst>
          </p:cNvPr>
          <p:cNvSpPr>
            <a:spLocks noGrp="1"/>
          </p:cNvSpPr>
          <p:nvPr>
            <p:ph idx="1"/>
          </p:nvPr>
        </p:nvSpPr>
        <p:spPr>
          <a:xfrm>
            <a:off x="1229372" y="3248208"/>
            <a:ext cx="9655505" cy="2844640"/>
          </a:xfrm>
        </p:spPr>
        <p:txBody>
          <a:bodyPr>
            <a:noAutofit/>
          </a:bodyPr>
          <a:lstStyle/>
          <a:p>
            <a:pPr marL="0" indent="0">
              <a:buNone/>
            </a:pPr>
            <a:r>
              <a:rPr lang="vi-VN" sz="1400" dirty="0"/>
              <a:t>tính toán dựa trên:</a:t>
            </a:r>
          </a:p>
          <a:p>
            <a:pPr marL="0" indent="0">
              <a:buNone/>
            </a:pPr>
            <a:r>
              <a:rPr lang="en-US" sz="1400" dirty="0"/>
              <a:t>+ </a:t>
            </a:r>
            <a:r>
              <a:rPr lang="vi-VN" sz="1400" b="1" i="1" dirty="0"/>
              <a:t>i</a:t>
            </a:r>
            <a:r>
              <a:rPr lang="vi-VN" sz="1400" dirty="0"/>
              <a:t> bao gồm tất cả những người thân đã mắc bệnh tiểu đường </a:t>
            </a:r>
            <a:endParaRPr lang="en-US" sz="1400" dirty="0"/>
          </a:p>
          <a:p>
            <a:pPr marL="0" indent="0">
              <a:buNone/>
            </a:pPr>
            <a:r>
              <a:rPr lang="en-US" sz="1400" dirty="0"/>
              <a:t>+</a:t>
            </a:r>
            <a:r>
              <a:rPr lang="en-US" sz="1400" b="1" i="1" dirty="0"/>
              <a:t> </a:t>
            </a:r>
            <a:r>
              <a:rPr lang="vi-VN" sz="1400" b="1" i="1" dirty="0"/>
              <a:t>j </a:t>
            </a:r>
            <a:r>
              <a:rPr lang="vi-VN" sz="1400" dirty="0"/>
              <a:t>bao gồm tất cả những người thân KHÔNG mắc</a:t>
            </a:r>
          </a:p>
          <a:p>
            <a:pPr marL="0" indent="0">
              <a:buNone/>
            </a:pPr>
            <a:r>
              <a:rPr lang="en-US" sz="1400" dirty="0"/>
              <a:t>+</a:t>
            </a:r>
            <a:r>
              <a:rPr lang="en-US" sz="1400" b="1" i="1" dirty="0"/>
              <a:t> </a:t>
            </a:r>
            <a:r>
              <a:rPr lang="vi-VN" sz="1400" b="1" i="1" dirty="0"/>
              <a:t>ADMi  </a:t>
            </a:r>
            <a:r>
              <a:rPr lang="vi-VN" sz="1400" dirty="0"/>
              <a:t>là độ tuổi tính theo năm của người thân khi bệnh tiểu đường được chẩn đoán</a:t>
            </a:r>
          </a:p>
          <a:p>
            <a:pPr marL="0" indent="0">
              <a:buNone/>
            </a:pPr>
            <a:r>
              <a:rPr lang="en-US" sz="1400" dirty="0"/>
              <a:t>+ </a:t>
            </a:r>
            <a:r>
              <a:rPr lang="vi-VN" sz="1400" b="1" i="1" dirty="0"/>
              <a:t>ACLj </a:t>
            </a:r>
            <a:r>
              <a:rPr lang="vi-VN" sz="1400" dirty="0"/>
              <a:t> là độ tuổi tính theo năm của người thân tại lần khám không mắc bệnh tiểu đường gần nhất (trước ngày khám của đối tượng);</a:t>
            </a:r>
          </a:p>
          <a:p>
            <a:pPr marL="0" indent="0">
              <a:buNone/>
            </a:pPr>
            <a:r>
              <a:rPr lang="en-US" sz="1400" dirty="0"/>
              <a:t>+ </a:t>
            </a:r>
            <a:r>
              <a:rPr lang="vi-VN" sz="1400" b="1" i="1" dirty="0"/>
              <a:t>K </a:t>
            </a:r>
            <a:r>
              <a:rPr lang="vi-VN" sz="1400" dirty="0"/>
              <a:t>là </a:t>
            </a:r>
            <a:r>
              <a:rPr lang="en-US" sz="1400" dirty="0" err="1"/>
              <a:t>tỉ</a:t>
            </a:r>
            <a:r>
              <a:rPr lang="vi-VN" sz="1400" dirty="0"/>
              <a:t> lệ phần trăm gen được chia sẻ bởi người thân (relativex)</a:t>
            </a:r>
          </a:p>
          <a:p>
            <a:pPr marL="0" indent="0">
              <a:buNone/>
            </a:pPr>
            <a:r>
              <a:rPr lang="en-US" sz="1400" dirty="0"/>
              <a:t>+ </a:t>
            </a:r>
            <a:r>
              <a:rPr lang="vi-VN" sz="1400" dirty="0"/>
              <a:t>Mức độ họ hàng (50% gen chung với bố mẹ, anh chị em; 25% với ông bà, cô chú; 12.5% với anh chị em họ)</a:t>
            </a:r>
          </a:p>
          <a:p>
            <a:pPr marL="0" indent="0">
              <a:buNone/>
            </a:pPr>
            <a:r>
              <a:rPr lang="en-US" sz="1400" dirty="0"/>
              <a:t>+ </a:t>
            </a:r>
            <a:r>
              <a:rPr lang="vi-VN" sz="1400" dirty="0"/>
              <a:t>Số người thân không mắc bệnh và tuổi của họ</a:t>
            </a:r>
          </a:p>
        </p:txBody>
      </p:sp>
      <p:sp>
        <p:nvSpPr>
          <p:cNvPr id="5" name="Title 1">
            <a:extLst>
              <a:ext uri="{FF2B5EF4-FFF2-40B4-BE49-F238E27FC236}">
                <a16:creationId xmlns:a16="http://schemas.microsoft.com/office/drawing/2014/main" id="{2E387B36-26AB-180C-3D5F-EAE2B67BBB17}"/>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2220BBE8-AB8E-6D4F-C35F-6CCC81CF53E8}"/>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pic>
        <p:nvPicPr>
          <p:cNvPr id="4" name="Picture 3" descr="A black text on a white background&#10;&#10;AI-generated content may be incorrect.">
            <a:extLst>
              <a:ext uri="{FF2B5EF4-FFF2-40B4-BE49-F238E27FC236}">
                <a16:creationId xmlns:a16="http://schemas.microsoft.com/office/drawing/2014/main" id="{32DBD0FB-DE65-E80E-77BD-717446CF1C4B}"/>
              </a:ext>
            </a:extLst>
          </p:cNvPr>
          <p:cNvPicPr>
            <a:picLocks noChangeAspect="1"/>
          </p:cNvPicPr>
          <p:nvPr/>
        </p:nvPicPr>
        <p:blipFill>
          <a:blip r:embed="rId5"/>
          <a:stretch>
            <a:fillRect/>
          </a:stretch>
        </p:blipFill>
        <p:spPr>
          <a:xfrm>
            <a:off x="3700460" y="1989916"/>
            <a:ext cx="4791075" cy="1362075"/>
          </a:xfrm>
          <a:prstGeom prst="rect">
            <a:avLst/>
          </a:prstGeom>
        </p:spPr>
      </p:pic>
    </p:spTree>
    <p:extLst>
      <p:ext uri="{BB962C8B-B14F-4D97-AF65-F5344CB8AC3E}">
        <p14:creationId xmlns:p14="http://schemas.microsoft.com/office/powerpoint/2010/main" val="2913371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D2FD7-D490-8167-213F-C098BF8D2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626C8D-D681-A4F6-B142-EE0F48DA39AE}"/>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24AD3BD-7DD7-9E61-8E4A-DB5E3D36399A}"/>
              </a:ext>
            </a:extLst>
          </p:cNvPr>
          <p:cNvSpPr>
            <a:spLocks noGrp="1"/>
          </p:cNvSpPr>
          <p:nvPr>
            <p:ph idx="1"/>
          </p:nvPr>
        </p:nvSpPr>
        <p:spPr>
          <a:xfrm>
            <a:off x="1033784" y="3506010"/>
            <a:ext cx="9655505" cy="2200672"/>
          </a:xfrm>
        </p:spPr>
        <p:txBody>
          <a:bodyPr>
            <a:noAutofit/>
          </a:bodyPr>
          <a:lstStyle/>
          <a:p>
            <a:pPr marL="0" indent="0">
              <a:buNone/>
            </a:pPr>
            <a:r>
              <a:rPr lang="vi-VN" sz="1600" dirty="0"/>
              <a:t>Các hằng số</a:t>
            </a:r>
            <a:r>
              <a:rPr lang="vi-VN" sz="1600" b="1" i="1" dirty="0"/>
              <a:t> 88 </a:t>
            </a:r>
            <a:r>
              <a:rPr lang="vi-VN" sz="1600" dirty="0"/>
              <a:t>và </a:t>
            </a:r>
            <a:r>
              <a:rPr lang="vi-VN" sz="1600" b="1" i="1" dirty="0"/>
              <a:t>14</a:t>
            </a:r>
            <a:r>
              <a:rPr lang="vi-VN" sz="1600" dirty="0"/>
              <a:t>, ngoại trừ một số ít trường hợp, biểu thị độ tuổi tối đa và tối thiểu mà người thân của các đối tượng trong nghiên cứu này mắc bệnh tiểu đường.</a:t>
            </a:r>
          </a:p>
          <a:p>
            <a:pPr marL="0" indent="0">
              <a:buNone/>
            </a:pPr>
            <a:r>
              <a:rPr lang="vi-VN" sz="1600" dirty="0"/>
              <a:t>Các hằng số </a:t>
            </a:r>
            <a:r>
              <a:rPr lang="vi-VN" sz="1600" b="1" i="1" dirty="0"/>
              <a:t>20</a:t>
            </a:r>
            <a:r>
              <a:rPr lang="vi-VN" sz="1600" dirty="0"/>
              <a:t> và</a:t>
            </a:r>
            <a:r>
              <a:rPr lang="vi-VN" sz="1600" b="1" i="1" dirty="0"/>
              <a:t> 50 </a:t>
            </a:r>
            <a:r>
              <a:rPr lang="vi-VN" sz="1600" dirty="0"/>
              <a:t>được chọn sao cho:</a:t>
            </a:r>
          </a:p>
          <a:p>
            <a:pPr marL="0" indent="0">
              <a:buNone/>
            </a:pPr>
            <a:r>
              <a:rPr lang="en-US" sz="1600" dirty="0"/>
              <a:t>- </a:t>
            </a:r>
            <a:r>
              <a:rPr lang="vi-VN" sz="1600" dirty="0"/>
              <a:t>Một đối tượng không có người thân sẽ có giá trị DPF thấp hơn một chút so với mức trung bình</a:t>
            </a:r>
          </a:p>
          <a:p>
            <a:pPr marL="0" indent="0">
              <a:buNone/>
            </a:pPr>
            <a:r>
              <a:rPr lang="en-US" sz="1600" dirty="0"/>
              <a:t>- </a:t>
            </a:r>
            <a:r>
              <a:rPr lang="vi-VN" sz="1600" dirty="0"/>
              <a:t>Giá trị DPF sẽ giảm tương đối chậm khi những người thân trẻ không mắc bệnh tiểu đường tham gia cơ sở dữ liệu</a:t>
            </a:r>
          </a:p>
          <a:p>
            <a:pPr marL="0" indent="0">
              <a:buNone/>
            </a:pPr>
            <a:r>
              <a:rPr lang="en-US" sz="1600" dirty="0"/>
              <a:t>- </a:t>
            </a:r>
            <a:r>
              <a:rPr lang="vi-VN" sz="1600" dirty="0"/>
              <a:t>Giá trị DPF sẽ tăng tương đối nhanh khi những người thân đã biết mắc bệnh tiểu đường.</a:t>
            </a:r>
          </a:p>
        </p:txBody>
      </p:sp>
      <p:sp>
        <p:nvSpPr>
          <p:cNvPr id="5" name="Title 1">
            <a:extLst>
              <a:ext uri="{FF2B5EF4-FFF2-40B4-BE49-F238E27FC236}">
                <a16:creationId xmlns:a16="http://schemas.microsoft.com/office/drawing/2014/main" id="{8ACFF78C-65D6-3749-8783-B2B03A47C88A}"/>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3CFF9B15-5646-EB3A-87E8-768139B9D1C2}"/>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pic>
        <p:nvPicPr>
          <p:cNvPr id="4" name="Picture 3" descr="A black text on a white background&#10;&#10;AI-generated content may be incorrect.">
            <a:extLst>
              <a:ext uri="{FF2B5EF4-FFF2-40B4-BE49-F238E27FC236}">
                <a16:creationId xmlns:a16="http://schemas.microsoft.com/office/drawing/2014/main" id="{0290CADE-44C0-61FC-A632-2A9A5D095499}"/>
              </a:ext>
            </a:extLst>
          </p:cNvPr>
          <p:cNvPicPr>
            <a:picLocks noChangeAspect="1"/>
          </p:cNvPicPr>
          <p:nvPr/>
        </p:nvPicPr>
        <p:blipFill>
          <a:blip r:embed="rId5"/>
          <a:stretch>
            <a:fillRect/>
          </a:stretch>
        </p:blipFill>
        <p:spPr>
          <a:xfrm>
            <a:off x="3700460" y="1989916"/>
            <a:ext cx="4791075" cy="1362075"/>
          </a:xfrm>
          <a:prstGeom prst="rect">
            <a:avLst/>
          </a:prstGeom>
        </p:spPr>
      </p:pic>
    </p:spTree>
    <p:extLst>
      <p:ext uri="{BB962C8B-B14F-4D97-AF65-F5344CB8AC3E}">
        <p14:creationId xmlns:p14="http://schemas.microsoft.com/office/powerpoint/2010/main" val="332033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4B721-99A6-8BD9-7E35-4200C56208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BEE51D-3144-22AD-AA37-E8742FF8760D}"/>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6589A2-7A71-C434-C4CF-E53885739C71}"/>
              </a:ext>
            </a:extLst>
          </p:cNvPr>
          <p:cNvSpPr>
            <a:spLocks noGrp="1"/>
          </p:cNvSpPr>
          <p:nvPr>
            <p:ph idx="1"/>
          </p:nvPr>
        </p:nvSpPr>
        <p:spPr>
          <a:xfrm>
            <a:off x="6178061" y="3115192"/>
            <a:ext cx="5175737" cy="1315736"/>
          </a:xfrm>
        </p:spPr>
        <p:txBody>
          <a:bodyPr>
            <a:noAutofit/>
          </a:bodyPr>
          <a:lstStyle/>
          <a:p>
            <a:pPr marL="0" indent="0">
              <a:buNone/>
            </a:pPr>
            <a:r>
              <a:rPr lang="vi-VN" sz="2000" dirty="0"/>
              <a:t>Đường cong ROC đo lường khả năng phân biệt của mô hình giữa các lớp. AUC (Area Under Curve) gần 1 cho thấy mô hình tốt.</a:t>
            </a:r>
          </a:p>
        </p:txBody>
      </p:sp>
      <p:sp>
        <p:nvSpPr>
          <p:cNvPr id="5" name="Title 1">
            <a:extLst>
              <a:ext uri="{FF2B5EF4-FFF2-40B4-BE49-F238E27FC236}">
                <a16:creationId xmlns:a16="http://schemas.microsoft.com/office/drawing/2014/main" id="{4B27DE77-5731-EAB0-87A8-546CF32C6C6F}"/>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674CC0B5-A39F-F289-5B4C-BC7B53B81952}"/>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sp>
        <p:nvSpPr>
          <p:cNvPr id="7" name="Content Placeholder 2">
            <a:extLst>
              <a:ext uri="{FF2B5EF4-FFF2-40B4-BE49-F238E27FC236}">
                <a16:creationId xmlns:a16="http://schemas.microsoft.com/office/drawing/2014/main" id="{72000CB6-6503-D265-0A5F-08C58816C4F6}"/>
              </a:ext>
            </a:extLst>
          </p:cNvPr>
          <p:cNvSpPr txBox="1">
            <a:spLocks/>
          </p:cNvSpPr>
          <p:nvPr/>
        </p:nvSpPr>
        <p:spPr>
          <a:xfrm>
            <a:off x="1033784" y="2002663"/>
            <a:ext cx="10413801" cy="7483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err="1"/>
              <a:t>Mô</a:t>
            </a:r>
            <a:r>
              <a:rPr lang="en-US" sz="2400" b="1" dirty="0"/>
              <a:t> </a:t>
            </a:r>
            <a:r>
              <a:rPr lang="en-US" sz="2400" b="1" dirty="0" err="1"/>
              <a:t>phỏng</a:t>
            </a:r>
            <a:r>
              <a:rPr lang="en-US" sz="2400" b="1" dirty="0"/>
              <a:t>: </a:t>
            </a:r>
            <a:r>
              <a:rPr lang="vi-VN" sz="1800" dirty="0"/>
              <a:t>Sử dụng mô hình Logistic Regression để tính và vẽ đường cong ROC, cũng như tính sensitivity và specificity với ngưỡng cắt 0.448</a:t>
            </a:r>
            <a:r>
              <a:rPr lang="en-US" sz="1800" dirty="0"/>
              <a:t> </a:t>
            </a:r>
            <a:r>
              <a:rPr lang="en-US" sz="1800" dirty="0">
                <a:solidFill>
                  <a:schemeClr val="tx2">
                    <a:lumMod val="75000"/>
                    <a:lumOff val="25000"/>
                  </a:schemeClr>
                </a:solidFill>
                <a:latin typeface="Arial" panose="020B0604020202020204" pitchFamily="34" charset="0"/>
                <a:cs typeface="Arial" panose="020B0604020202020204" pitchFamily="34" charset="0"/>
              </a:rPr>
              <a:t>[1]</a:t>
            </a:r>
            <a:endParaRPr lang="vi-VN" sz="2400" b="1" dirty="0">
              <a:solidFill>
                <a:schemeClr val="tx2">
                  <a:lumMod val="75000"/>
                  <a:lumOff val="25000"/>
                </a:schemeClr>
              </a:solidFill>
              <a:latin typeface="Arial" panose="020B0604020202020204" pitchFamily="34" charset="0"/>
              <a:cs typeface="Arial" panose="020B0604020202020204" pitchFamily="34" charset="0"/>
            </a:endParaRPr>
          </a:p>
        </p:txBody>
      </p:sp>
      <p:pic>
        <p:nvPicPr>
          <p:cNvPr id="9" name="Picture 8" descr="A graph of a curve&#10;&#10;AI-generated content may be incorrect.">
            <a:extLst>
              <a:ext uri="{FF2B5EF4-FFF2-40B4-BE49-F238E27FC236}">
                <a16:creationId xmlns:a16="http://schemas.microsoft.com/office/drawing/2014/main" id="{99BEF058-5AB1-9BE3-7ADC-F5827086F415}"/>
              </a:ext>
            </a:extLst>
          </p:cNvPr>
          <p:cNvPicPr>
            <a:picLocks noChangeAspect="1"/>
          </p:cNvPicPr>
          <p:nvPr/>
        </p:nvPicPr>
        <p:blipFill>
          <a:blip r:embed="rId5">
            <a:extLst>
              <a:ext uri="{28A0092B-C50C-407E-A947-70E740481C1C}">
                <a14:useLocalDpi xmlns:a14="http://schemas.microsoft.com/office/drawing/2010/main" val="0"/>
              </a:ext>
            </a:extLst>
          </a:blip>
          <a:srcRect r="6799"/>
          <a:stretch>
            <a:fillRect/>
          </a:stretch>
        </p:blipFill>
        <p:spPr>
          <a:xfrm>
            <a:off x="1033785" y="2750970"/>
            <a:ext cx="4690008" cy="3145082"/>
          </a:xfrm>
          <a:prstGeom prst="rect">
            <a:avLst/>
          </a:prstGeom>
        </p:spPr>
      </p:pic>
    </p:spTree>
    <p:extLst>
      <p:ext uri="{BB962C8B-B14F-4D97-AF65-F5344CB8AC3E}">
        <p14:creationId xmlns:p14="http://schemas.microsoft.com/office/powerpoint/2010/main" val="3363229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8B7C7-E392-1B18-FB41-8F8A19A69D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A72A25-125F-09FD-4FC5-CA9117EEF42A}"/>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207936E-E0B2-AEE2-B207-145D6496F0E5}"/>
              </a:ext>
            </a:extLst>
          </p:cNvPr>
          <p:cNvSpPr>
            <a:spLocks noGrp="1"/>
          </p:cNvSpPr>
          <p:nvPr>
            <p:ph idx="1"/>
          </p:nvPr>
        </p:nvSpPr>
        <p:spPr>
          <a:xfrm>
            <a:off x="5984633" y="2979062"/>
            <a:ext cx="5462952" cy="2591491"/>
          </a:xfrm>
        </p:spPr>
        <p:txBody>
          <a:bodyPr>
            <a:noAutofit/>
          </a:bodyPr>
          <a:lstStyle/>
          <a:p>
            <a:pPr marL="0" indent="0">
              <a:buNone/>
            </a:pPr>
            <a:r>
              <a:rPr lang="vi-VN" sz="2000" dirty="0"/>
              <a:t>Sensitivity và specificity được tính dựa trên ma trận nhầm lẫn, tương tự phương pháp trong paper2</a:t>
            </a:r>
            <a:r>
              <a:rPr lang="en-US" sz="2000" dirty="0"/>
              <a:t> </a:t>
            </a:r>
            <a:r>
              <a:rPr lang="en-US" sz="2000" dirty="0">
                <a:solidFill>
                  <a:schemeClr val="tx2">
                    <a:lumMod val="75000"/>
                    <a:lumOff val="25000"/>
                  </a:schemeClr>
                </a:solidFill>
              </a:rPr>
              <a:t>[1]</a:t>
            </a:r>
            <a:r>
              <a:rPr lang="vi-VN" sz="2000" dirty="0"/>
              <a:t>. Kết quả kỳ vọng gần 76%, phù hợp với nghiên cứu ADAP.</a:t>
            </a:r>
          </a:p>
          <a:p>
            <a:pPr marL="0" indent="0">
              <a:buNone/>
            </a:pPr>
            <a:endParaRPr lang="en-US" sz="2000" dirty="0"/>
          </a:p>
          <a:p>
            <a:pPr marL="0" indent="0">
              <a:buNone/>
            </a:pPr>
            <a:r>
              <a:rPr lang="vi-VN" sz="2000" dirty="0"/>
              <a:t>Nếu kết quả thấp hơn, có thể cần điều chỉnh ngưỡng hoặc sử dụng mô hình phức tạp hơn.</a:t>
            </a:r>
          </a:p>
        </p:txBody>
      </p:sp>
      <p:sp>
        <p:nvSpPr>
          <p:cNvPr id="5" name="Title 1">
            <a:extLst>
              <a:ext uri="{FF2B5EF4-FFF2-40B4-BE49-F238E27FC236}">
                <a16:creationId xmlns:a16="http://schemas.microsoft.com/office/drawing/2014/main" id="{7859B3A6-8C9E-04E7-D463-EE7C976A4A47}"/>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1DC5F549-1F10-4385-D5CB-C05A2DF66558}"/>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sp>
        <p:nvSpPr>
          <p:cNvPr id="7" name="Content Placeholder 2">
            <a:extLst>
              <a:ext uri="{FF2B5EF4-FFF2-40B4-BE49-F238E27FC236}">
                <a16:creationId xmlns:a16="http://schemas.microsoft.com/office/drawing/2014/main" id="{E603DBC0-5A4A-0D54-E953-7E0F6BA3BF7E}"/>
              </a:ext>
            </a:extLst>
          </p:cNvPr>
          <p:cNvSpPr txBox="1">
            <a:spLocks/>
          </p:cNvSpPr>
          <p:nvPr/>
        </p:nvSpPr>
        <p:spPr>
          <a:xfrm>
            <a:off x="1033784" y="2002663"/>
            <a:ext cx="10413801" cy="7483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err="1"/>
              <a:t>Mô</a:t>
            </a:r>
            <a:r>
              <a:rPr lang="en-US" sz="2400" b="1" dirty="0"/>
              <a:t> </a:t>
            </a:r>
            <a:r>
              <a:rPr lang="en-US" sz="2400" b="1" dirty="0" err="1"/>
              <a:t>phỏng</a:t>
            </a:r>
            <a:r>
              <a:rPr lang="en-US" sz="2400" b="1" dirty="0"/>
              <a:t>: </a:t>
            </a:r>
            <a:r>
              <a:rPr lang="vi-VN" sz="1800" dirty="0"/>
              <a:t>Sử dụng mô hình Logistic Regression để tính và vẽ đường cong ROC, cũng như tính sensitivity và specificity với ngưỡng cắt 0.448</a:t>
            </a:r>
            <a:r>
              <a:rPr lang="en-US" sz="1800" dirty="0"/>
              <a:t> </a:t>
            </a:r>
            <a:r>
              <a:rPr lang="en-US" sz="1800" dirty="0">
                <a:solidFill>
                  <a:schemeClr val="tx2">
                    <a:lumMod val="75000"/>
                    <a:lumOff val="25000"/>
                  </a:schemeClr>
                </a:solidFill>
                <a:latin typeface="Arial" panose="020B0604020202020204" pitchFamily="34" charset="0"/>
                <a:cs typeface="Arial" panose="020B0604020202020204" pitchFamily="34" charset="0"/>
              </a:rPr>
              <a:t>[1]</a:t>
            </a:r>
            <a:endParaRPr lang="vi-VN" sz="2400" b="1" dirty="0">
              <a:solidFill>
                <a:schemeClr val="tx2">
                  <a:lumMod val="75000"/>
                  <a:lumOff val="25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566508F-1B24-0323-65BA-C5878D6F66C3}"/>
              </a:ext>
            </a:extLst>
          </p:cNvPr>
          <p:cNvPicPr>
            <a:picLocks noChangeAspect="1"/>
          </p:cNvPicPr>
          <p:nvPr/>
        </p:nvPicPr>
        <p:blipFill>
          <a:blip r:embed="rId5"/>
          <a:stretch>
            <a:fillRect/>
          </a:stretch>
        </p:blipFill>
        <p:spPr>
          <a:xfrm>
            <a:off x="1033784" y="3279307"/>
            <a:ext cx="4258269" cy="1991003"/>
          </a:xfrm>
          <a:prstGeom prst="rect">
            <a:avLst/>
          </a:prstGeom>
        </p:spPr>
      </p:pic>
    </p:spTree>
    <p:extLst>
      <p:ext uri="{BB962C8B-B14F-4D97-AF65-F5344CB8AC3E}">
        <p14:creationId xmlns:p14="http://schemas.microsoft.com/office/powerpoint/2010/main" val="1575350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83CB-6F3C-2CC2-684A-19B993C13A4A}"/>
              </a:ext>
            </a:extLst>
          </p:cNvPr>
          <p:cNvSpPr>
            <a:spLocks noGrp="1"/>
          </p:cNvSpPr>
          <p:nvPr>
            <p:ph type="title"/>
          </p:nvPr>
        </p:nvSpPr>
        <p:spPr/>
        <p:txBody>
          <a:bodyPr/>
          <a:lstStyle/>
          <a:p>
            <a:pPr algn="ctr"/>
            <a:r>
              <a:rPr lang="en-US" dirty="0">
                <a:solidFill>
                  <a:srgbClr val="00B0F0"/>
                </a:solidFill>
                <a:latin typeface="Arial" panose="020B0604020202020204" pitchFamily="34" charset="0"/>
                <a:ea typeface="Roboto Mono" panose="00000009000000000000" pitchFamily="49" charset="0"/>
                <a:cs typeface="Arial" panose="020B0604020202020204" pitchFamily="34" charset="0"/>
              </a:rPr>
              <a:t>Agenda</a:t>
            </a:r>
          </a:p>
        </p:txBody>
      </p:sp>
      <p:sp>
        <p:nvSpPr>
          <p:cNvPr id="3" name="Content Placeholder 2">
            <a:extLst>
              <a:ext uri="{FF2B5EF4-FFF2-40B4-BE49-F238E27FC236}">
                <a16:creationId xmlns:a16="http://schemas.microsoft.com/office/drawing/2014/main" id="{4980980B-5E1C-71BF-E569-AD72516DA312}"/>
              </a:ext>
            </a:extLst>
          </p:cNvPr>
          <p:cNvSpPr>
            <a:spLocks noGrp="1"/>
          </p:cNvSpPr>
          <p:nvPr>
            <p:ph idx="1"/>
          </p:nvPr>
        </p:nvSpPr>
        <p:spPr>
          <a:xfrm>
            <a:off x="838200" y="1825625"/>
            <a:ext cx="10515600" cy="627429"/>
          </a:xfrm>
          <a:ln w="6350">
            <a:noFill/>
          </a:ln>
        </p:spPr>
        <p:txBody>
          <a:bodyPr/>
          <a:lstStyle/>
          <a:p>
            <a:pPr marL="0" indent="0">
              <a:buNone/>
            </a:pP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1.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Xác</a:t>
            </a: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định</a:t>
            </a: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vấn</a:t>
            </a: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đề</a:t>
            </a:r>
            <a:endParaRPr lang="en-US" b="1" dirty="0">
              <a:solidFill>
                <a:srgbClr val="0070C0"/>
              </a:solidFill>
              <a:latin typeface="Arial" panose="020B0604020202020204" pitchFamily="34" charset="0"/>
              <a:ea typeface="Roboto Mono" panose="00000009000000000000" pitchFamily="49" charset="0"/>
              <a:cs typeface="Arial" panose="020B0604020202020204" pitchFamily="34" charset="0"/>
            </a:endParaRPr>
          </a:p>
        </p:txBody>
      </p:sp>
      <p:cxnSp>
        <p:nvCxnSpPr>
          <p:cNvPr id="6" name="Straight Connector 5">
            <a:extLst>
              <a:ext uri="{FF2B5EF4-FFF2-40B4-BE49-F238E27FC236}">
                <a16:creationId xmlns:a16="http://schemas.microsoft.com/office/drawing/2014/main" id="{FD5F18CA-55D5-40E2-3914-F1461BAA4CA7}"/>
              </a:ext>
            </a:extLst>
          </p:cNvPr>
          <p:cNvCxnSpPr>
            <a:cxnSpLocks/>
          </p:cNvCxnSpPr>
          <p:nvPr/>
        </p:nvCxnSpPr>
        <p:spPr>
          <a:xfrm>
            <a:off x="1446334" y="2409092"/>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B60CBA54-029B-8C13-CC1C-DE159F5CC909}"/>
              </a:ext>
            </a:extLst>
          </p:cNvPr>
          <p:cNvSpPr txBox="1">
            <a:spLocks/>
          </p:cNvSpPr>
          <p:nvPr/>
        </p:nvSpPr>
        <p:spPr>
          <a:xfrm>
            <a:off x="838200" y="3036521"/>
            <a:ext cx="10515600" cy="627429"/>
          </a:xfrm>
          <a:prstGeom prst="rect">
            <a:avLst/>
          </a:prstGeom>
          <a:ln w="63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latin typeface="Arial" panose="020B0604020202020204" pitchFamily="34" charset="0"/>
                <a:cs typeface="Arial" panose="020B0604020202020204" pitchFamily="34" charset="0"/>
              </a:rPr>
              <a:t>2. Các </a:t>
            </a:r>
            <a:r>
              <a:rPr lang="en-US" b="1" dirty="0" err="1">
                <a:solidFill>
                  <a:srgbClr val="0070C0"/>
                </a:solidFill>
                <a:latin typeface="Arial" panose="020B0604020202020204" pitchFamily="34" charset="0"/>
                <a:cs typeface="Arial" panose="020B0604020202020204" pitchFamily="34" charset="0"/>
              </a:rPr>
              <a:t>nghiên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cứu</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quan</a:t>
            </a:r>
            <a:endParaRPr lang="en-US" b="1" dirty="0">
              <a:solidFill>
                <a:srgbClr val="0070C0"/>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FD80E371-D891-F163-0FC3-AF6750F5119A}"/>
              </a:ext>
            </a:extLst>
          </p:cNvPr>
          <p:cNvCxnSpPr>
            <a:cxnSpLocks/>
          </p:cNvCxnSpPr>
          <p:nvPr/>
        </p:nvCxnSpPr>
        <p:spPr>
          <a:xfrm>
            <a:off x="1446334" y="3619988"/>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0" name="Content Placeholder 2">
            <a:extLst>
              <a:ext uri="{FF2B5EF4-FFF2-40B4-BE49-F238E27FC236}">
                <a16:creationId xmlns:a16="http://schemas.microsoft.com/office/drawing/2014/main" id="{4D1C1D2D-B9A5-DF03-C889-E1C8BABB6B9F}"/>
              </a:ext>
            </a:extLst>
          </p:cNvPr>
          <p:cNvSpPr txBox="1">
            <a:spLocks/>
          </p:cNvSpPr>
          <p:nvPr/>
        </p:nvSpPr>
        <p:spPr>
          <a:xfrm>
            <a:off x="838200" y="4247417"/>
            <a:ext cx="10515600" cy="627429"/>
          </a:xfrm>
          <a:prstGeom prst="rect">
            <a:avLst/>
          </a:prstGeom>
          <a:ln w="63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B9DEB264-AC4B-E9AA-9D81-B53C45F35239}"/>
              </a:ext>
            </a:extLst>
          </p:cNvPr>
          <p:cNvCxnSpPr>
            <a:cxnSpLocks/>
          </p:cNvCxnSpPr>
          <p:nvPr/>
        </p:nvCxnSpPr>
        <p:spPr>
          <a:xfrm>
            <a:off x="1446334" y="4830884"/>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2" name="Content Placeholder 2">
            <a:extLst>
              <a:ext uri="{FF2B5EF4-FFF2-40B4-BE49-F238E27FC236}">
                <a16:creationId xmlns:a16="http://schemas.microsoft.com/office/drawing/2014/main" id="{B01321D6-DEC5-1D27-B882-7B1195BED9F0}"/>
              </a:ext>
            </a:extLst>
          </p:cNvPr>
          <p:cNvSpPr txBox="1">
            <a:spLocks/>
          </p:cNvSpPr>
          <p:nvPr/>
        </p:nvSpPr>
        <p:spPr>
          <a:xfrm>
            <a:off x="838200" y="5458313"/>
            <a:ext cx="10515600" cy="627429"/>
          </a:xfrm>
          <a:prstGeom prst="rect">
            <a:avLst/>
          </a:prstGeom>
          <a:ln w="63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rPr>
              <a:t>4. </a:t>
            </a:r>
            <a:r>
              <a:rPr lang="en-US" b="1" dirty="0" err="1">
                <a:solidFill>
                  <a:srgbClr val="0070C0"/>
                </a:solidFill>
                <a:latin typeface="Arial" panose="020B0604020202020204" pitchFamily="34" charset="0"/>
                <a:cs typeface="Arial" panose="020B0604020202020204" pitchFamily="34" charset="0"/>
              </a:rPr>
              <a:t>Tổng</a:t>
            </a:r>
            <a:r>
              <a:rPr lang="en-US" b="1" dirty="0">
                <a:solidFill>
                  <a:srgbClr val="0070C0"/>
                </a:solidFill>
              </a:rPr>
              <a:t> </a:t>
            </a:r>
            <a:r>
              <a:rPr lang="en-US" b="1" dirty="0" err="1">
                <a:solidFill>
                  <a:srgbClr val="0070C0"/>
                </a:solidFill>
              </a:rPr>
              <a:t>kết</a:t>
            </a:r>
            <a:endParaRPr lang="en-US" b="1" dirty="0">
              <a:solidFill>
                <a:srgbClr val="0070C0"/>
              </a:solidFill>
            </a:endParaRPr>
          </a:p>
        </p:txBody>
      </p:sp>
      <p:cxnSp>
        <p:nvCxnSpPr>
          <p:cNvPr id="13" name="Straight Connector 12">
            <a:extLst>
              <a:ext uri="{FF2B5EF4-FFF2-40B4-BE49-F238E27FC236}">
                <a16:creationId xmlns:a16="http://schemas.microsoft.com/office/drawing/2014/main" id="{6E5F94AD-115F-101D-BE19-79AA27C2BC00}"/>
              </a:ext>
            </a:extLst>
          </p:cNvPr>
          <p:cNvCxnSpPr>
            <a:cxnSpLocks/>
          </p:cNvCxnSpPr>
          <p:nvPr/>
        </p:nvCxnSpPr>
        <p:spPr>
          <a:xfrm>
            <a:off x="1446334" y="6041780"/>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6925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2F8D9-24E9-4667-A695-DC43E4863E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9D1471-4384-83B9-A237-3BC65307FE5F}"/>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4. </a:t>
            </a:r>
            <a:r>
              <a:rPr lang="en-US" b="1" dirty="0" err="1">
                <a:solidFill>
                  <a:srgbClr val="0070C0"/>
                </a:solidFill>
                <a:latin typeface="Arial" panose="020B0604020202020204" pitchFamily="34" charset="0"/>
                <a:cs typeface="Arial" panose="020B0604020202020204" pitchFamily="34" charset="0"/>
              </a:rPr>
              <a:t>Tổng</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kết</a:t>
            </a:r>
            <a:endParaRPr lang="en-US" b="1" dirty="0">
              <a:solidFill>
                <a:srgbClr val="0070C0"/>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778F74F6-24F1-44F8-AEF5-C5359C23427C}"/>
              </a:ext>
            </a:extLst>
          </p:cNvPr>
          <p:cNvSpPr txBox="1">
            <a:spLocks/>
          </p:cNvSpPr>
          <p:nvPr/>
        </p:nvSpPr>
        <p:spPr>
          <a:xfrm>
            <a:off x="6705600" y="1983276"/>
            <a:ext cx="5199186" cy="4193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70000"/>
              </a:lnSpc>
              <a:buFont typeface="Arial" panose="020B0604020202020204" pitchFamily="34" charset="0"/>
              <a:buNone/>
            </a:pPr>
            <a:endParaRPr lang="en-US" sz="25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97D5CB0-69E8-5607-C13E-652215CB21B4}"/>
              </a:ext>
            </a:extLst>
          </p:cNvPr>
          <p:cNvSpPr>
            <a:spLocks noGrp="1"/>
          </p:cNvSpPr>
          <p:nvPr>
            <p:ph idx="1"/>
          </p:nvPr>
        </p:nvSpPr>
        <p:spPr>
          <a:xfrm>
            <a:off x="1242648" y="1510746"/>
            <a:ext cx="10111152" cy="4881261"/>
          </a:xfrm>
        </p:spPr>
        <p:txBody>
          <a:bodyPr>
            <a:noAutofit/>
          </a:bodyPr>
          <a:lstStyle/>
          <a:p>
            <a:pPr algn="just">
              <a:buFont typeface="Times New Roman" panose="02020603050405020304" pitchFamily="18" charset="0"/>
              <a:buChar char="‒"/>
            </a:pP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a:t>
            </a:r>
            <a:r>
              <a:rPr lang="en-US" sz="2000" dirty="0">
                <a:latin typeface="Arial" panose="020B0604020202020204" pitchFamily="34" charset="0"/>
                <a:cs typeface="Arial" panose="020B0604020202020204" pitchFamily="34" charset="0"/>
              </a:rPr>
              <a:t> 8 </a:t>
            </a:r>
            <a:r>
              <a:rPr lang="en-US" sz="2000" dirty="0" err="1">
                <a:latin typeface="Arial" panose="020B0604020202020204" pitchFamily="34" charset="0"/>
                <a:cs typeface="Arial" panose="020B0604020202020204" pitchFamily="34" charset="0"/>
              </a:rPr>
              <a:t>thuộc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tiêu</a:t>
            </a:r>
            <a:r>
              <a:rPr lang="en-US" sz="2000" dirty="0">
                <a:latin typeface="Arial" panose="020B0604020202020204" pitchFamily="34" charset="0"/>
                <a:cs typeface="Arial" panose="020B0604020202020204" pitchFamily="34" charset="0"/>
              </a:rPr>
              <a:t> (Outcome).</a:t>
            </a:r>
          </a:p>
          <a:p>
            <a:pPr marL="0" indent="0" algn="just">
              <a:buNone/>
            </a:pPr>
            <a:endParaRPr lang="en-US" sz="2000" dirty="0"/>
          </a:p>
          <a:p>
            <a:pPr algn="just">
              <a:buFont typeface="Times New Roman" panose="02020603050405020304" pitchFamily="18" charset="0"/>
              <a:buChar char="‒"/>
            </a:pPr>
            <a:r>
              <a:rPr lang="en-US" sz="2000" dirty="0"/>
              <a:t>N</a:t>
            </a:r>
            <a:r>
              <a:rPr lang="vi-VN" sz="2000" dirty="0"/>
              <a:t>ồng độ glucose cao là yếu tố dự báo quan trọng cho bệnh đái tháo đường</a:t>
            </a:r>
            <a:r>
              <a:rPr lang="en-US" sz="2000" dirty="0"/>
              <a:t>.</a:t>
            </a:r>
          </a:p>
          <a:p>
            <a:pPr algn="just">
              <a:buFont typeface="Times New Roman" panose="02020603050405020304" pitchFamily="18" charset="0"/>
              <a:buChar char="‒"/>
            </a:pPr>
            <a:r>
              <a:rPr lang="vi-VN" sz="2000" dirty="0"/>
              <a:t>BMI, Age và DiabetesPedigreeFunction có tương quan dương với Outcome, cho thấy béo phì, tuổi cao và yếu tố di truyền đều góp phần làm tăng nguy cơ mắc bệnh.</a:t>
            </a:r>
          </a:p>
          <a:p>
            <a:pPr algn="just">
              <a:buFont typeface="Times New Roman" panose="02020603050405020304" pitchFamily="18" charset="0"/>
              <a:buChar char="‒"/>
            </a:pPr>
            <a:r>
              <a:rPr lang="vi-VN" sz="2000" dirty="0"/>
              <a:t>Một số cặp thuộc tính có tương quan với nhau</a:t>
            </a:r>
            <a:r>
              <a:rPr lang="en-US" sz="2000" dirty="0"/>
              <a:t> </a:t>
            </a:r>
            <a:r>
              <a:rPr lang="vi-VN" sz="2000" dirty="0"/>
              <a:t>nhưng hệ số không quá cao (&lt;0.5), cho thấy các thuộc tính này phần lớn độc lập, không gây ra hiện tượng đa cộng tuyến nghiêm trọng.</a:t>
            </a:r>
          </a:p>
          <a:p>
            <a:pPr algn="just">
              <a:buFont typeface="Times New Roman" panose="02020603050405020304" pitchFamily="18" charset="0"/>
              <a:buChar char="‒"/>
            </a:pPr>
            <a:r>
              <a:rPr lang="vi-VN" sz="2000" dirty="0"/>
              <a:t>Các thuộc tính như BloodPressure, SkinThickness có tương quan yếu với Outcome, cho thấy vai trò dự báo hạn chế hơn.</a:t>
            </a:r>
          </a:p>
          <a:p>
            <a:pPr algn="just">
              <a:buFont typeface="Times New Roman" panose="02020603050405020304" pitchFamily="18" charset="0"/>
              <a:buChar char="‒"/>
            </a:pPr>
            <a:r>
              <a:rPr lang="vi-VN" sz="2000" dirty="0"/>
              <a:t>Không có cặp thuộc tính nào có tương quan tuyệt đối (gần 1 </a:t>
            </a:r>
            <a:r>
              <a:rPr lang="en-US" sz="2000" dirty="0"/>
              <a:t> </a:t>
            </a:r>
            <a:r>
              <a:rPr lang="vi-VN" sz="2000" dirty="0"/>
              <a:t>hoặc </a:t>
            </a:r>
            <a:r>
              <a:rPr lang="en-US" sz="2000" dirty="0"/>
              <a:t> </a:t>
            </a:r>
            <a:r>
              <a:rPr lang="vi-VN" sz="2000" dirty="0"/>
              <a:t>-1)</a:t>
            </a:r>
            <a:r>
              <a:rPr lang="en-US" sz="2000" dirty="0"/>
              <a:t>.</a:t>
            </a:r>
          </a:p>
          <a:p>
            <a:pPr algn="just">
              <a:buFont typeface="Times New Roman" panose="02020603050405020304" pitchFamily="18" charset="0"/>
              <a:buChar char="‒"/>
            </a:pPr>
            <a:endParaRPr lang="en-US" sz="2000" dirty="0"/>
          </a:p>
          <a:p>
            <a:pPr algn="just">
              <a:buFont typeface="Times New Roman" panose="02020603050405020304" pitchFamily="18" charset="0"/>
              <a:buChar char="‒"/>
            </a:pPr>
            <a:endParaRPr lang="vi-VN" sz="2000" dirty="0"/>
          </a:p>
        </p:txBody>
      </p:sp>
    </p:spTree>
    <p:extLst>
      <p:ext uri="{BB962C8B-B14F-4D97-AF65-F5344CB8AC3E}">
        <p14:creationId xmlns:p14="http://schemas.microsoft.com/office/powerpoint/2010/main" val="1829338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C5682-2A80-64CA-13B0-9F351C56DA7F}"/>
              </a:ext>
            </a:extLst>
          </p:cNvPr>
          <p:cNvSpPr>
            <a:spLocks noGrp="1"/>
          </p:cNvSpPr>
          <p:nvPr>
            <p:ph type="title"/>
          </p:nvPr>
        </p:nvSpPr>
        <p:spPr>
          <a:xfrm>
            <a:off x="838200" y="2766218"/>
            <a:ext cx="10515600" cy="1325563"/>
          </a:xfrm>
        </p:spPr>
        <p:txBody>
          <a:bodyPr>
            <a:normAutofit/>
          </a:bodyPr>
          <a:lstStyle/>
          <a:p>
            <a:pPr algn="ctr"/>
            <a:r>
              <a:rPr lang="en-US" sz="5400" b="1" dirty="0">
                <a:solidFill>
                  <a:schemeClr val="tx2">
                    <a:lumMod val="75000"/>
                    <a:lumOff val="25000"/>
                  </a:schemeClr>
                </a:solidFill>
                <a:latin typeface="Tahoma" panose="020B0604030504040204" pitchFamily="34" charset="0"/>
                <a:ea typeface="Tahoma" panose="020B0604030504040204" pitchFamily="34" charset="0"/>
                <a:cs typeface="Tahoma" panose="020B0604030504040204" pitchFamily="34" charset="0"/>
              </a:rPr>
              <a:t>THANK YOU FOR LISTENING</a:t>
            </a:r>
          </a:p>
        </p:txBody>
      </p:sp>
    </p:spTree>
    <p:extLst>
      <p:ext uri="{BB962C8B-B14F-4D97-AF65-F5344CB8AC3E}">
        <p14:creationId xmlns:p14="http://schemas.microsoft.com/office/powerpoint/2010/main" val="60292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0434-F1DC-1C60-180E-125FB27DEB39}"/>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1. </a:t>
            </a:r>
            <a:r>
              <a:rPr lang="en-US" b="1" dirty="0" err="1">
                <a:solidFill>
                  <a:srgbClr val="0070C0"/>
                </a:solidFill>
                <a:latin typeface="Arial" panose="020B0604020202020204" pitchFamily="34" charset="0"/>
                <a:cs typeface="Arial" panose="020B0604020202020204" pitchFamily="34" charset="0"/>
              </a:rPr>
              <a:t>Xác</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định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vấn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đề</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117932D-1130-60E3-B623-970E3921D82E}"/>
              </a:ext>
            </a:extLst>
          </p:cNvPr>
          <p:cNvSpPr>
            <a:spLocks noGrp="1"/>
          </p:cNvSpPr>
          <p:nvPr>
            <p:ph idx="1"/>
          </p:nvPr>
        </p:nvSpPr>
        <p:spPr>
          <a:xfrm>
            <a:off x="838199" y="1825625"/>
            <a:ext cx="10515599" cy="1761637"/>
          </a:xfrm>
        </p:spPr>
        <p:txBody>
          <a:bodyPr>
            <a:normAutofit/>
          </a:bodyPr>
          <a:lstStyle/>
          <a:p>
            <a:pPr marL="0" indent="0" algn="just">
              <a:buNone/>
            </a:pPr>
            <a:r>
              <a:rPr lang="vi-VN" sz="2000" b="1" dirty="0">
                <a:latin typeface="Arial" panose="020B0604020202020204" pitchFamily="34" charset="0"/>
                <a:cs typeface="Arial" panose="020B0604020202020204" pitchFamily="34" charset="0"/>
              </a:rPr>
              <a:t>- Mục tiêu:</a:t>
            </a:r>
            <a:r>
              <a:rPr lang="en-US" sz="2000" b="1"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dataset Pima Indians Diabetes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giải thích ý nghĩa của từng cột dữ liệu để hiểu rõ giá trị</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chúng mang lại. </a:t>
            </a:r>
            <a:endParaRPr lang="vi-VN" sz="2000" b="1" dirty="0">
              <a:latin typeface="Arial" panose="020B0604020202020204" pitchFamily="34" charset="0"/>
              <a:cs typeface="Arial" panose="020B0604020202020204" pitchFamily="34" charset="0"/>
            </a:endParaRPr>
          </a:p>
          <a:p>
            <a:pPr marL="0" indent="0">
              <a:buNone/>
            </a:pPr>
            <a:r>
              <a:rPr lang="vi-VN" sz="2000" b="1" dirty="0">
                <a:latin typeface="Arial" panose="020B0604020202020204" pitchFamily="34" charset="0"/>
                <a:cs typeface="Arial" panose="020B0604020202020204" pitchFamily="34" charset="0"/>
              </a:rPr>
              <a:t>- Dữ liệu:</a:t>
            </a:r>
            <a:r>
              <a:rPr lang="en-US" sz="2000" b="1"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Dataset được cung cấp dưới dạng file </a:t>
            </a:r>
            <a:r>
              <a:rPr lang="vi-VN" sz="2000" i="1" dirty="0">
                <a:latin typeface="Arial" panose="020B0604020202020204" pitchFamily="34" charset="0"/>
                <a:cs typeface="Arial" panose="020B0604020202020204" pitchFamily="34" charset="0"/>
              </a:rPr>
              <a:t>pima-indians-diabetes.csv</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[1]</a:t>
            </a:r>
            <a:r>
              <a:rPr lang="vi-VN" sz="2000" dirty="0">
                <a:latin typeface="Arial" panose="020B0604020202020204" pitchFamily="34" charset="0"/>
                <a:cs typeface="Arial" panose="020B0604020202020204" pitchFamily="34" charset="0"/>
              </a:rPr>
              <a:t>, chứa 768 mẫu với 8 thuộc tính số và 1 biến lớp (Outcome). Dữ liệu có thể chứa giá trị thiếu, cần được xử lý phù hợp.</a:t>
            </a:r>
            <a:endParaRPr lang="en-US" sz="20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C266E3C5-6FC7-0C79-D5E9-95F648E4030D}"/>
              </a:ext>
            </a:extLst>
          </p:cNvPr>
          <p:cNvSpPr txBox="1">
            <a:spLocks/>
          </p:cNvSpPr>
          <p:nvPr/>
        </p:nvSpPr>
        <p:spPr>
          <a:xfrm>
            <a:off x="759068" y="5962407"/>
            <a:ext cx="10515599" cy="5304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[1]  </a:t>
            </a:r>
            <a:r>
              <a:rPr lang="en-US" sz="2000" u="sng" dirty="0" err="1">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pima-indians-diabetes.csv</a:t>
            </a:r>
            <a:endParaRPr lang="en-US" sz="2000" u="sng" dirty="0">
              <a:solidFill>
                <a:schemeClr val="tx2">
                  <a:lumMod val="75000"/>
                  <a:lumOff val="2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8D06892-8D43-19BF-42BB-4754927E5182}"/>
              </a:ext>
            </a:extLst>
          </p:cNvPr>
          <p:cNvPicPr>
            <a:picLocks noChangeAspect="1"/>
          </p:cNvPicPr>
          <p:nvPr/>
        </p:nvPicPr>
        <p:blipFill>
          <a:blip r:embed="rId4"/>
          <a:stretch>
            <a:fillRect/>
          </a:stretch>
        </p:blipFill>
        <p:spPr>
          <a:xfrm>
            <a:off x="3821632" y="3499232"/>
            <a:ext cx="4548732" cy="2304913"/>
          </a:xfrm>
          <a:prstGeom prst="rect">
            <a:avLst/>
          </a:prstGeom>
        </p:spPr>
      </p:pic>
    </p:spTree>
    <p:extLst>
      <p:ext uri="{BB962C8B-B14F-4D97-AF65-F5344CB8AC3E}">
        <p14:creationId xmlns:p14="http://schemas.microsoft.com/office/powerpoint/2010/main" val="3743663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42156-553E-3CA3-E505-3AFC5563D5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EE1859-A3DE-FE42-0C2D-3DD922EFF499}"/>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1. </a:t>
            </a:r>
            <a:r>
              <a:rPr lang="en-US" b="1" dirty="0" err="1">
                <a:solidFill>
                  <a:srgbClr val="0070C0"/>
                </a:solidFill>
                <a:latin typeface="Arial" panose="020B0604020202020204" pitchFamily="34" charset="0"/>
                <a:cs typeface="Arial" panose="020B0604020202020204" pitchFamily="34" charset="0"/>
              </a:rPr>
              <a:t>Xác</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định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vấn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đề</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E42AEBB-4B49-E22B-4123-821268CD5BAC}"/>
              </a:ext>
            </a:extLst>
          </p:cNvPr>
          <p:cNvSpPr>
            <a:spLocks noGrp="1"/>
          </p:cNvSpPr>
          <p:nvPr>
            <p:ph idx="1"/>
          </p:nvPr>
        </p:nvSpPr>
        <p:spPr>
          <a:xfrm>
            <a:off x="838199" y="2027847"/>
            <a:ext cx="6274777" cy="4351338"/>
          </a:xfrm>
        </p:spPr>
        <p:txBody>
          <a:bodyPr>
            <a:normAutofit fontScale="55000" lnSpcReduction="20000"/>
          </a:bodyPr>
          <a:lstStyle/>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Pregnancies</a:t>
            </a:r>
            <a:r>
              <a:rPr lang="vi-VN" sz="2500" dirty="0">
                <a:latin typeface="Arial" panose="020B0604020202020204" pitchFamily="34" charset="0"/>
                <a:cs typeface="Arial" panose="020B0604020202020204" pitchFamily="34" charset="0"/>
              </a:rPr>
              <a:t>: Số lần mang th</a:t>
            </a:r>
            <a:r>
              <a:rPr lang="en-US" sz="2500" dirty="0">
                <a:latin typeface="Arial" panose="020B0604020202020204" pitchFamily="34" charset="0"/>
                <a:cs typeface="Arial" panose="020B0604020202020204" pitchFamily="34" charset="0"/>
              </a:rPr>
              <a:t>ai</a:t>
            </a:r>
            <a:endParaRPr lang="vi-VN" sz="2500" dirty="0">
              <a:latin typeface="Arial" panose="020B0604020202020204" pitchFamily="34" charset="0"/>
              <a:cs typeface="Arial" panose="020B0604020202020204" pitchFamily="34" charset="0"/>
            </a:endParaRP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Glucose</a:t>
            </a:r>
            <a:r>
              <a:rPr lang="vi-VN" sz="2500" dirty="0">
                <a:latin typeface="Arial" panose="020B0604020202020204" pitchFamily="34" charset="0"/>
                <a:cs typeface="Arial" panose="020B0604020202020204" pitchFamily="34" charset="0"/>
              </a:rPr>
              <a:t>: Nồng độ glucose huyết tương sau 2 giờ trong bài kiểm tra dung nạp glucose (mg/dl)  </a:t>
            </a:r>
            <a:endParaRPr lang="en-US" sz="2500" dirty="0">
              <a:latin typeface="Arial" panose="020B0604020202020204" pitchFamily="34" charset="0"/>
              <a:cs typeface="Arial" panose="020B0604020202020204" pitchFamily="34" charset="0"/>
            </a:endParaRP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BloodPressure</a:t>
            </a:r>
            <a:r>
              <a:rPr lang="vi-VN" sz="2500" dirty="0">
                <a:latin typeface="Arial" panose="020B0604020202020204" pitchFamily="34" charset="0"/>
                <a:cs typeface="Arial" panose="020B0604020202020204" pitchFamily="34" charset="0"/>
              </a:rPr>
              <a:t>: Huyết áp tâm thu (mm Hg)</a:t>
            </a:r>
          </a:p>
          <a:p>
            <a:pPr marL="457200" lvl="1" indent="0" algn="just">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SkinThickness</a:t>
            </a:r>
            <a:r>
              <a:rPr lang="vi-VN" sz="2500" dirty="0">
                <a:latin typeface="Arial" panose="020B0604020202020204" pitchFamily="34" charset="0"/>
                <a:cs typeface="Arial" panose="020B0604020202020204" pitchFamily="34" charset="0"/>
              </a:rPr>
              <a:t>: Độ dày nếp gấp da tay (mm)</a:t>
            </a: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Insulin</a:t>
            </a:r>
            <a:r>
              <a:rPr lang="vi-VN" sz="2500" dirty="0">
                <a:latin typeface="Arial" panose="020B0604020202020204" pitchFamily="34" charset="0"/>
                <a:cs typeface="Arial" panose="020B0604020202020204" pitchFamily="34" charset="0"/>
              </a:rPr>
              <a:t>: Mức insulin huyết thanh sau 2 giờ (mu U/ml)</a:t>
            </a: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BMI</a:t>
            </a:r>
            <a:r>
              <a:rPr lang="vi-VN" sz="2500" dirty="0">
                <a:latin typeface="Arial" panose="020B0604020202020204" pitchFamily="34" charset="0"/>
                <a:cs typeface="Arial" panose="020B0604020202020204" pitchFamily="34" charset="0"/>
              </a:rPr>
              <a:t>: Chỉ số khối cơ thể (kg/m²)</a:t>
            </a: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DiabetesPedigreeFunction</a:t>
            </a:r>
            <a:r>
              <a:rPr lang="vi-VN" sz="2500" dirty="0">
                <a:latin typeface="Arial" panose="020B0604020202020204" pitchFamily="34" charset="0"/>
                <a:cs typeface="Arial" panose="020B0604020202020204" pitchFamily="34" charset="0"/>
              </a:rPr>
              <a:t>: Hàm phả hệ đái tháo đường</a:t>
            </a:r>
          </a:p>
          <a:p>
            <a:pPr marL="457200" lvl="1" indent="0">
              <a:lnSpc>
                <a:spcPct val="170000"/>
              </a:lnSpc>
              <a:buNone/>
            </a:pPr>
            <a:r>
              <a:rPr lang="vi-VN" sz="25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Age</a:t>
            </a:r>
            <a:r>
              <a:rPr lang="vi-VN" sz="2500" dirty="0">
                <a:latin typeface="Arial" panose="020B0604020202020204" pitchFamily="34" charset="0"/>
                <a:cs typeface="Arial" panose="020B0604020202020204" pitchFamily="34" charset="0"/>
              </a:rPr>
              <a:t>: Tuổi (năm)</a:t>
            </a:r>
            <a:endParaRPr lang="en-US" sz="2500" dirty="0">
              <a:latin typeface="Arial" panose="020B0604020202020204" pitchFamily="34" charset="0"/>
              <a:cs typeface="Arial" panose="020B0604020202020204" pitchFamily="34" charset="0"/>
            </a:endParaRPr>
          </a:p>
          <a:p>
            <a:pPr marL="457200" lvl="1" indent="0">
              <a:lnSpc>
                <a:spcPct val="170000"/>
              </a:lnSpc>
              <a:buNone/>
            </a:pPr>
            <a:r>
              <a:rPr lang="en-US" sz="2500" dirty="0">
                <a:latin typeface="Arial" panose="020B0604020202020204" pitchFamily="34" charset="0"/>
                <a:cs typeface="Arial" panose="020B0604020202020204" pitchFamily="34" charset="0"/>
              </a:rPr>
              <a:t>+ </a:t>
            </a:r>
            <a:r>
              <a:rPr lang="en-US" sz="2500" b="1" i="1" dirty="0">
                <a:latin typeface="Arial" panose="020B0604020202020204" pitchFamily="34" charset="0"/>
                <a:cs typeface="Arial" panose="020B0604020202020204" pitchFamily="34" charset="0"/>
              </a:rPr>
              <a:t>Outcome</a:t>
            </a: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Biến lớp (0: Không đái tháo đường, 1: Có đái tháo đường)</a:t>
            </a:r>
            <a:endParaRPr lang="en-US" sz="25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7E74A565-A7DE-FAE0-C500-B1ED956F5717}"/>
              </a:ext>
            </a:extLst>
          </p:cNvPr>
          <p:cNvSpPr txBox="1">
            <a:spLocks/>
          </p:cNvSpPr>
          <p:nvPr/>
        </p:nvSpPr>
        <p:spPr>
          <a:xfrm>
            <a:off x="6979626" y="1697281"/>
            <a:ext cx="4651133" cy="2136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b="1" dirty="0">
                <a:latin typeface="Arial" panose="020B0604020202020204" pitchFamily="34" charset="0"/>
                <a:cs typeface="Arial" panose="020B0604020202020204" pitchFamily="34" charset="0"/>
              </a:rPr>
              <a:t>Output:</a:t>
            </a:r>
            <a:r>
              <a:rPr lang="en-US" b="1"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Mối</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quan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hệ</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giữa</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các</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thuộc</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tính</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và</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nhận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xét</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dựa</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trên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phân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tích</a:t>
            </a:r>
            <a:r>
              <a:rPr lang="en-US" sz="2400"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8714140D-2E53-17FA-A244-B952DB1A9561}"/>
              </a:ext>
            </a:extLst>
          </p:cNvPr>
          <p:cNvSpPr txBox="1">
            <a:spLocks/>
          </p:cNvSpPr>
          <p:nvPr/>
        </p:nvSpPr>
        <p:spPr>
          <a:xfrm>
            <a:off x="1002323" y="1592079"/>
            <a:ext cx="3827586" cy="577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Arial" panose="020B0604020202020204" pitchFamily="34" charset="0"/>
                <a:cs typeface="Arial" panose="020B0604020202020204" pitchFamily="34" charset="0"/>
              </a:rPr>
              <a:t>- Input: </a:t>
            </a:r>
          </a:p>
        </p:txBody>
      </p:sp>
    </p:spTree>
    <p:extLst>
      <p:ext uri="{BB962C8B-B14F-4D97-AF65-F5344CB8AC3E}">
        <p14:creationId xmlns:p14="http://schemas.microsoft.com/office/powerpoint/2010/main" val="22923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7BAE5-89FA-931A-1E25-BF86F22BBF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F5AE51-D391-941C-C211-B0C8F6BD11F5}"/>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2. Các </a:t>
            </a:r>
            <a:r>
              <a:rPr lang="en-US" b="1" dirty="0" err="1">
                <a:solidFill>
                  <a:srgbClr val="0070C0"/>
                </a:solidFill>
                <a:latin typeface="Arial" panose="020B0604020202020204" pitchFamily="34" charset="0"/>
                <a:cs typeface="Arial" panose="020B0604020202020204" pitchFamily="34" charset="0"/>
              </a:rPr>
              <a:t>nghiên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cứu</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quan</a:t>
            </a:r>
            <a:endParaRPr lang="en-US" b="1" dirty="0">
              <a:solidFill>
                <a:srgbClr val="0070C0"/>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B681CB25-A332-4971-15AF-27A60A6145F7}"/>
              </a:ext>
            </a:extLst>
          </p:cNvPr>
          <p:cNvSpPr txBox="1">
            <a:spLocks/>
          </p:cNvSpPr>
          <p:nvPr/>
        </p:nvSpPr>
        <p:spPr>
          <a:xfrm>
            <a:off x="6705600" y="1983276"/>
            <a:ext cx="5199186" cy="4193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70000"/>
              </a:lnSpc>
              <a:buFont typeface="Arial" panose="020B0604020202020204" pitchFamily="34" charset="0"/>
              <a:buNone/>
            </a:pPr>
            <a:endParaRPr lang="en-US" sz="2500" dirty="0">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AE03694A-F387-4F57-2DBB-C01CB4B7C296}"/>
              </a:ext>
            </a:extLst>
          </p:cNvPr>
          <p:cNvGraphicFramePr>
            <a:graphicFrameLocks noGrp="1"/>
          </p:cNvGraphicFramePr>
          <p:nvPr>
            <p:extLst>
              <p:ext uri="{D42A27DB-BD31-4B8C-83A1-F6EECF244321}">
                <p14:modId xmlns:p14="http://schemas.microsoft.com/office/powerpoint/2010/main" val="3629370986"/>
              </p:ext>
            </p:extLst>
          </p:nvPr>
        </p:nvGraphicFramePr>
        <p:xfrm>
          <a:off x="1151792" y="1641964"/>
          <a:ext cx="9873760" cy="4461681"/>
        </p:xfrm>
        <a:graphic>
          <a:graphicData uri="http://schemas.openxmlformats.org/drawingml/2006/table">
            <a:tbl>
              <a:tblPr firstRow="1" firstCol="1" bandRow="1">
                <a:tableStyleId>{5C22544A-7EE6-4342-B048-85BDC9FD1C3A}</a:tableStyleId>
              </a:tblPr>
              <a:tblGrid>
                <a:gridCol w="1974752">
                  <a:extLst>
                    <a:ext uri="{9D8B030D-6E8A-4147-A177-3AD203B41FA5}">
                      <a16:colId xmlns:a16="http://schemas.microsoft.com/office/drawing/2014/main" val="4198008226"/>
                    </a:ext>
                  </a:extLst>
                </a:gridCol>
                <a:gridCol w="1974752">
                  <a:extLst>
                    <a:ext uri="{9D8B030D-6E8A-4147-A177-3AD203B41FA5}">
                      <a16:colId xmlns:a16="http://schemas.microsoft.com/office/drawing/2014/main" val="418682215"/>
                    </a:ext>
                  </a:extLst>
                </a:gridCol>
                <a:gridCol w="1974752">
                  <a:extLst>
                    <a:ext uri="{9D8B030D-6E8A-4147-A177-3AD203B41FA5}">
                      <a16:colId xmlns:a16="http://schemas.microsoft.com/office/drawing/2014/main" val="882821230"/>
                    </a:ext>
                  </a:extLst>
                </a:gridCol>
                <a:gridCol w="2358098">
                  <a:extLst>
                    <a:ext uri="{9D8B030D-6E8A-4147-A177-3AD203B41FA5}">
                      <a16:colId xmlns:a16="http://schemas.microsoft.com/office/drawing/2014/main" val="370731823"/>
                    </a:ext>
                  </a:extLst>
                </a:gridCol>
                <a:gridCol w="1591406">
                  <a:extLst>
                    <a:ext uri="{9D8B030D-6E8A-4147-A177-3AD203B41FA5}">
                      <a16:colId xmlns:a16="http://schemas.microsoft.com/office/drawing/2014/main" val="1357352191"/>
                    </a:ext>
                  </a:extLst>
                </a:gridCol>
              </a:tblGrid>
              <a:tr h="189567">
                <a:tc>
                  <a:txBody>
                    <a:bodyPr/>
                    <a:lstStyle/>
                    <a:p>
                      <a:pPr algn="ctr">
                        <a:lnSpc>
                          <a:spcPct val="115000"/>
                        </a:lnSpc>
                        <a:spcAft>
                          <a:spcPts val="800"/>
                        </a:spcAft>
                        <a:buNone/>
                      </a:pPr>
                      <a:r>
                        <a:rPr lang="en-US" sz="1800" kern="100">
                          <a:effectLst/>
                        </a:rPr>
                        <a:t>Reference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gn="ctr">
                        <a:lnSpc>
                          <a:spcPct val="115000"/>
                        </a:lnSpc>
                        <a:spcAft>
                          <a:spcPts val="800"/>
                        </a:spcAft>
                        <a:buNone/>
                      </a:pPr>
                      <a:r>
                        <a:rPr lang="en-US" sz="1800" kern="100">
                          <a:effectLst/>
                        </a:rPr>
                        <a:t>Objectives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gn="ctr">
                        <a:lnSpc>
                          <a:spcPct val="115000"/>
                        </a:lnSpc>
                        <a:spcAft>
                          <a:spcPts val="800"/>
                        </a:spcAft>
                        <a:buNone/>
                      </a:pPr>
                      <a:r>
                        <a:rPr lang="en-US" sz="1800" kern="100">
                          <a:effectLst/>
                        </a:rPr>
                        <a:t>Description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gn="ctr">
                        <a:lnSpc>
                          <a:spcPct val="115000"/>
                        </a:lnSpc>
                        <a:spcAft>
                          <a:spcPts val="800"/>
                        </a:spcAft>
                        <a:buNone/>
                      </a:pPr>
                      <a:r>
                        <a:rPr lang="en-US" sz="1800" kern="100">
                          <a:effectLst/>
                        </a:rPr>
                        <a:t>Model</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nSpc>
                          <a:spcPct val="115000"/>
                        </a:lnSpc>
                        <a:spcAft>
                          <a:spcPts val="800"/>
                        </a:spcAft>
                        <a:buNone/>
                      </a:pPr>
                      <a:r>
                        <a:rPr lang="en-US" sz="1800" kern="100" dirty="0">
                          <a:effectLst/>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extLst>
                  <a:ext uri="{0D108BD9-81ED-4DB2-BD59-A6C34878D82A}">
                    <a16:rowId xmlns:a16="http://schemas.microsoft.com/office/drawing/2014/main" val="760477001"/>
                  </a:ext>
                </a:extLst>
              </a:tr>
              <a:tr h="1807357">
                <a:tc>
                  <a:txBody>
                    <a:bodyPr/>
                    <a:lstStyle/>
                    <a:p>
                      <a:pPr algn="just">
                        <a:lnSpc>
                          <a:spcPct val="115000"/>
                        </a:lnSpc>
                        <a:spcAft>
                          <a:spcPts val="800"/>
                        </a:spcAft>
                        <a:buNone/>
                      </a:pPr>
                      <a:r>
                        <a:rPr lang="en-US" sz="1000" kern="100" dirty="0">
                          <a:effectLst/>
                        </a:rPr>
                        <a:t>[1] Definition, Diagnosis and Classification of Diabetes Mellitus and its Complications</a:t>
                      </a:r>
                      <a:endParaRPr lang="en-US" sz="1200" kern="100" dirty="0">
                        <a:effectLst/>
                      </a:endParaRPr>
                    </a:p>
                    <a:p>
                      <a:pPr algn="just">
                        <a:lnSpc>
                          <a:spcPct val="115000"/>
                        </a:lnSpc>
                        <a:spcAft>
                          <a:spcPts val="800"/>
                        </a:spcAft>
                        <a:buNone/>
                      </a:pPr>
                      <a:r>
                        <a:rPr lang="en-US" sz="900" kern="100" dirty="0">
                          <a:effectLst/>
                        </a:rPr>
                        <a:t>Report of a WHO Consultation</a:t>
                      </a:r>
                      <a:endParaRPr lang="en-US" sz="1100" kern="100" dirty="0">
                        <a:effectLst/>
                      </a:endParaRPr>
                    </a:p>
                    <a:p>
                      <a:pPr algn="just">
                        <a:lnSpc>
                          <a:spcPct val="115000"/>
                        </a:lnSpc>
                        <a:spcAft>
                          <a:spcPts val="800"/>
                        </a:spcAft>
                        <a:buNone/>
                      </a:pPr>
                      <a:r>
                        <a:rPr lang="en-US" sz="900" kern="100" dirty="0">
                          <a:effectLst/>
                        </a:rPr>
                        <a:t>World Health Organization 1999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800" kern="100" dirty="0" err="1">
                          <a:effectLst/>
                        </a:rPr>
                        <a:t>Thuật</a:t>
                      </a:r>
                      <a:r>
                        <a:rPr lang="en-US" sz="800" kern="100" dirty="0">
                          <a:effectLst/>
                        </a:rPr>
                        <a:t> </a:t>
                      </a:r>
                      <a:r>
                        <a:rPr lang="en-US" sz="800" kern="100" dirty="0" err="1">
                          <a:effectLst/>
                        </a:rPr>
                        <a:t>ngữ</a:t>
                      </a:r>
                      <a:r>
                        <a:rPr lang="en-US" sz="800" kern="100" dirty="0">
                          <a:effectLst/>
                        </a:rPr>
                        <a:t> “</a:t>
                      </a:r>
                      <a:r>
                        <a:rPr lang="en-US" sz="800" kern="100" dirty="0" err="1">
                          <a:effectLst/>
                        </a:rPr>
                        <a:t>đái</a:t>
                      </a:r>
                      <a:r>
                        <a:rPr lang="en-US" sz="800" kern="100" dirty="0">
                          <a:effectLst/>
                        </a:rPr>
                        <a:t> </a:t>
                      </a:r>
                      <a:r>
                        <a:rPr lang="en-US" sz="800" kern="100" dirty="0" err="1">
                          <a:effectLst/>
                        </a:rPr>
                        <a:t>tháo</a:t>
                      </a:r>
                      <a:r>
                        <a:rPr lang="en-US" sz="800" kern="100" dirty="0">
                          <a:effectLst/>
                        </a:rPr>
                        <a:t> </a:t>
                      </a:r>
                      <a:r>
                        <a:rPr lang="en-US" sz="800" kern="100" dirty="0" err="1">
                          <a:effectLst/>
                        </a:rPr>
                        <a:t>đường</a:t>
                      </a:r>
                      <a:r>
                        <a:rPr lang="en-US" sz="800" kern="100" dirty="0">
                          <a:effectLst/>
                        </a:rPr>
                        <a:t> (diabetes mellitus)” </a:t>
                      </a:r>
                      <a:r>
                        <a:rPr lang="en-US" sz="800" kern="100" dirty="0" err="1">
                          <a:effectLst/>
                        </a:rPr>
                        <a:t>mô</a:t>
                      </a:r>
                      <a:r>
                        <a:rPr lang="en-US" sz="800" kern="100" dirty="0">
                          <a:effectLst/>
                        </a:rPr>
                        <a:t> </a:t>
                      </a:r>
                      <a:r>
                        <a:rPr lang="en-US" sz="800" kern="100" dirty="0" err="1">
                          <a:effectLst/>
                        </a:rPr>
                        <a:t>tả</a:t>
                      </a:r>
                      <a:r>
                        <a:rPr lang="en-US" sz="800" kern="100" dirty="0">
                          <a:effectLst/>
                        </a:rPr>
                        <a:t> </a:t>
                      </a:r>
                      <a:r>
                        <a:rPr lang="en-US" sz="800" kern="100" dirty="0" err="1">
                          <a:effectLst/>
                        </a:rPr>
                        <a:t>một</a:t>
                      </a:r>
                      <a:r>
                        <a:rPr lang="en-US" sz="800" kern="100" dirty="0">
                          <a:effectLst/>
                        </a:rPr>
                        <a:t> </a:t>
                      </a:r>
                      <a:r>
                        <a:rPr lang="en-US" sz="800" kern="100" dirty="0" err="1">
                          <a:effectLst/>
                        </a:rPr>
                        <a:t>rối</a:t>
                      </a:r>
                      <a:r>
                        <a:rPr lang="en-US" sz="800" kern="100" dirty="0">
                          <a:effectLst/>
                        </a:rPr>
                        <a:t> </a:t>
                      </a:r>
                      <a:r>
                        <a:rPr lang="en-US" sz="800" kern="100" dirty="0" err="1">
                          <a:effectLst/>
                        </a:rPr>
                        <a:t>loạn</a:t>
                      </a:r>
                      <a:r>
                        <a:rPr lang="en-US" sz="800" kern="100" dirty="0">
                          <a:effectLst/>
                        </a:rPr>
                        <a:t> </a:t>
                      </a:r>
                      <a:r>
                        <a:rPr lang="en-US" sz="800" kern="100" dirty="0" err="1">
                          <a:effectLst/>
                        </a:rPr>
                        <a:t>chuyển</a:t>
                      </a:r>
                      <a:r>
                        <a:rPr lang="en-US" sz="800" kern="100" dirty="0">
                          <a:effectLst/>
                        </a:rPr>
                        <a:t> </a:t>
                      </a:r>
                      <a:r>
                        <a:rPr lang="en-US" sz="800" kern="100" dirty="0" err="1">
                          <a:effectLst/>
                        </a:rPr>
                        <a:t>hóa</a:t>
                      </a:r>
                      <a:r>
                        <a:rPr lang="en-US" sz="800" kern="100" dirty="0">
                          <a:effectLst/>
                        </a:rPr>
                        <a:t> </a:t>
                      </a:r>
                      <a:r>
                        <a:rPr lang="en-US" sz="800" kern="100" dirty="0" err="1">
                          <a:effectLst/>
                        </a:rPr>
                        <a:t>có</a:t>
                      </a:r>
                      <a:r>
                        <a:rPr lang="en-US" sz="800" kern="100" dirty="0">
                          <a:effectLst/>
                        </a:rPr>
                        <a:t> </a:t>
                      </a:r>
                      <a:r>
                        <a:rPr lang="en-US" sz="800" kern="100" dirty="0" err="1">
                          <a:effectLst/>
                        </a:rPr>
                        <a:t>nhiều</a:t>
                      </a:r>
                      <a:r>
                        <a:rPr lang="en-US" sz="800" kern="100" dirty="0">
                          <a:effectLst/>
                        </a:rPr>
                        <a:t> </a:t>
                      </a:r>
                      <a:r>
                        <a:rPr lang="en-US" sz="800" kern="100" dirty="0" err="1">
                          <a:effectLst/>
                        </a:rPr>
                        <a:t>nguyên</a:t>
                      </a:r>
                      <a:r>
                        <a:rPr lang="en-US" sz="800" kern="100" dirty="0">
                          <a:effectLst/>
                        </a:rPr>
                        <a:t> </a:t>
                      </a:r>
                      <a:r>
                        <a:rPr lang="en-US" sz="800" kern="100" dirty="0" err="1">
                          <a:effectLst/>
                        </a:rPr>
                        <a:t>nhân</a:t>
                      </a:r>
                      <a:r>
                        <a:rPr lang="en-US" sz="800" kern="100" dirty="0">
                          <a:effectLst/>
                        </a:rPr>
                        <a:t>, </a:t>
                      </a:r>
                      <a:r>
                        <a:rPr lang="en-US" sz="800" kern="100" dirty="0" err="1">
                          <a:effectLst/>
                        </a:rPr>
                        <a:t>đặc</a:t>
                      </a:r>
                      <a:r>
                        <a:rPr lang="en-US" sz="800" kern="100" dirty="0">
                          <a:effectLst/>
                        </a:rPr>
                        <a:t> </a:t>
                      </a:r>
                      <a:r>
                        <a:rPr lang="en-US" sz="800" kern="100" dirty="0" err="1">
                          <a:effectLst/>
                        </a:rPr>
                        <a:t>trưng</a:t>
                      </a:r>
                      <a:r>
                        <a:rPr lang="en-US" sz="800" kern="100" dirty="0">
                          <a:effectLst/>
                        </a:rPr>
                        <a:t> </a:t>
                      </a:r>
                      <a:r>
                        <a:rPr lang="en-US" sz="800" kern="100" dirty="0" err="1">
                          <a:effectLst/>
                        </a:rPr>
                        <a:t>bởi</a:t>
                      </a:r>
                      <a:r>
                        <a:rPr lang="en-US" sz="800" kern="100" dirty="0">
                          <a:effectLst/>
                        </a:rPr>
                        <a:t> </a:t>
                      </a:r>
                      <a:r>
                        <a:rPr lang="en-US" sz="800" kern="100" dirty="0" err="1">
                          <a:effectLst/>
                        </a:rPr>
                        <a:t>tình</a:t>
                      </a:r>
                      <a:r>
                        <a:rPr lang="en-US" sz="800" kern="100" dirty="0">
                          <a:effectLst/>
                        </a:rPr>
                        <a:t> </a:t>
                      </a:r>
                      <a:r>
                        <a:rPr lang="en-US" sz="800" kern="100" dirty="0" err="1">
                          <a:effectLst/>
                        </a:rPr>
                        <a:t>trạng</a:t>
                      </a:r>
                      <a:r>
                        <a:rPr lang="en-US" sz="800" kern="100" dirty="0">
                          <a:effectLst/>
                        </a:rPr>
                        <a:t> </a:t>
                      </a:r>
                      <a:r>
                        <a:rPr lang="en-US" sz="800" kern="100" dirty="0" err="1">
                          <a:effectLst/>
                        </a:rPr>
                        <a:t>tăng</a:t>
                      </a:r>
                      <a:r>
                        <a:rPr lang="en-US" sz="800" kern="100" dirty="0">
                          <a:effectLst/>
                        </a:rPr>
                        <a:t> </a:t>
                      </a:r>
                      <a:r>
                        <a:rPr lang="en-US" sz="800" kern="100" dirty="0" err="1">
                          <a:effectLst/>
                        </a:rPr>
                        <a:t>đường</a:t>
                      </a:r>
                      <a:r>
                        <a:rPr lang="en-US" sz="800" kern="100" dirty="0">
                          <a:effectLst/>
                        </a:rPr>
                        <a:t> </a:t>
                      </a:r>
                      <a:r>
                        <a:rPr lang="en-US" sz="800" kern="100" dirty="0" err="1">
                          <a:effectLst/>
                        </a:rPr>
                        <a:t>huyết</a:t>
                      </a:r>
                      <a:r>
                        <a:rPr lang="en-US" sz="800" kern="100" dirty="0">
                          <a:effectLst/>
                        </a:rPr>
                        <a:t> </a:t>
                      </a:r>
                      <a:r>
                        <a:rPr lang="en-US" sz="800" kern="100" dirty="0" err="1">
                          <a:effectLst/>
                        </a:rPr>
                        <a:t>mạn</a:t>
                      </a:r>
                      <a:r>
                        <a:rPr lang="en-US" sz="800" kern="100" dirty="0">
                          <a:effectLst/>
                        </a:rPr>
                        <a:t> </a:t>
                      </a:r>
                      <a:r>
                        <a:rPr lang="en-US" sz="800" kern="100" dirty="0" err="1">
                          <a:effectLst/>
                        </a:rPr>
                        <a:t>tính</a:t>
                      </a:r>
                      <a:r>
                        <a:rPr lang="en-US" sz="800" kern="100" dirty="0">
                          <a:effectLst/>
                        </a:rPr>
                        <a:t> (chronic </a:t>
                      </a:r>
                      <a:r>
                        <a:rPr lang="en-US" sz="800" kern="100" dirty="0" err="1">
                          <a:effectLst/>
                        </a:rPr>
                        <a:t>hyperglycaemia</a:t>
                      </a:r>
                      <a:r>
                        <a:rPr lang="en-US" sz="800" kern="100" dirty="0">
                          <a:effectLst/>
                        </a:rPr>
                        <a:t>), </a:t>
                      </a:r>
                      <a:r>
                        <a:rPr lang="en-US" sz="800" kern="100" dirty="0" err="1">
                          <a:effectLst/>
                        </a:rPr>
                        <a:t>kèm</a:t>
                      </a:r>
                      <a:r>
                        <a:rPr lang="en-US" sz="800" kern="100" dirty="0">
                          <a:effectLst/>
                        </a:rPr>
                        <a:t> </a:t>
                      </a:r>
                      <a:r>
                        <a:rPr lang="en-US" sz="800" kern="100" dirty="0" err="1">
                          <a:effectLst/>
                        </a:rPr>
                        <a:t>theo</a:t>
                      </a:r>
                      <a:r>
                        <a:rPr lang="en-US" sz="800" kern="100" dirty="0">
                          <a:effectLst/>
                        </a:rPr>
                        <a:t> </a:t>
                      </a:r>
                      <a:r>
                        <a:rPr lang="en-US" sz="800" kern="100" dirty="0" err="1">
                          <a:effectLst/>
                        </a:rPr>
                        <a:t>rối</a:t>
                      </a:r>
                      <a:r>
                        <a:rPr lang="en-US" sz="800" kern="100" dirty="0">
                          <a:effectLst/>
                        </a:rPr>
                        <a:t> </a:t>
                      </a:r>
                      <a:r>
                        <a:rPr lang="en-US" sz="800" kern="100" dirty="0" err="1">
                          <a:effectLst/>
                        </a:rPr>
                        <a:t>loạn</a:t>
                      </a:r>
                      <a:r>
                        <a:rPr lang="en-US" sz="800" kern="100" dirty="0">
                          <a:effectLst/>
                        </a:rPr>
                        <a:t> </a:t>
                      </a:r>
                      <a:r>
                        <a:rPr lang="en-US" sz="800" kern="100" dirty="0" err="1">
                          <a:effectLst/>
                        </a:rPr>
                        <a:t>chuyển</a:t>
                      </a:r>
                      <a:r>
                        <a:rPr lang="en-US" sz="800" kern="100" dirty="0">
                          <a:effectLst/>
                        </a:rPr>
                        <a:t> </a:t>
                      </a:r>
                      <a:r>
                        <a:rPr lang="en-US" sz="800" kern="100" dirty="0" err="1">
                          <a:effectLst/>
                        </a:rPr>
                        <a:t>hóa</a:t>
                      </a:r>
                      <a:r>
                        <a:rPr lang="en-US" sz="800" kern="100" dirty="0">
                          <a:effectLst/>
                        </a:rPr>
                        <a:t> carbohydrate, lipid </a:t>
                      </a:r>
                      <a:r>
                        <a:rPr lang="en-US" sz="800" kern="100" dirty="0" err="1">
                          <a:effectLst/>
                        </a:rPr>
                        <a:t>và</a:t>
                      </a:r>
                      <a:r>
                        <a:rPr lang="en-US" sz="800" kern="100" dirty="0">
                          <a:effectLst/>
                        </a:rPr>
                        <a:t> protein. Nguyên </a:t>
                      </a:r>
                      <a:r>
                        <a:rPr lang="en-US" sz="800" kern="100" dirty="0" err="1">
                          <a:effectLst/>
                        </a:rPr>
                        <a:t>nhân</a:t>
                      </a:r>
                      <a:r>
                        <a:rPr lang="en-US" sz="800" kern="100" dirty="0">
                          <a:effectLst/>
                        </a:rPr>
                        <a:t> </a:t>
                      </a:r>
                      <a:r>
                        <a:rPr lang="en-US" sz="800" kern="100" dirty="0" err="1">
                          <a:effectLst/>
                        </a:rPr>
                        <a:t>chủ</a:t>
                      </a:r>
                      <a:r>
                        <a:rPr lang="en-US" sz="800" kern="100" dirty="0">
                          <a:effectLst/>
                        </a:rPr>
                        <a:t> </a:t>
                      </a:r>
                      <a:r>
                        <a:rPr lang="en-US" sz="800" kern="100" dirty="0" err="1">
                          <a:effectLst/>
                        </a:rPr>
                        <a:t>yếu</a:t>
                      </a:r>
                      <a:r>
                        <a:rPr lang="en-US" sz="800" kern="100" dirty="0">
                          <a:effectLst/>
                        </a:rPr>
                        <a:t> </a:t>
                      </a:r>
                      <a:r>
                        <a:rPr lang="en-US" sz="800" kern="100" dirty="0" err="1">
                          <a:effectLst/>
                        </a:rPr>
                        <a:t>là</a:t>
                      </a:r>
                      <a:r>
                        <a:rPr lang="en-US" sz="800" kern="100" dirty="0">
                          <a:effectLst/>
                        </a:rPr>
                        <a:t> do </a:t>
                      </a:r>
                      <a:r>
                        <a:rPr lang="en-US" sz="800" kern="100" dirty="0" err="1">
                          <a:effectLst/>
                        </a:rPr>
                        <a:t>thiếu</a:t>
                      </a:r>
                      <a:r>
                        <a:rPr lang="en-US" sz="800" kern="100" dirty="0">
                          <a:effectLst/>
                        </a:rPr>
                        <a:t> </a:t>
                      </a:r>
                      <a:r>
                        <a:rPr lang="en-US" sz="800" kern="100" dirty="0" err="1">
                          <a:effectLst/>
                        </a:rPr>
                        <a:t>hụt</a:t>
                      </a:r>
                      <a:r>
                        <a:rPr lang="en-US" sz="800" kern="100" dirty="0">
                          <a:effectLst/>
                        </a:rPr>
                        <a:t> </a:t>
                      </a:r>
                      <a:r>
                        <a:rPr lang="en-US" sz="800" kern="100" dirty="0" err="1">
                          <a:effectLst/>
                        </a:rPr>
                        <a:t>tiết</a:t>
                      </a:r>
                      <a:r>
                        <a:rPr lang="en-US" sz="800" kern="100" dirty="0">
                          <a:effectLst/>
                        </a:rPr>
                        <a:t> insulin, </a:t>
                      </a:r>
                      <a:r>
                        <a:rPr lang="en-US" sz="800" kern="100" dirty="0" err="1">
                          <a:effectLst/>
                        </a:rPr>
                        <a:t>giảm</a:t>
                      </a:r>
                      <a:r>
                        <a:rPr lang="en-US" sz="800" kern="100" dirty="0">
                          <a:effectLst/>
                        </a:rPr>
                        <a:t> </a:t>
                      </a:r>
                      <a:r>
                        <a:rPr lang="en-US" sz="800" kern="100" dirty="0" err="1">
                          <a:effectLst/>
                        </a:rPr>
                        <a:t>tác</a:t>
                      </a:r>
                      <a:r>
                        <a:rPr lang="en-US" sz="800" kern="100" dirty="0">
                          <a:effectLst/>
                        </a:rPr>
                        <a:t> </a:t>
                      </a:r>
                      <a:r>
                        <a:rPr lang="en-US" sz="800" kern="100" dirty="0" err="1">
                          <a:effectLst/>
                        </a:rPr>
                        <a:t>dụng</a:t>
                      </a:r>
                      <a:r>
                        <a:rPr lang="en-US" sz="800" kern="100" dirty="0">
                          <a:effectLst/>
                        </a:rPr>
                        <a:t> insulin, </a:t>
                      </a:r>
                      <a:r>
                        <a:rPr lang="en-US" sz="800" kern="100" dirty="0" err="1">
                          <a:effectLst/>
                        </a:rPr>
                        <a:t>hoặc</a:t>
                      </a:r>
                      <a:r>
                        <a:rPr lang="en-US" sz="800" kern="100" dirty="0">
                          <a:effectLst/>
                        </a:rPr>
                        <a:t> </a:t>
                      </a:r>
                      <a:r>
                        <a:rPr lang="en-US" sz="800" kern="100" dirty="0" err="1">
                          <a:effectLst/>
                        </a:rPr>
                        <a:t>cả</a:t>
                      </a:r>
                      <a:r>
                        <a:rPr lang="en-US" sz="800" kern="100" dirty="0">
                          <a:effectLst/>
                        </a:rPr>
                        <a:t> </a:t>
                      </a:r>
                      <a:r>
                        <a:rPr lang="en-US" sz="800" kern="100" dirty="0" err="1">
                          <a:effectLst/>
                        </a:rPr>
                        <a:t>hai</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700" kern="100" dirty="0" err="1">
                          <a:effectLst/>
                        </a:rPr>
                        <a:t>Năm</a:t>
                      </a:r>
                      <a:r>
                        <a:rPr lang="en-US" sz="700" kern="100" dirty="0">
                          <a:effectLst/>
                        </a:rPr>
                        <a:t> 1985, WHO </a:t>
                      </a:r>
                      <a:r>
                        <a:rPr lang="en-US" sz="700" kern="100" dirty="0" err="1">
                          <a:effectLst/>
                        </a:rPr>
                        <a:t>có</a:t>
                      </a:r>
                      <a:r>
                        <a:rPr lang="en-US" sz="700" kern="100" dirty="0">
                          <a:effectLst/>
                        </a:rPr>
                        <a:t> </a:t>
                      </a:r>
                      <a:r>
                        <a:rPr lang="en-US" sz="700" kern="100" dirty="0" err="1">
                          <a:effectLst/>
                        </a:rPr>
                        <a:t>điều</a:t>
                      </a:r>
                      <a:r>
                        <a:rPr lang="en-US" sz="700" kern="100" dirty="0">
                          <a:effectLst/>
                        </a:rPr>
                        <a:t> </a:t>
                      </a:r>
                      <a:r>
                        <a:rPr lang="en-US" sz="700" kern="100" dirty="0" err="1">
                          <a:effectLst/>
                        </a:rPr>
                        <a:t>chỉnh</a:t>
                      </a:r>
                      <a:r>
                        <a:rPr lang="en-US" sz="700" kern="100" dirty="0">
                          <a:effectLst/>
                        </a:rPr>
                        <a:t> </a:t>
                      </a:r>
                      <a:r>
                        <a:rPr lang="en-US" sz="700" kern="100" dirty="0" err="1">
                          <a:effectLst/>
                        </a:rPr>
                        <a:t>nhẹ</a:t>
                      </a:r>
                      <a:r>
                        <a:rPr lang="en-US" sz="700" kern="100" dirty="0">
                          <a:effectLst/>
                        </a:rPr>
                        <a:t> </a:t>
                      </a:r>
                      <a:r>
                        <a:rPr lang="en-US" sz="700" kern="100" dirty="0" err="1">
                          <a:effectLst/>
                        </a:rPr>
                        <a:t>trong</a:t>
                      </a:r>
                      <a:r>
                        <a:rPr lang="en-US" sz="700" kern="100" dirty="0">
                          <a:effectLst/>
                        </a:rPr>
                        <a:t> </a:t>
                      </a:r>
                      <a:r>
                        <a:rPr lang="en-US" sz="700" kern="100" dirty="0" err="1">
                          <a:effectLst/>
                        </a:rPr>
                        <a:t>bộ</a:t>
                      </a:r>
                      <a:r>
                        <a:rPr lang="en-US" sz="700" kern="100" dirty="0">
                          <a:effectLst/>
                        </a:rPr>
                        <a:t> </a:t>
                      </a:r>
                      <a:r>
                        <a:rPr lang="en-US" sz="700" kern="100" dirty="0" err="1">
                          <a:effectLst/>
                        </a:rPr>
                        <a:t>tiêu</a:t>
                      </a:r>
                      <a:r>
                        <a:rPr lang="en-US" sz="700" kern="100" dirty="0">
                          <a:effectLst/>
                        </a:rPr>
                        <a:t> </a:t>
                      </a:r>
                      <a:r>
                        <a:rPr lang="en-US" sz="700" kern="100" dirty="0" err="1">
                          <a:effectLst/>
                        </a:rPr>
                        <a:t>chuẩn</a:t>
                      </a:r>
                      <a:r>
                        <a:rPr lang="en-US" sz="700" kern="100" dirty="0">
                          <a:effectLst/>
                        </a:rPr>
                        <a:t> </a:t>
                      </a:r>
                      <a:r>
                        <a:rPr lang="en-US" sz="700" kern="100" dirty="0" err="1">
                          <a:effectLst/>
                        </a:rPr>
                        <a:t>để</a:t>
                      </a:r>
                      <a:r>
                        <a:rPr lang="en-US" sz="700" kern="100" dirty="0">
                          <a:effectLst/>
                        </a:rPr>
                        <a:t> </a:t>
                      </a:r>
                      <a:r>
                        <a:rPr lang="en-US" sz="700" kern="100" dirty="0" err="1">
                          <a:effectLst/>
                        </a:rPr>
                        <a:t>gần</a:t>
                      </a:r>
                      <a:r>
                        <a:rPr lang="en-US" sz="700" kern="100" dirty="0">
                          <a:effectLst/>
                        </a:rPr>
                        <a:t> </a:t>
                      </a:r>
                      <a:r>
                        <a:rPr lang="en-US" sz="700" kern="100" dirty="0" err="1">
                          <a:effectLst/>
                        </a:rPr>
                        <a:t>hơn</a:t>
                      </a:r>
                      <a:r>
                        <a:rPr lang="en-US" sz="700" kern="100" dirty="0">
                          <a:effectLst/>
                        </a:rPr>
                        <a:t> </a:t>
                      </a:r>
                      <a:r>
                        <a:rPr lang="en-US" sz="700" kern="100" dirty="0" err="1">
                          <a:effectLst/>
                        </a:rPr>
                        <a:t>với</a:t>
                      </a:r>
                      <a:r>
                        <a:rPr lang="en-US" sz="700" kern="100" dirty="0">
                          <a:effectLst/>
                        </a:rPr>
                        <a:t> </a:t>
                      </a:r>
                      <a:r>
                        <a:rPr lang="en-US" sz="700" kern="100" dirty="0" err="1">
                          <a:effectLst/>
                        </a:rPr>
                        <a:t>các</a:t>
                      </a:r>
                      <a:r>
                        <a:rPr lang="en-US" sz="700" kern="100" dirty="0">
                          <a:effectLst/>
                        </a:rPr>
                        <a:t> </a:t>
                      </a:r>
                      <a:r>
                        <a:rPr lang="en-US" sz="700" kern="100" dirty="0" err="1">
                          <a:effectLst/>
                        </a:rPr>
                        <a:t>giá</a:t>
                      </a:r>
                      <a:r>
                        <a:rPr lang="en-US" sz="700" kern="100" dirty="0">
                          <a:effectLst/>
                        </a:rPr>
                        <a:t> </a:t>
                      </a:r>
                      <a:r>
                        <a:rPr lang="en-US" sz="700" kern="100" dirty="0" err="1">
                          <a:effectLst/>
                        </a:rPr>
                        <a:t>trị</a:t>
                      </a:r>
                      <a:r>
                        <a:rPr lang="en-US" sz="700" kern="100" dirty="0">
                          <a:effectLst/>
                        </a:rPr>
                        <a:t> </a:t>
                      </a:r>
                      <a:r>
                        <a:rPr lang="en-US" sz="700" kern="100" dirty="0" err="1">
                          <a:effectLst/>
                        </a:rPr>
                        <a:t>mà</a:t>
                      </a:r>
                      <a:r>
                        <a:rPr lang="en-US" sz="700" kern="100" dirty="0">
                          <a:effectLst/>
                        </a:rPr>
                        <a:t> </a:t>
                      </a:r>
                      <a:r>
                        <a:rPr lang="en-US" sz="700" kern="100" dirty="0" err="1">
                          <a:effectLst/>
                        </a:rPr>
                        <a:t>NDDG</a:t>
                      </a:r>
                      <a:r>
                        <a:rPr lang="en-US" sz="700" kern="100" dirty="0">
                          <a:effectLst/>
                        </a:rPr>
                        <a:t> </a:t>
                      </a:r>
                      <a:r>
                        <a:rPr lang="en-US" sz="700" kern="100" dirty="0" err="1">
                          <a:effectLst/>
                        </a:rPr>
                        <a:t>đưa</a:t>
                      </a:r>
                      <a:r>
                        <a:rPr lang="en-US" sz="700" kern="100" dirty="0">
                          <a:effectLst/>
                        </a:rPr>
                        <a:t> </a:t>
                      </a:r>
                      <a:r>
                        <a:rPr lang="en-US" sz="700" kern="100" dirty="0" err="1">
                          <a:effectLst/>
                        </a:rPr>
                        <a:t>ra.</a:t>
                      </a:r>
                      <a:r>
                        <a:rPr lang="en-US" sz="700" kern="100" dirty="0">
                          <a:effectLst/>
                        </a:rPr>
                        <a:t> </a:t>
                      </a:r>
                      <a:r>
                        <a:rPr lang="en-US" sz="700" kern="100" dirty="0" err="1">
                          <a:effectLst/>
                        </a:rPr>
                        <a:t>Từ</a:t>
                      </a:r>
                      <a:r>
                        <a:rPr lang="en-US" sz="700" kern="100" dirty="0">
                          <a:effectLst/>
                        </a:rPr>
                        <a:t> </a:t>
                      </a:r>
                      <a:r>
                        <a:rPr lang="en-US" sz="700" kern="100" dirty="0" err="1">
                          <a:effectLst/>
                        </a:rPr>
                        <a:t>đó</a:t>
                      </a:r>
                      <a:r>
                        <a:rPr lang="en-US" sz="700" kern="100" dirty="0">
                          <a:effectLst/>
                        </a:rPr>
                        <a:t> </a:t>
                      </a:r>
                      <a:r>
                        <a:rPr lang="en-US" sz="700" kern="100" dirty="0" err="1">
                          <a:effectLst/>
                        </a:rPr>
                        <a:t>đến</a:t>
                      </a:r>
                      <a:r>
                        <a:rPr lang="en-US" sz="700" kern="100" dirty="0">
                          <a:effectLst/>
                        </a:rPr>
                        <a:t> nay, </a:t>
                      </a:r>
                      <a:r>
                        <a:rPr lang="en-US" sz="700" kern="100" dirty="0" err="1">
                          <a:effectLst/>
                        </a:rPr>
                        <a:t>có</a:t>
                      </a:r>
                      <a:r>
                        <a:rPr lang="en-US" sz="700" kern="100" dirty="0">
                          <a:effectLst/>
                        </a:rPr>
                        <a:t> </a:t>
                      </a:r>
                      <a:r>
                        <a:rPr lang="en-US" sz="700" kern="100" dirty="0" err="1">
                          <a:effectLst/>
                        </a:rPr>
                        <a:t>thêm</a:t>
                      </a:r>
                      <a:r>
                        <a:rPr lang="en-US" sz="700" kern="100" dirty="0">
                          <a:effectLst/>
                        </a:rPr>
                        <a:t> </a:t>
                      </a:r>
                      <a:r>
                        <a:rPr lang="en-US" sz="700" kern="100" dirty="0" err="1">
                          <a:effectLst/>
                        </a:rPr>
                        <a:t>rất</a:t>
                      </a:r>
                      <a:r>
                        <a:rPr lang="en-US" sz="700" kern="100" dirty="0">
                          <a:effectLst/>
                        </a:rPr>
                        <a:t> </a:t>
                      </a:r>
                      <a:r>
                        <a:rPr lang="en-US" sz="700" kern="100" dirty="0" err="1">
                          <a:effectLst/>
                        </a:rPr>
                        <a:t>nhiều</a:t>
                      </a:r>
                      <a:r>
                        <a:rPr lang="en-US" sz="700" kern="100" dirty="0">
                          <a:effectLst/>
                        </a:rPr>
                        <a:t> </a:t>
                      </a:r>
                      <a:r>
                        <a:rPr lang="en-US" sz="700" kern="100" dirty="0" err="1">
                          <a:effectLst/>
                        </a:rPr>
                        <a:t>dữ</a:t>
                      </a:r>
                      <a:r>
                        <a:rPr lang="en-US" sz="700" kern="100" dirty="0">
                          <a:effectLst/>
                        </a:rPr>
                        <a:t> </a:t>
                      </a:r>
                      <a:r>
                        <a:rPr lang="en-US" sz="700" kern="100" dirty="0" err="1">
                          <a:effectLst/>
                        </a:rPr>
                        <a:t>liệu</a:t>
                      </a:r>
                      <a:r>
                        <a:rPr lang="en-US" sz="700" kern="100" dirty="0">
                          <a:effectLst/>
                        </a:rPr>
                        <a:t> </a:t>
                      </a:r>
                      <a:r>
                        <a:rPr lang="en-US" sz="700" kern="100" dirty="0" err="1">
                          <a:effectLst/>
                        </a:rPr>
                        <a:t>mới</a:t>
                      </a:r>
                      <a:r>
                        <a:rPr lang="en-US" sz="700" kern="100" dirty="0">
                          <a:effectLst/>
                        </a:rPr>
                        <a:t> </a:t>
                      </a:r>
                      <a:r>
                        <a:rPr lang="en-US" sz="700" kern="100" dirty="0" err="1">
                          <a:effectLst/>
                        </a:rPr>
                        <a:t>và</a:t>
                      </a:r>
                      <a:r>
                        <a:rPr lang="en-US" sz="700" kern="100" dirty="0">
                          <a:effectLst/>
                        </a:rPr>
                        <a:t> </a:t>
                      </a:r>
                      <a:r>
                        <a:rPr lang="en-US" sz="700" kern="100" dirty="0" err="1">
                          <a:effectLst/>
                        </a:rPr>
                        <a:t>hiểu</a:t>
                      </a:r>
                      <a:r>
                        <a:rPr lang="en-US" sz="700" kern="100" dirty="0">
                          <a:effectLst/>
                        </a:rPr>
                        <a:t> </a:t>
                      </a:r>
                      <a:r>
                        <a:rPr lang="en-US" sz="700" kern="100" dirty="0" err="1">
                          <a:effectLst/>
                        </a:rPr>
                        <a:t>biết</a:t>
                      </a:r>
                      <a:r>
                        <a:rPr lang="en-US" sz="700" kern="100" dirty="0">
                          <a:effectLst/>
                        </a:rPr>
                        <a:t> </a:t>
                      </a:r>
                      <a:r>
                        <a:rPr lang="en-US" sz="700" kern="100" dirty="0" err="1">
                          <a:effectLst/>
                        </a:rPr>
                        <a:t>sâu</a:t>
                      </a:r>
                      <a:r>
                        <a:rPr lang="en-US" sz="700" kern="100" dirty="0">
                          <a:effectLst/>
                        </a:rPr>
                        <a:t> </a:t>
                      </a:r>
                      <a:r>
                        <a:rPr lang="en-US" sz="700" kern="100" dirty="0" err="1">
                          <a:effectLst/>
                        </a:rPr>
                        <a:t>hơn</a:t>
                      </a:r>
                      <a:r>
                        <a:rPr lang="en-US" sz="700" kern="100" dirty="0">
                          <a:effectLst/>
                        </a:rPr>
                        <a:t> </a:t>
                      </a:r>
                      <a:r>
                        <a:rPr lang="en-US" sz="700" kern="100" dirty="0" err="1">
                          <a:effectLst/>
                        </a:rPr>
                        <a:t>về</a:t>
                      </a:r>
                      <a:r>
                        <a:rPr lang="en-US" sz="700" kern="100" dirty="0">
                          <a:effectLst/>
                        </a:rPr>
                        <a:t> </a:t>
                      </a:r>
                      <a:r>
                        <a:rPr lang="en-US" sz="700" kern="100" dirty="0" err="1">
                          <a:effectLst/>
                        </a:rPr>
                        <a:t>nguyên</a:t>
                      </a:r>
                      <a:r>
                        <a:rPr lang="en-US" sz="700" kern="100" dirty="0">
                          <a:effectLst/>
                        </a:rPr>
                        <a:t> </a:t>
                      </a:r>
                      <a:r>
                        <a:rPr lang="en-US" sz="700" kern="100" dirty="0" err="1">
                          <a:effectLst/>
                        </a:rPr>
                        <a:t>nhân</a:t>
                      </a:r>
                      <a:r>
                        <a:rPr lang="en-US" sz="700" kern="100" dirty="0">
                          <a:effectLst/>
                        </a:rPr>
                        <a:t> </a:t>
                      </a:r>
                      <a:r>
                        <a:rPr lang="en-US" sz="700" kern="100" dirty="0" err="1">
                          <a:effectLst/>
                        </a:rPr>
                        <a:t>gây</a:t>
                      </a:r>
                      <a:r>
                        <a:rPr lang="en-US" sz="700" kern="100" dirty="0">
                          <a:effectLst/>
                        </a:rPr>
                        <a:t> </a:t>
                      </a:r>
                      <a:r>
                        <a:rPr lang="en-US" sz="700" kern="100" dirty="0" err="1">
                          <a:effectLst/>
                        </a:rPr>
                        <a:t>bệnh</a:t>
                      </a:r>
                      <a:r>
                        <a:rPr lang="en-US" sz="700" kern="100" dirty="0">
                          <a:effectLst/>
                        </a:rPr>
                        <a:t> (</a:t>
                      </a:r>
                      <a:r>
                        <a:rPr lang="en-US" sz="700" kern="100" dirty="0" err="1">
                          <a:effectLst/>
                        </a:rPr>
                        <a:t>căn</a:t>
                      </a:r>
                      <a:r>
                        <a:rPr lang="en-US" sz="700" kern="100" dirty="0">
                          <a:effectLst/>
                        </a:rPr>
                        <a:t> </a:t>
                      </a:r>
                      <a:r>
                        <a:rPr lang="en-US" sz="700" kern="100" dirty="0" err="1">
                          <a:effectLst/>
                        </a:rPr>
                        <a:t>nguyên</a:t>
                      </a:r>
                      <a:r>
                        <a:rPr lang="en-US" sz="700" kern="100" dirty="0">
                          <a:effectLst/>
                        </a:rPr>
                        <a:t> </a:t>
                      </a:r>
                      <a:r>
                        <a:rPr lang="en-US" sz="700" kern="100" dirty="0" err="1">
                          <a:effectLst/>
                        </a:rPr>
                        <a:t>học</a:t>
                      </a:r>
                      <a:r>
                        <a:rPr lang="en-US" sz="700" kern="100" dirty="0">
                          <a:effectLst/>
                        </a:rPr>
                        <a:t>). </a:t>
                      </a:r>
                      <a:r>
                        <a:rPr lang="en-US" sz="700" kern="100" dirty="0" err="1">
                          <a:effectLst/>
                        </a:rPr>
                        <a:t>Vì</a:t>
                      </a:r>
                      <a:r>
                        <a:rPr lang="en-US" sz="700" kern="100" dirty="0">
                          <a:effectLst/>
                        </a:rPr>
                        <a:t> </a:t>
                      </a:r>
                      <a:r>
                        <a:rPr lang="en-US" sz="700" kern="100" dirty="0" err="1">
                          <a:effectLst/>
                        </a:rPr>
                        <a:t>vậy</a:t>
                      </a:r>
                      <a:r>
                        <a:rPr lang="en-US" sz="700" kern="100" dirty="0">
                          <a:effectLst/>
                        </a:rPr>
                        <a:t>, </a:t>
                      </a:r>
                      <a:r>
                        <a:rPr lang="en-US" sz="700" kern="100" dirty="0" err="1">
                          <a:effectLst/>
                        </a:rPr>
                        <a:t>đã</a:t>
                      </a:r>
                      <a:r>
                        <a:rPr lang="en-US" sz="700" kern="100" dirty="0">
                          <a:effectLst/>
                        </a:rPr>
                        <a:t> </a:t>
                      </a:r>
                      <a:r>
                        <a:rPr lang="en-US" sz="700" kern="100" dirty="0" err="1">
                          <a:effectLst/>
                        </a:rPr>
                        <a:t>đến</a:t>
                      </a:r>
                      <a:r>
                        <a:rPr lang="en-US" sz="700" kern="100" dirty="0">
                          <a:effectLst/>
                        </a:rPr>
                        <a:t> </a:t>
                      </a:r>
                      <a:r>
                        <a:rPr lang="en-US" sz="700" kern="100" dirty="0" err="1">
                          <a:effectLst/>
                        </a:rPr>
                        <a:t>lúc</a:t>
                      </a:r>
                      <a:r>
                        <a:rPr lang="en-US" sz="700" kern="100" dirty="0">
                          <a:effectLst/>
                        </a:rPr>
                        <a:t> </a:t>
                      </a:r>
                      <a:r>
                        <a:rPr lang="en-US" sz="700" kern="100" dirty="0" err="1">
                          <a:effectLst/>
                        </a:rPr>
                        <a:t>cần</a:t>
                      </a:r>
                      <a:r>
                        <a:rPr lang="en-US" sz="700" kern="100" dirty="0">
                          <a:effectLst/>
                        </a:rPr>
                        <a:t> </a:t>
                      </a:r>
                      <a:r>
                        <a:rPr lang="en-US" sz="700" kern="100" dirty="0" err="1">
                          <a:effectLst/>
                        </a:rPr>
                        <a:t>xem</a:t>
                      </a:r>
                      <a:r>
                        <a:rPr lang="en-US" sz="700" kern="100" dirty="0">
                          <a:effectLst/>
                        </a:rPr>
                        <a:t> </a:t>
                      </a:r>
                      <a:r>
                        <a:rPr lang="en-US" sz="700" kern="100" dirty="0" err="1">
                          <a:effectLst/>
                        </a:rPr>
                        <a:t>xét</a:t>
                      </a:r>
                      <a:r>
                        <a:rPr lang="en-US" sz="700" kern="100" dirty="0">
                          <a:effectLst/>
                        </a:rPr>
                        <a:t> </a:t>
                      </a:r>
                      <a:r>
                        <a:rPr lang="en-US" sz="700" kern="100" dirty="0" err="1">
                          <a:effectLst/>
                        </a:rPr>
                        <a:t>lại</a:t>
                      </a:r>
                      <a:r>
                        <a:rPr lang="en-US" sz="700" kern="100" dirty="0">
                          <a:effectLst/>
                        </a:rPr>
                        <a:t>, </a:t>
                      </a:r>
                      <a:r>
                        <a:rPr lang="en-US" sz="700" kern="100" dirty="0" err="1">
                          <a:effectLst/>
                        </a:rPr>
                        <a:t>cập</a:t>
                      </a:r>
                      <a:r>
                        <a:rPr lang="en-US" sz="700" kern="100" dirty="0">
                          <a:effectLst/>
                        </a:rPr>
                        <a:t> </a:t>
                      </a:r>
                      <a:r>
                        <a:rPr lang="en-US" sz="700" kern="100" dirty="0" err="1">
                          <a:effectLst/>
                        </a:rPr>
                        <a:t>nhật</a:t>
                      </a:r>
                      <a:r>
                        <a:rPr lang="en-US" sz="700" kern="100" dirty="0">
                          <a:effectLst/>
                        </a:rPr>
                        <a:t> </a:t>
                      </a:r>
                      <a:r>
                        <a:rPr lang="en-US" sz="700" kern="100" dirty="0" err="1">
                          <a:effectLst/>
                        </a:rPr>
                        <a:t>và</a:t>
                      </a:r>
                      <a:r>
                        <a:rPr lang="en-US" sz="700" kern="100" dirty="0">
                          <a:effectLst/>
                        </a:rPr>
                        <a:t> </a:t>
                      </a:r>
                      <a:r>
                        <a:rPr lang="en-US" sz="700" kern="100" dirty="0" err="1">
                          <a:effectLst/>
                        </a:rPr>
                        <a:t>tinh</a:t>
                      </a:r>
                      <a:r>
                        <a:rPr lang="en-US" sz="700" kern="100" dirty="0">
                          <a:effectLst/>
                        </a:rPr>
                        <a:t> </a:t>
                      </a:r>
                      <a:r>
                        <a:rPr lang="en-US" sz="700" kern="100" dirty="0" err="1">
                          <a:effectLst/>
                        </a:rPr>
                        <a:t>chỉnh</a:t>
                      </a:r>
                      <a:r>
                        <a:rPr lang="en-US" sz="700" kern="100" dirty="0">
                          <a:effectLst/>
                        </a:rPr>
                        <a:t> </a:t>
                      </a:r>
                      <a:r>
                        <a:rPr lang="en-US" sz="700" kern="100" dirty="0" err="1">
                          <a:effectLst/>
                        </a:rPr>
                        <a:t>cả</a:t>
                      </a:r>
                      <a:r>
                        <a:rPr lang="en-US" sz="700" kern="100" dirty="0">
                          <a:effectLst/>
                        </a:rPr>
                        <a:t> </a:t>
                      </a:r>
                      <a:r>
                        <a:rPr lang="en-US" sz="700" kern="100" dirty="0" err="1">
                          <a:effectLst/>
                        </a:rPr>
                        <a:t>hệ</a:t>
                      </a:r>
                      <a:r>
                        <a:rPr lang="en-US" sz="700" kern="100" dirty="0">
                          <a:effectLst/>
                        </a:rPr>
                        <a:t> </a:t>
                      </a:r>
                      <a:r>
                        <a:rPr lang="en-US" sz="700" kern="100" dirty="0" err="1">
                          <a:effectLst/>
                        </a:rPr>
                        <a:t>thống</a:t>
                      </a:r>
                      <a:r>
                        <a:rPr lang="en-US" sz="700" kern="100" dirty="0">
                          <a:effectLst/>
                        </a:rPr>
                        <a:t> </a:t>
                      </a:r>
                      <a:r>
                        <a:rPr lang="en-US" sz="700" kern="100" dirty="0" err="1">
                          <a:effectLst/>
                        </a:rPr>
                        <a:t>phân</a:t>
                      </a:r>
                      <a:r>
                        <a:rPr lang="en-US" sz="700" kern="100" dirty="0">
                          <a:effectLst/>
                        </a:rPr>
                        <a:t> </a:t>
                      </a:r>
                      <a:r>
                        <a:rPr lang="en-US" sz="700" kern="100" dirty="0" err="1">
                          <a:effectLst/>
                        </a:rPr>
                        <a:t>loại</a:t>
                      </a:r>
                      <a:r>
                        <a:rPr lang="en-US" sz="700" kern="100" dirty="0">
                          <a:effectLst/>
                        </a:rPr>
                        <a:t> </a:t>
                      </a:r>
                      <a:r>
                        <a:rPr lang="en-US" sz="700" kern="100" dirty="0" err="1">
                          <a:effectLst/>
                        </a:rPr>
                        <a:t>lẫn</a:t>
                      </a:r>
                      <a:r>
                        <a:rPr lang="en-US" sz="700" kern="100" dirty="0">
                          <a:effectLst/>
                        </a:rPr>
                        <a:t> </a:t>
                      </a:r>
                      <a:r>
                        <a:rPr lang="en-US" sz="700" kern="100" dirty="0" err="1">
                          <a:effectLst/>
                        </a:rPr>
                        <a:t>tiêu</a:t>
                      </a:r>
                      <a:r>
                        <a:rPr lang="en-US" sz="700" kern="100" dirty="0">
                          <a:effectLst/>
                        </a:rPr>
                        <a:t> </a:t>
                      </a:r>
                      <a:r>
                        <a:rPr lang="en-US" sz="700" kern="100" dirty="0" err="1">
                          <a:effectLst/>
                        </a:rPr>
                        <a:t>chuẩn</a:t>
                      </a:r>
                      <a:r>
                        <a:rPr lang="en-US" sz="700" kern="100" dirty="0">
                          <a:effectLst/>
                        </a:rPr>
                        <a:t> </a:t>
                      </a:r>
                      <a:r>
                        <a:rPr lang="en-US" sz="700" kern="100" dirty="0" err="1">
                          <a:effectLst/>
                        </a:rPr>
                        <a:t>chẩn</a:t>
                      </a:r>
                      <a:r>
                        <a:rPr lang="en-US" sz="700" kern="100" dirty="0">
                          <a:effectLst/>
                        </a:rPr>
                        <a:t> </a:t>
                      </a:r>
                      <a:r>
                        <a:rPr lang="en-US" sz="700" kern="100" dirty="0" err="1">
                          <a:effectLst/>
                        </a:rPr>
                        <a:t>đoán</a:t>
                      </a:r>
                      <a:r>
                        <a:rPr lang="en-US" sz="700" kern="100" dirty="0">
                          <a:effectLst/>
                        </a:rPr>
                        <a:t>, </a:t>
                      </a:r>
                      <a:r>
                        <a:rPr lang="en-US" sz="700" kern="100" dirty="0" err="1">
                          <a:effectLst/>
                        </a:rPr>
                        <a:t>đồng</a:t>
                      </a:r>
                      <a:r>
                        <a:rPr lang="en-US" sz="700" kern="100" dirty="0">
                          <a:effectLst/>
                        </a:rPr>
                        <a:t> </a:t>
                      </a:r>
                      <a:r>
                        <a:rPr lang="en-US" sz="700" kern="100" dirty="0" err="1">
                          <a:effectLst/>
                        </a:rPr>
                        <a:t>thời</a:t>
                      </a:r>
                      <a:r>
                        <a:rPr lang="en-US" sz="700" kern="100" dirty="0">
                          <a:effectLst/>
                        </a:rPr>
                        <a:t> </a:t>
                      </a:r>
                      <a:r>
                        <a:rPr lang="en-US" sz="700" kern="100" dirty="0" err="1">
                          <a:effectLst/>
                        </a:rPr>
                        <a:t>bổ</a:t>
                      </a:r>
                      <a:r>
                        <a:rPr lang="en-US" sz="700" kern="100" dirty="0">
                          <a:effectLst/>
                        </a:rPr>
                        <a:t> sung </a:t>
                      </a:r>
                      <a:r>
                        <a:rPr lang="en-US" sz="700" kern="100" dirty="0" err="1">
                          <a:effectLst/>
                        </a:rPr>
                        <a:t>thêm</a:t>
                      </a:r>
                      <a:r>
                        <a:rPr lang="en-US" sz="700" kern="100" dirty="0">
                          <a:effectLst/>
                        </a:rPr>
                        <a:t> </a:t>
                      </a:r>
                      <a:r>
                        <a:rPr lang="en-US" sz="700" kern="100" dirty="0" err="1">
                          <a:effectLst/>
                        </a:rPr>
                        <a:t>khái</a:t>
                      </a:r>
                      <a:r>
                        <a:rPr lang="en-US" sz="700" kern="100" dirty="0">
                          <a:effectLst/>
                        </a:rPr>
                        <a:t> </a:t>
                      </a:r>
                      <a:r>
                        <a:rPr lang="en-US" sz="700" kern="100" dirty="0" err="1">
                          <a:effectLst/>
                        </a:rPr>
                        <a:t>niệm</a:t>
                      </a:r>
                      <a:r>
                        <a:rPr lang="en-US" sz="700" kern="100" dirty="0">
                          <a:effectLst/>
                        </a:rPr>
                        <a:t> </a:t>
                      </a:r>
                      <a:r>
                        <a:rPr lang="en-US" sz="700" kern="100" dirty="0" err="1">
                          <a:effectLst/>
                        </a:rPr>
                        <a:t>về</a:t>
                      </a:r>
                      <a:r>
                        <a:rPr lang="en-US" sz="700" kern="100" dirty="0">
                          <a:effectLst/>
                        </a:rPr>
                        <a:t> </a:t>
                      </a:r>
                      <a:r>
                        <a:rPr lang="en-US" sz="700" kern="100" dirty="0" err="1">
                          <a:effectLst/>
                        </a:rPr>
                        <a:t>Hội</a:t>
                      </a:r>
                      <a:r>
                        <a:rPr lang="en-US" sz="700" kern="100" dirty="0">
                          <a:effectLst/>
                        </a:rPr>
                        <a:t> </a:t>
                      </a:r>
                      <a:r>
                        <a:rPr lang="en-US" sz="700" kern="100" dirty="0" err="1">
                          <a:effectLst/>
                        </a:rPr>
                        <a:t>chứng</a:t>
                      </a:r>
                      <a:r>
                        <a:rPr lang="en-US" sz="700" kern="100" dirty="0">
                          <a:effectLst/>
                        </a:rPr>
                        <a:t> </a:t>
                      </a:r>
                      <a:r>
                        <a:rPr lang="en-US" sz="700" kern="100" dirty="0" err="1">
                          <a:effectLst/>
                        </a:rPr>
                        <a:t>chuyển</a:t>
                      </a:r>
                      <a:r>
                        <a:rPr lang="en-US" sz="700" kern="100" dirty="0">
                          <a:effectLst/>
                        </a:rPr>
                        <a:t> </a:t>
                      </a:r>
                      <a:r>
                        <a:rPr lang="en-US" sz="700" kern="100" dirty="0" err="1">
                          <a:effectLst/>
                        </a:rPr>
                        <a:t>hóa</a:t>
                      </a:r>
                      <a:r>
                        <a:rPr lang="en-US" sz="700" kern="100" dirty="0">
                          <a:effectLst/>
                        </a:rPr>
                        <a:t>.</a:t>
                      </a:r>
                      <a:br>
                        <a:rPr lang="en-US" sz="700" kern="100" dirty="0">
                          <a:effectLst/>
                        </a:rPr>
                      </a:br>
                      <a:r>
                        <a:rPr lang="en-US" sz="700" kern="100" dirty="0" err="1">
                          <a:effectLst/>
                        </a:rPr>
                        <a:t>Năm</a:t>
                      </a:r>
                      <a:r>
                        <a:rPr lang="en-US" sz="700" kern="100" dirty="0">
                          <a:effectLst/>
                        </a:rPr>
                        <a:t> 1997, </a:t>
                      </a:r>
                      <a:r>
                        <a:rPr lang="en-US" sz="700" kern="100" dirty="0" err="1">
                          <a:effectLst/>
                        </a:rPr>
                        <a:t>Hiệp</a:t>
                      </a:r>
                      <a:r>
                        <a:rPr lang="en-US" sz="700" kern="100" dirty="0">
                          <a:effectLst/>
                        </a:rPr>
                        <a:t> </a:t>
                      </a:r>
                      <a:r>
                        <a:rPr lang="en-US" sz="700" kern="100" dirty="0" err="1">
                          <a:effectLst/>
                        </a:rPr>
                        <a:t>hội</a:t>
                      </a:r>
                      <a:r>
                        <a:rPr lang="en-US" sz="700" kern="100" dirty="0">
                          <a:effectLst/>
                        </a:rPr>
                        <a:t> </a:t>
                      </a:r>
                      <a:r>
                        <a:rPr lang="en-US" sz="700" kern="100" dirty="0" err="1">
                          <a:effectLst/>
                        </a:rPr>
                        <a:t>Đái</a:t>
                      </a:r>
                      <a:r>
                        <a:rPr lang="en-US" sz="700" kern="100" dirty="0">
                          <a:effectLst/>
                        </a:rPr>
                        <a:t> </a:t>
                      </a:r>
                      <a:r>
                        <a:rPr lang="en-US" sz="700" kern="100" dirty="0" err="1">
                          <a:effectLst/>
                        </a:rPr>
                        <a:t>tháo</a:t>
                      </a:r>
                      <a:r>
                        <a:rPr lang="en-US" sz="700" kern="100" dirty="0">
                          <a:effectLst/>
                        </a:rPr>
                        <a:t> </a:t>
                      </a:r>
                      <a:r>
                        <a:rPr lang="en-US" sz="700" kern="100" dirty="0" err="1">
                          <a:effectLst/>
                        </a:rPr>
                        <a:t>đường</a:t>
                      </a:r>
                      <a:r>
                        <a:rPr lang="en-US" sz="700" kern="100" dirty="0">
                          <a:effectLst/>
                        </a:rPr>
                        <a:t> Hoa </a:t>
                      </a:r>
                      <a:r>
                        <a:rPr lang="en-US" sz="700" kern="100" dirty="0" err="1">
                          <a:effectLst/>
                        </a:rPr>
                        <a:t>Kỳ</a:t>
                      </a:r>
                      <a:r>
                        <a:rPr lang="en-US" sz="700" kern="100" dirty="0">
                          <a:effectLst/>
                        </a:rPr>
                        <a:t> (ADA) </a:t>
                      </a:r>
                      <a:r>
                        <a:rPr lang="en-US" sz="700" kern="100" dirty="0" err="1">
                          <a:effectLst/>
                        </a:rPr>
                        <a:t>cũng</a:t>
                      </a:r>
                      <a:r>
                        <a:rPr lang="en-US" sz="700" kern="100" dirty="0">
                          <a:effectLst/>
                        </a:rPr>
                        <a:t> </a:t>
                      </a:r>
                      <a:r>
                        <a:rPr lang="en-US" sz="700" kern="100" dirty="0" err="1">
                          <a:effectLst/>
                        </a:rPr>
                        <a:t>đã</a:t>
                      </a:r>
                      <a:r>
                        <a:rPr lang="en-US" sz="700" kern="100" dirty="0">
                          <a:effectLst/>
                        </a:rPr>
                        <a:t> </a:t>
                      </a:r>
                      <a:r>
                        <a:rPr lang="en-US" sz="700" kern="100" dirty="0" err="1">
                          <a:effectLst/>
                        </a:rPr>
                        <a:t>công</a:t>
                      </a:r>
                      <a:r>
                        <a:rPr lang="en-US" sz="700" kern="100" dirty="0">
                          <a:effectLst/>
                        </a:rPr>
                        <a:t> </a:t>
                      </a:r>
                      <a:r>
                        <a:rPr lang="en-US" sz="700" kern="100" dirty="0" err="1">
                          <a:effectLst/>
                        </a:rPr>
                        <a:t>bố</a:t>
                      </a:r>
                      <a:r>
                        <a:rPr lang="en-US" sz="700" kern="100" dirty="0">
                          <a:effectLst/>
                        </a:rPr>
                        <a:t> </a:t>
                      </a:r>
                      <a:r>
                        <a:rPr lang="en-US" sz="700" kern="100" dirty="0" err="1">
                          <a:effectLst/>
                        </a:rPr>
                        <a:t>khuyến</a:t>
                      </a:r>
                      <a:r>
                        <a:rPr lang="en-US" sz="700" kern="100" dirty="0">
                          <a:effectLst/>
                        </a:rPr>
                        <a:t> </a:t>
                      </a:r>
                      <a:r>
                        <a:rPr lang="en-US" sz="700" kern="100" dirty="0" err="1">
                          <a:effectLst/>
                        </a:rPr>
                        <a:t>nghị</a:t>
                      </a:r>
                      <a:r>
                        <a:rPr lang="en-US" sz="700" kern="100" dirty="0">
                          <a:effectLst/>
                        </a:rPr>
                        <a:t> </a:t>
                      </a:r>
                      <a:r>
                        <a:rPr lang="en-US" sz="700" kern="100" dirty="0" err="1">
                          <a:effectLst/>
                        </a:rPr>
                        <a:t>của</a:t>
                      </a:r>
                      <a:r>
                        <a:rPr lang="en-US" sz="700" kern="100" dirty="0">
                          <a:effectLst/>
                        </a:rPr>
                        <a:t> </a:t>
                      </a:r>
                      <a:r>
                        <a:rPr lang="en-US" sz="700" kern="100" dirty="0" err="1">
                          <a:effectLst/>
                        </a:rPr>
                        <a:t>họ</a:t>
                      </a:r>
                      <a:r>
                        <a:rPr lang="en-US" sz="700" kern="100" dirty="0">
                          <a:effectLst/>
                        </a:rPr>
                        <a:t>. </a:t>
                      </a:r>
                      <a:r>
                        <a:rPr lang="en-US" sz="700" kern="100" dirty="0" err="1">
                          <a:effectLst/>
                        </a:rPr>
                        <a:t>Trước</a:t>
                      </a:r>
                      <a:r>
                        <a:rPr lang="en-US" sz="700" kern="100" dirty="0">
                          <a:effectLst/>
                        </a:rPr>
                        <a:t> </a:t>
                      </a:r>
                      <a:r>
                        <a:rPr lang="en-US" sz="700" kern="100" dirty="0" err="1">
                          <a:effectLst/>
                        </a:rPr>
                        <a:t>đó</a:t>
                      </a:r>
                      <a:r>
                        <a:rPr lang="en-US" sz="700" kern="100" dirty="0">
                          <a:effectLst/>
                        </a:rPr>
                        <a:t>, </a:t>
                      </a:r>
                      <a:r>
                        <a:rPr lang="en-US" sz="700" kern="100" dirty="0" err="1">
                          <a:effectLst/>
                        </a:rPr>
                        <a:t>vào</a:t>
                      </a:r>
                      <a:r>
                        <a:rPr lang="en-US" sz="700" kern="100" dirty="0">
                          <a:effectLst/>
                        </a:rPr>
                        <a:t> </a:t>
                      </a:r>
                      <a:r>
                        <a:rPr lang="en-US" sz="700" kern="100" dirty="0" err="1">
                          <a:effectLst/>
                        </a:rPr>
                        <a:t>tháng</a:t>
                      </a:r>
                      <a:r>
                        <a:rPr lang="en-US" sz="700" kern="100" dirty="0">
                          <a:effectLst/>
                        </a:rPr>
                        <a:t> 12 </a:t>
                      </a:r>
                      <a:r>
                        <a:rPr lang="en-US" sz="700" kern="100" dirty="0" err="1">
                          <a:effectLst/>
                        </a:rPr>
                        <a:t>năm</a:t>
                      </a:r>
                      <a:r>
                        <a:rPr lang="en-US" sz="700" kern="100" dirty="0">
                          <a:effectLst/>
                        </a:rPr>
                        <a:t> 1996, WHO </a:t>
                      </a:r>
                      <a:r>
                        <a:rPr lang="en-US" sz="700" kern="100" dirty="0" err="1">
                          <a:effectLst/>
                        </a:rPr>
                        <a:t>đã</a:t>
                      </a:r>
                      <a:r>
                        <a:rPr lang="en-US" sz="700" kern="100" dirty="0">
                          <a:effectLst/>
                        </a:rPr>
                        <a:t> </a:t>
                      </a:r>
                      <a:r>
                        <a:rPr lang="en-US" sz="700" kern="100" dirty="0" err="1">
                          <a:effectLst/>
                        </a:rPr>
                        <a:t>tổ</a:t>
                      </a:r>
                      <a:r>
                        <a:rPr lang="en-US" sz="700" kern="100" dirty="0">
                          <a:effectLst/>
                        </a:rPr>
                        <a:t> </a:t>
                      </a:r>
                      <a:r>
                        <a:rPr lang="en-US" sz="700" kern="100" dirty="0" err="1">
                          <a:effectLst/>
                        </a:rPr>
                        <a:t>chức</a:t>
                      </a:r>
                      <a:r>
                        <a:rPr lang="en-US" sz="700" kern="100" dirty="0">
                          <a:effectLst/>
                        </a:rPr>
                        <a:t> </a:t>
                      </a:r>
                      <a:r>
                        <a:rPr lang="en-US" sz="700" kern="100" dirty="0" err="1">
                          <a:effectLst/>
                        </a:rPr>
                        <a:t>một</a:t>
                      </a:r>
                      <a:r>
                        <a:rPr lang="en-US" sz="700" kern="100" dirty="0">
                          <a:effectLst/>
                        </a:rPr>
                        <a:t> </a:t>
                      </a:r>
                      <a:r>
                        <a:rPr lang="en-US" sz="700" kern="100" dirty="0" err="1">
                          <a:effectLst/>
                        </a:rPr>
                        <a:t>cuộc</a:t>
                      </a:r>
                      <a:r>
                        <a:rPr lang="en-US" sz="700" kern="100" dirty="0">
                          <a:effectLst/>
                        </a:rPr>
                        <a:t> </a:t>
                      </a:r>
                      <a:r>
                        <a:rPr lang="en-US" sz="700" kern="100" dirty="0" err="1">
                          <a:effectLst/>
                        </a:rPr>
                        <a:t>họp</a:t>
                      </a:r>
                      <a:r>
                        <a:rPr lang="en-US" sz="700" kern="100" dirty="0">
                          <a:effectLst/>
                        </a:rPr>
                        <a:t> </a:t>
                      </a:r>
                      <a:r>
                        <a:rPr lang="en-US" sz="700" kern="100" dirty="0" err="1">
                          <a:effectLst/>
                        </a:rPr>
                        <a:t>tư</a:t>
                      </a:r>
                      <a:r>
                        <a:rPr lang="en-US" sz="700" kern="100" dirty="0">
                          <a:effectLst/>
                        </a:rPr>
                        <a:t> </a:t>
                      </a:r>
                      <a:r>
                        <a:rPr lang="en-US" sz="700" kern="100" dirty="0" err="1">
                          <a:effectLst/>
                        </a:rPr>
                        <a:t>vấn</a:t>
                      </a:r>
                      <a:r>
                        <a:rPr lang="en-US" sz="700" kern="100" dirty="0">
                          <a:effectLst/>
                        </a:rPr>
                        <a:t> </a:t>
                      </a:r>
                      <a:r>
                        <a:rPr lang="en-US" sz="700" kern="100" dirty="0" err="1">
                          <a:effectLst/>
                        </a:rPr>
                        <a:t>tại</a:t>
                      </a:r>
                      <a:r>
                        <a:rPr lang="en-US" sz="700" kern="100" dirty="0">
                          <a:effectLst/>
                        </a:rPr>
                        <a:t> London (Vương </a:t>
                      </a:r>
                      <a:r>
                        <a:rPr lang="en-US" sz="700" kern="100" dirty="0" err="1">
                          <a:effectLst/>
                        </a:rPr>
                        <a:t>quốc</a:t>
                      </a:r>
                      <a:r>
                        <a:rPr lang="en-US" sz="700" kern="100" dirty="0">
                          <a:effectLst/>
                        </a:rPr>
                        <a:t> Anh) </a:t>
                      </a:r>
                      <a:r>
                        <a:rPr lang="en-US" sz="700" kern="100" dirty="0" err="1">
                          <a:effectLst/>
                        </a:rPr>
                        <a:t>để</a:t>
                      </a:r>
                      <a:r>
                        <a:rPr lang="en-US" sz="700" kern="100" dirty="0">
                          <a:effectLst/>
                        </a:rPr>
                        <a:t> </a:t>
                      </a:r>
                      <a:r>
                        <a:rPr lang="en-US" sz="700" kern="100" dirty="0" err="1">
                          <a:effectLst/>
                        </a:rPr>
                        <a:t>thảo</a:t>
                      </a:r>
                      <a:r>
                        <a:rPr lang="en-US" sz="700" kern="100" dirty="0">
                          <a:effectLst/>
                        </a:rPr>
                        <a:t> </a:t>
                      </a:r>
                      <a:r>
                        <a:rPr lang="en-US" sz="700" kern="100" dirty="0" err="1">
                          <a:effectLst/>
                        </a:rPr>
                        <a:t>luận</a:t>
                      </a:r>
                      <a:r>
                        <a:rPr lang="en-US" sz="700" kern="100" dirty="0">
                          <a:effectLst/>
                        </a:rPr>
                        <a:t> </a:t>
                      </a:r>
                      <a:r>
                        <a:rPr lang="en-US" sz="700" kern="100" dirty="0" err="1">
                          <a:effectLst/>
                        </a:rPr>
                        <a:t>các</a:t>
                      </a:r>
                      <a:r>
                        <a:rPr lang="en-US" sz="700" kern="100" dirty="0">
                          <a:effectLst/>
                        </a:rPr>
                        <a:t> </a:t>
                      </a:r>
                      <a:r>
                        <a:rPr lang="en-US" sz="700" kern="100" dirty="0" err="1">
                          <a:effectLst/>
                        </a:rPr>
                        <a:t>vấn</a:t>
                      </a:r>
                      <a:r>
                        <a:rPr lang="en-US" sz="700" kern="100" dirty="0">
                          <a:effectLst/>
                        </a:rPr>
                        <a:t> </a:t>
                      </a:r>
                      <a:r>
                        <a:rPr lang="en-US" sz="700" kern="100" dirty="0" err="1">
                          <a:effectLst/>
                        </a:rPr>
                        <a:t>đề</a:t>
                      </a:r>
                      <a:r>
                        <a:rPr lang="en-US" sz="700" kern="100" dirty="0">
                          <a:effectLst/>
                        </a:rPr>
                        <a:t> </a:t>
                      </a:r>
                      <a:r>
                        <a:rPr lang="en-US" sz="700" kern="100" dirty="0" err="1">
                          <a:effectLst/>
                        </a:rPr>
                        <a:t>này</a:t>
                      </a:r>
                      <a:r>
                        <a:rPr lang="en-US" sz="700" kern="100" dirty="0">
                          <a:effectLst/>
                        </a:rPr>
                        <a:t>. </a:t>
                      </a:r>
                      <a:r>
                        <a:rPr lang="en-US" sz="700" kern="100" dirty="0" err="1">
                          <a:effectLst/>
                        </a:rPr>
                        <a:t>Nhìn</a:t>
                      </a:r>
                      <a:r>
                        <a:rPr lang="en-US" sz="700" kern="100" dirty="0">
                          <a:effectLst/>
                        </a:rPr>
                        <a:t> </a:t>
                      </a:r>
                      <a:r>
                        <a:rPr lang="en-US" sz="700" kern="100" dirty="0" err="1">
                          <a:effectLst/>
                        </a:rPr>
                        <a:t>chung</a:t>
                      </a:r>
                      <a:r>
                        <a:rPr lang="en-US" sz="700" kern="100" dirty="0">
                          <a:effectLst/>
                        </a:rPr>
                        <a:t>, ADA </a:t>
                      </a:r>
                      <a:r>
                        <a:rPr lang="en-US" sz="700" kern="100" dirty="0" err="1">
                          <a:effectLst/>
                        </a:rPr>
                        <a:t>và</a:t>
                      </a:r>
                      <a:r>
                        <a:rPr lang="en-US" sz="700" kern="100" dirty="0">
                          <a:effectLst/>
                        </a:rPr>
                        <a:t> WHO </a:t>
                      </a:r>
                      <a:r>
                        <a:rPr lang="en-US" sz="700" kern="100" dirty="0" err="1">
                          <a:effectLst/>
                        </a:rPr>
                        <a:t>đã</a:t>
                      </a:r>
                      <a:r>
                        <a:rPr lang="en-US" sz="700" kern="100" dirty="0">
                          <a:effectLst/>
                        </a:rPr>
                        <a:t> </a:t>
                      </a:r>
                      <a:r>
                        <a:rPr lang="en-US" sz="700" kern="100" dirty="0" err="1">
                          <a:effectLst/>
                        </a:rPr>
                        <a:t>đạt</a:t>
                      </a:r>
                      <a:r>
                        <a:rPr lang="en-US" sz="700" kern="100" dirty="0">
                          <a:effectLst/>
                        </a:rPr>
                        <a:t> </a:t>
                      </a:r>
                      <a:r>
                        <a:rPr lang="en-US" sz="700" kern="100" dirty="0" err="1">
                          <a:effectLst/>
                        </a:rPr>
                        <a:t>được</a:t>
                      </a:r>
                      <a:r>
                        <a:rPr lang="en-US" sz="700" kern="100" dirty="0">
                          <a:effectLst/>
                        </a:rPr>
                        <a:t> </a:t>
                      </a:r>
                      <a:r>
                        <a:rPr lang="en-US" sz="700" kern="100" dirty="0" err="1">
                          <a:effectLst/>
                        </a:rPr>
                        <a:t>những</a:t>
                      </a:r>
                      <a:r>
                        <a:rPr lang="en-US" sz="700" kern="100" dirty="0">
                          <a:effectLst/>
                        </a:rPr>
                        <a:t> </a:t>
                      </a:r>
                      <a:r>
                        <a:rPr lang="en-US" sz="700" kern="100" dirty="0" err="1">
                          <a:effectLst/>
                        </a:rPr>
                        <a:t>kết</a:t>
                      </a:r>
                      <a:r>
                        <a:rPr lang="en-US" sz="700" kern="100" dirty="0">
                          <a:effectLst/>
                        </a:rPr>
                        <a:t> </a:t>
                      </a:r>
                      <a:r>
                        <a:rPr lang="en-US" sz="700" kern="100" dirty="0" err="1">
                          <a:effectLst/>
                        </a:rPr>
                        <a:t>luận</a:t>
                      </a:r>
                      <a:r>
                        <a:rPr lang="en-US" sz="700" kern="100" dirty="0">
                          <a:effectLst/>
                        </a:rPr>
                        <a:t> </a:t>
                      </a:r>
                      <a:r>
                        <a:rPr lang="en-US" sz="700" kern="100" dirty="0" err="1">
                          <a:effectLst/>
                        </a:rPr>
                        <a:t>tương</a:t>
                      </a:r>
                      <a:r>
                        <a:rPr lang="en-US" sz="700" kern="100" dirty="0">
                          <a:effectLst/>
                        </a:rPr>
                        <a:t> </a:t>
                      </a:r>
                      <a:r>
                        <a:rPr lang="en-US" sz="700" kern="100" dirty="0" err="1">
                          <a:effectLst/>
                        </a:rPr>
                        <a:t>tự</a:t>
                      </a:r>
                      <a:r>
                        <a:rPr lang="en-US" sz="700" kern="100" dirty="0">
                          <a:effectLst/>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nSpc>
                          <a:spcPct val="115000"/>
                        </a:lnSpc>
                        <a:spcAft>
                          <a:spcPts val="800"/>
                        </a:spcAft>
                        <a:buNone/>
                      </a:pPr>
                      <a:r>
                        <a:rPr lang="en-US" sz="900" kern="100">
                          <a:effectLst/>
                        </a:rPr>
                        <a:t> </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nSpc>
                          <a:spcPct val="115000"/>
                        </a:lnSpc>
                        <a:spcAft>
                          <a:spcPts val="800"/>
                        </a:spcAft>
                        <a:buNone/>
                      </a:pPr>
                      <a:r>
                        <a:rPr lang="en-US" sz="900" kern="100" dirty="0">
                          <a:effectLst/>
                        </a:rPr>
                        <a:t> </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extLst>
                  <a:ext uri="{0D108BD9-81ED-4DB2-BD59-A6C34878D82A}">
                    <a16:rowId xmlns:a16="http://schemas.microsoft.com/office/drawing/2014/main" val="1270458194"/>
                  </a:ext>
                </a:extLst>
              </a:tr>
              <a:tr h="2354413">
                <a:tc>
                  <a:txBody>
                    <a:bodyPr/>
                    <a:lstStyle/>
                    <a:p>
                      <a:pPr algn="just">
                        <a:lnSpc>
                          <a:spcPct val="115000"/>
                        </a:lnSpc>
                        <a:spcAft>
                          <a:spcPts val="800"/>
                        </a:spcAft>
                        <a:buNone/>
                      </a:pPr>
                      <a:r>
                        <a:rPr lang="en-US" sz="800" kern="100" dirty="0">
                          <a:effectLst/>
                        </a:rPr>
                        <a:t>[2] Using the </a:t>
                      </a:r>
                      <a:r>
                        <a:rPr lang="en-US" sz="800" kern="100" dirty="0" err="1">
                          <a:effectLst/>
                        </a:rPr>
                        <a:t>ADAP</a:t>
                      </a:r>
                      <a:r>
                        <a:rPr lang="en-US" sz="800" kern="100" dirty="0">
                          <a:effectLst/>
                        </a:rPr>
                        <a:t> Learning Algorithm to Forecast</a:t>
                      </a:r>
                      <a:endParaRPr lang="en-US" sz="1050" kern="100" dirty="0">
                        <a:effectLst/>
                      </a:endParaRPr>
                    </a:p>
                    <a:p>
                      <a:pPr algn="just">
                        <a:lnSpc>
                          <a:spcPct val="115000"/>
                        </a:lnSpc>
                        <a:spcAft>
                          <a:spcPts val="800"/>
                        </a:spcAft>
                        <a:buNone/>
                      </a:pPr>
                      <a:r>
                        <a:rPr lang="en-US" sz="800" kern="100" dirty="0">
                          <a:effectLst/>
                        </a:rPr>
                        <a:t> the Onset of Diabetes Mellitus</a:t>
                      </a:r>
                      <a:endParaRPr lang="en-US" sz="1050" kern="100" dirty="0">
                        <a:effectLst/>
                      </a:endParaRPr>
                    </a:p>
                    <a:p>
                      <a:pPr algn="just">
                        <a:lnSpc>
                          <a:spcPct val="115000"/>
                        </a:lnSpc>
                        <a:spcAft>
                          <a:spcPts val="800"/>
                        </a:spcAft>
                        <a:buNone/>
                      </a:pPr>
                      <a:r>
                        <a:rPr lang="en-US" sz="800" kern="100" dirty="0">
                          <a:effectLst/>
                        </a:rPr>
                        <a:t>Jack W. Smith, </a:t>
                      </a:r>
                      <a:r>
                        <a:rPr lang="en-US" sz="800" kern="100" dirty="0" err="1">
                          <a:effectLst/>
                        </a:rPr>
                        <a:t>BSt</a:t>
                      </a:r>
                      <a:r>
                        <a:rPr lang="en-US" sz="800" kern="100" dirty="0">
                          <a:effectLst/>
                        </a:rPr>
                        <a:t>, JE Everhart, MD, MPH , WC </a:t>
                      </a:r>
                      <a:r>
                        <a:rPr lang="en-US" sz="800" kern="100" dirty="0" err="1">
                          <a:effectLst/>
                        </a:rPr>
                        <a:t>Dicksont</a:t>
                      </a:r>
                      <a:r>
                        <a:rPr lang="en-US" sz="800" kern="100" dirty="0">
                          <a:effectLst/>
                        </a:rPr>
                        <a:t>, </a:t>
                      </a:r>
                      <a:r>
                        <a:rPr lang="en-US" sz="800" kern="100" dirty="0" err="1">
                          <a:effectLst/>
                        </a:rPr>
                        <a:t>WCKnowler</a:t>
                      </a:r>
                      <a:r>
                        <a:rPr lang="en-US" sz="800" kern="100" dirty="0">
                          <a:effectLst/>
                        </a:rPr>
                        <a:t>, MD, DrPH , RS Johannes, </a:t>
                      </a:r>
                      <a:r>
                        <a:rPr lang="en-US" sz="800" kern="100" dirty="0" err="1">
                          <a:effectLst/>
                        </a:rPr>
                        <a:t>MD,MS</a:t>
                      </a:r>
                      <a:r>
                        <a:rPr lang="en-US" sz="800" kern="100" dirty="0">
                          <a:effectLst/>
                        </a:rPr>
                        <a:t>*</a:t>
                      </a:r>
                      <a:r>
                        <a:rPr lang="en-US" sz="800" kern="100" dirty="0" err="1">
                          <a:effectLst/>
                        </a:rPr>
                        <a:t>tt</a:t>
                      </a:r>
                      <a:r>
                        <a:rPr lang="en-US" sz="800" kern="100" dirty="0">
                          <a:effectLst/>
                        </a:rPr>
                        <a:t> From the Logistics Management </a:t>
                      </a:r>
                      <a:r>
                        <a:rPr lang="en-US" sz="800" kern="100" dirty="0" err="1">
                          <a:effectLst/>
                        </a:rPr>
                        <a:t>Institutet</a:t>
                      </a:r>
                      <a:r>
                        <a:rPr lang="en-US" sz="800" kern="100" dirty="0">
                          <a:effectLst/>
                        </a:rPr>
                        <a:t>, the National Institute of Diabetes Digestive and Kidney Diseases: Epidemiology and Data Systems Program and the Diabetes and Arthritis Epidemiology </a:t>
                      </a:r>
                      <a:r>
                        <a:rPr lang="en-US" sz="800" kern="100" dirty="0" err="1">
                          <a:effectLst/>
                        </a:rPr>
                        <a:t>Section4</a:t>
                      </a:r>
                      <a:r>
                        <a:rPr lang="en-US" sz="800" kern="100" dirty="0">
                          <a:effectLst/>
                        </a:rPr>
                        <a:t>, and The Johns Hopkins University School </a:t>
                      </a:r>
                      <a:r>
                        <a:rPr lang="en-US" sz="800" kern="100" dirty="0" err="1">
                          <a:effectLst/>
                        </a:rPr>
                        <a:t>ofMedicinet</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900" b="1" kern="100" dirty="0" err="1">
                          <a:effectLst/>
                        </a:rPr>
                        <a:t>Vấn</a:t>
                      </a:r>
                      <a:r>
                        <a:rPr lang="en-US" sz="900" b="1" kern="100" dirty="0">
                          <a:effectLst/>
                        </a:rPr>
                        <a:t> </a:t>
                      </a:r>
                      <a:r>
                        <a:rPr lang="en-US" sz="900" b="1" kern="100" dirty="0" err="1">
                          <a:effectLst/>
                        </a:rPr>
                        <a:t>đề</a:t>
                      </a:r>
                      <a:r>
                        <a:rPr lang="en-US" sz="900" b="1" kern="100" dirty="0">
                          <a:effectLst/>
                        </a:rPr>
                        <a:t>: </a:t>
                      </a:r>
                      <a:r>
                        <a:rPr lang="en-US" sz="900" kern="100" dirty="0" err="1">
                          <a:effectLst/>
                        </a:rPr>
                        <a:t>Mạng</a:t>
                      </a:r>
                      <a:r>
                        <a:rPr lang="en-US" sz="900" kern="100" dirty="0">
                          <a:effectLst/>
                        </a:rPr>
                        <a:t> </a:t>
                      </a:r>
                      <a:r>
                        <a:rPr lang="en-US" sz="900" kern="100" dirty="0" err="1">
                          <a:effectLst/>
                        </a:rPr>
                        <a:t>nơ-ron</a:t>
                      </a:r>
                      <a:r>
                        <a:rPr lang="en-US" sz="900" kern="100" dirty="0">
                          <a:effectLst/>
                        </a:rPr>
                        <a:t> hay </a:t>
                      </a:r>
                      <a:r>
                        <a:rPr lang="en-US" sz="900" kern="100" dirty="0" err="1">
                          <a:effectLst/>
                        </a:rPr>
                        <a:t>mô</a:t>
                      </a:r>
                      <a:r>
                        <a:rPr lang="en-US" sz="900" kern="100" dirty="0">
                          <a:effectLst/>
                        </a:rPr>
                        <a:t> </a:t>
                      </a:r>
                      <a:r>
                        <a:rPr lang="en-US" sz="900" kern="100" dirty="0" err="1">
                          <a:effectLst/>
                        </a:rPr>
                        <a:t>hình</a:t>
                      </a:r>
                      <a:r>
                        <a:rPr lang="en-US" sz="900" kern="100" dirty="0">
                          <a:effectLst/>
                        </a:rPr>
                        <a:t> </a:t>
                      </a:r>
                      <a:r>
                        <a:rPr lang="en-US" sz="900" kern="100" dirty="0" err="1">
                          <a:effectLst/>
                        </a:rPr>
                        <a:t>kết</a:t>
                      </a:r>
                      <a:r>
                        <a:rPr lang="en-US" sz="900" kern="100" dirty="0">
                          <a:effectLst/>
                        </a:rPr>
                        <a:t> </a:t>
                      </a:r>
                      <a:r>
                        <a:rPr lang="en-US" sz="900" kern="100" dirty="0" err="1">
                          <a:effectLst/>
                        </a:rPr>
                        <a:t>nối</a:t>
                      </a:r>
                      <a:r>
                        <a:rPr lang="en-US" sz="900" kern="100" dirty="0">
                          <a:effectLst/>
                        </a:rPr>
                        <a:t> </a:t>
                      </a:r>
                      <a:r>
                        <a:rPr lang="en-US" sz="900" kern="100" dirty="0" err="1">
                          <a:effectLst/>
                        </a:rPr>
                        <a:t>cho</a:t>
                      </a:r>
                      <a:r>
                        <a:rPr lang="en-US" sz="900" kern="100" dirty="0">
                          <a:effectLst/>
                        </a:rPr>
                        <a:t> </a:t>
                      </a:r>
                      <a:r>
                        <a:rPr lang="en-US" sz="900" kern="100" dirty="0" err="1">
                          <a:effectLst/>
                        </a:rPr>
                        <a:t>xử</a:t>
                      </a:r>
                      <a:r>
                        <a:rPr lang="en-US" sz="900" kern="100" dirty="0">
                          <a:effectLst/>
                        </a:rPr>
                        <a:t> </a:t>
                      </a:r>
                      <a:r>
                        <a:rPr lang="en-US" sz="900" kern="100" dirty="0" err="1">
                          <a:effectLst/>
                        </a:rPr>
                        <a:t>lý</a:t>
                      </a:r>
                      <a:r>
                        <a:rPr lang="en-US" sz="900" kern="100" dirty="0">
                          <a:effectLst/>
                        </a:rPr>
                        <a:t> song song </a:t>
                      </a:r>
                      <a:r>
                        <a:rPr lang="en-US" sz="900" kern="100" dirty="0" err="1">
                          <a:effectLst/>
                        </a:rPr>
                        <a:t>không</a:t>
                      </a:r>
                      <a:r>
                        <a:rPr lang="en-US" sz="900" kern="100" dirty="0">
                          <a:effectLst/>
                        </a:rPr>
                        <a:t> </a:t>
                      </a:r>
                      <a:r>
                        <a:rPr lang="en-US" sz="900" kern="100" dirty="0" err="1">
                          <a:effectLst/>
                        </a:rPr>
                        <a:t>phải</a:t>
                      </a:r>
                      <a:r>
                        <a:rPr lang="en-US" sz="900" kern="100" dirty="0">
                          <a:effectLst/>
                        </a:rPr>
                        <a:t> </a:t>
                      </a:r>
                      <a:r>
                        <a:rPr lang="en-US" sz="900" kern="100" dirty="0" err="1">
                          <a:effectLst/>
                        </a:rPr>
                        <a:t>là</a:t>
                      </a:r>
                      <a:r>
                        <a:rPr lang="en-US" sz="900" kern="100" dirty="0">
                          <a:effectLst/>
                        </a:rPr>
                        <a:t> </a:t>
                      </a:r>
                      <a:r>
                        <a:rPr lang="en-US" sz="900" kern="100" dirty="0" err="1">
                          <a:effectLst/>
                        </a:rPr>
                        <a:t>mới</a:t>
                      </a:r>
                      <a:r>
                        <a:rPr lang="en-US" sz="900" kern="100" dirty="0">
                          <a:effectLst/>
                        </a:rPr>
                        <a:t>. Tuy </a:t>
                      </a:r>
                      <a:r>
                        <a:rPr lang="en-US" sz="900" kern="100" dirty="0" err="1">
                          <a:effectLst/>
                        </a:rPr>
                        <a:t>nhiên</a:t>
                      </a:r>
                      <a:r>
                        <a:rPr lang="en-US" sz="900" kern="100" dirty="0">
                          <a:effectLst/>
                        </a:rPr>
                        <a:t>, </a:t>
                      </a:r>
                      <a:r>
                        <a:rPr lang="en-US" sz="900" kern="100" dirty="0" err="1">
                          <a:effectLst/>
                        </a:rPr>
                        <a:t>mối</a:t>
                      </a:r>
                      <a:r>
                        <a:rPr lang="en-US" sz="900" kern="100" dirty="0">
                          <a:effectLst/>
                        </a:rPr>
                        <a:t> </a:t>
                      </a:r>
                      <a:r>
                        <a:rPr lang="en-US" sz="900" kern="100" dirty="0" err="1">
                          <a:effectLst/>
                        </a:rPr>
                        <a:t>quan</a:t>
                      </a:r>
                      <a:r>
                        <a:rPr lang="en-US" sz="900" kern="100" dirty="0">
                          <a:effectLst/>
                        </a:rPr>
                        <a:t> </a:t>
                      </a:r>
                      <a:r>
                        <a:rPr lang="en-US" sz="900" kern="100" dirty="0" err="1">
                          <a:effectLst/>
                        </a:rPr>
                        <a:t>tâm</a:t>
                      </a:r>
                      <a:r>
                        <a:rPr lang="en-US" sz="900" kern="100" dirty="0">
                          <a:effectLst/>
                        </a:rPr>
                        <a:t> </a:t>
                      </a:r>
                      <a:r>
                        <a:rPr lang="en-US" sz="900" kern="100" dirty="0" err="1">
                          <a:effectLst/>
                        </a:rPr>
                        <a:t>đã</a:t>
                      </a:r>
                      <a:r>
                        <a:rPr lang="en-US" sz="900" kern="100" dirty="0">
                          <a:effectLst/>
                        </a:rPr>
                        <a:t> </a:t>
                      </a:r>
                      <a:r>
                        <a:rPr lang="en-US" sz="900" kern="100" dirty="0" err="1">
                          <a:effectLst/>
                        </a:rPr>
                        <a:t>trỗi</a:t>
                      </a:r>
                      <a:r>
                        <a:rPr lang="en-US" sz="900" kern="100" dirty="0">
                          <a:effectLst/>
                        </a:rPr>
                        <a:t> </a:t>
                      </a:r>
                      <a:r>
                        <a:rPr lang="en-US" sz="900" kern="100" dirty="0" err="1">
                          <a:effectLst/>
                        </a:rPr>
                        <a:t>dậy</a:t>
                      </a:r>
                      <a:r>
                        <a:rPr lang="en-US" sz="900" kern="100" dirty="0">
                          <a:effectLst/>
                        </a:rPr>
                        <a:t> </a:t>
                      </a:r>
                      <a:r>
                        <a:rPr lang="en-US" sz="900" kern="100" dirty="0" err="1">
                          <a:effectLst/>
                        </a:rPr>
                        <a:t>trở</a:t>
                      </a:r>
                      <a:r>
                        <a:rPr lang="en-US" sz="900" kern="100" dirty="0">
                          <a:effectLst/>
                        </a:rPr>
                        <a:t> </a:t>
                      </a:r>
                      <a:r>
                        <a:rPr lang="en-US" sz="900" kern="100" dirty="0" err="1">
                          <a:effectLst/>
                        </a:rPr>
                        <a:t>lại</a:t>
                      </a:r>
                      <a:r>
                        <a:rPr lang="en-US" sz="900" kern="100" dirty="0">
                          <a:effectLst/>
                        </a:rPr>
                        <a:t> </a:t>
                      </a:r>
                      <a:r>
                        <a:rPr lang="en-US" sz="900" kern="100" dirty="0" err="1">
                          <a:effectLst/>
                        </a:rPr>
                        <a:t>trong</a:t>
                      </a:r>
                      <a:r>
                        <a:rPr lang="en-US" sz="900" kern="100" dirty="0">
                          <a:effectLst/>
                        </a:rPr>
                        <a:t> </a:t>
                      </a:r>
                      <a:r>
                        <a:rPr lang="en-US" sz="900" kern="100" dirty="0" err="1">
                          <a:effectLst/>
                        </a:rPr>
                        <a:t>nửa</a:t>
                      </a:r>
                      <a:r>
                        <a:rPr lang="en-US" sz="900" kern="100" dirty="0">
                          <a:effectLst/>
                        </a:rPr>
                        <a:t> </a:t>
                      </a:r>
                      <a:r>
                        <a:rPr lang="en-US" sz="900" kern="100" dirty="0" err="1">
                          <a:effectLst/>
                        </a:rPr>
                        <a:t>thập</a:t>
                      </a:r>
                      <a:r>
                        <a:rPr lang="en-US" sz="900" kern="100" dirty="0">
                          <a:effectLst/>
                        </a:rPr>
                        <a:t> </a:t>
                      </a:r>
                      <a:r>
                        <a:rPr lang="en-US" sz="900" kern="100" dirty="0" err="1">
                          <a:effectLst/>
                        </a:rPr>
                        <a:t>kỷ</a:t>
                      </a:r>
                      <a:r>
                        <a:rPr lang="en-US" sz="900" kern="100" dirty="0">
                          <a:effectLst/>
                        </a:rPr>
                        <a:t> qua. </a:t>
                      </a:r>
                      <a:r>
                        <a:rPr lang="en-US" sz="900" kern="100" dirty="0" err="1">
                          <a:effectLst/>
                        </a:rPr>
                        <a:t>Một</a:t>
                      </a:r>
                      <a:r>
                        <a:rPr lang="en-US" sz="900" kern="100" dirty="0">
                          <a:effectLst/>
                        </a:rPr>
                        <a:t> </a:t>
                      </a:r>
                      <a:r>
                        <a:rPr lang="en-US" sz="900" kern="100" dirty="0" err="1">
                          <a:effectLst/>
                        </a:rPr>
                        <a:t>phần</a:t>
                      </a:r>
                      <a:r>
                        <a:rPr lang="en-US" sz="900" kern="100" dirty="0">
                          <a:effectLst/>
                        </a:rPr>
                        <a:t>, </a:t>
                      </a:r>
                      <a:r>
                        <a:rPr lang="en-US" sz="900" kern="100" dirty="0" err="1">
                          <a:effectLst/>
                        </a:rPr>
                        <a:t>điều</a:t>
                      </a:r>
                      <a:r>
                        <a:rPr lang="en-US" sz="900" kern="100" dirty="0">
                          <a:effectLst/>
                        </a:rPr>
                        <a:t> </a:t>
                      </a:r>
                      <a:r>
                        <a:rPr lang="en-US" sz="900" kern="100" dirty="0" err="1">
                          <a:effectLst/>
                        </a:rPr>
                        <a:t>này</a:t>
                      </a:r>
                      <a:r>
                        <a:rPr lang="en-US" sz="900" kern="100" dirty="0">
                          <a:effectLst/>
                        </a:rPr>
                        <a:t> </a:t>
                      </a:r>
                      <a:r>
                        <a:rPr lang="en-US" sz="900" kern="100" dirty="0" err="1">
                          <a:effectLst/>
                        </a:rPr>
                        <a:t>liên</a:t>
                      </a:r>
                      <a:r>
                        <a:rPr lang="en-US" sz="900" kern="100" dirty="0">
                          <a:effectLst/>
                        </a:rPr>
                        <a:t> </a:t>
                      </a:r>
                      <a:r>
                        <a:rPr lang="en-US" sz="900" kern="100" dirty="0" err="1">
                          <a:effectLst/>
                        </a:rPr>
                        <a:t>quan</a:t>
                      </a:r>
                      <a:r>
                        <a:rPr lang="en-US" sz="900" kern="100" dirty="0">
                          <a:effectLst/>
                        </a:rPr>
                        <a:t> </a:t>
                      </a:r>
                      <a:r>
                        <a:rPr lang="en-US" sz="900" kern="100" dirty="0" err="1">
                          <a:effectLst/>
                        </a:rPr>
                        <a:t>đến</a:t>
                      </a:r>
                      <a:r>
                        <a:rPr lang="en-US" sz="900" kern="100" dirty="0">
                          <a:effectLst/>
                        </a:rPr>
                        <a:t> </a:t>
                      </a:r>
                      <a:r>
                        <a:rPr lang="en-US" sz="900" kern="100" dirty="0" err="1">
                          <a:effectLst/>
                        </a:rPr>
                        <a:t>sự</a:t>
                      </a:r>
                      <a:r>
                        <a:rPr lang="en-US" sz="900" kern="100" dirty="0">
                          <a:effectLst/>
                        </a:rPr>
                        <a:t> </a:t>
                      </a:r>
                      <a:r>
                        <a:rPr lang="en-US" sz="900" kern="100" dirty="0" err="1">
                          <a:effectLst/>
                        </a:rPr>
                        <a:t>hiểu</a:t>
                      </a:r>
                      <a:r>
                        <a:rPr lang="en-US" sz="900" kern="100" dirty="0">
                          <a:effectLst/>
                        </a:rPr>
                        <a:t> </a:t>
                      </a:r>
                      <a:r>
                        <a:rPr lang="en-US" sz="900" kern="100" dirty="0" err="1">
                          <a:effectLst/>
                        </a:rPr>
                        <a:t>biết</a:t>
                      </a:r>
                      <a:r>
                        <a:rPr lang="en-US" sz="900" kern="100" dirty="0">
                          <a:effectLst/>
                        </a:rPr>
                        <a:t> </a:t>
                      </a:r>
                      <a:r>
                        <a:rPr lang="en-US" sz="900" kern="100" dirty="0" err="1">
                          <a:effectLst/>
                        </a:rPr>
                        <a:t>tốt</a:t>
                      </a:r>
                      <a:r>
                        <a:rPr lang="en-US" sz="900" kern="100" dirty="0">
                          <a:effectLst/>
                        </a:rPr>
                        <a:t> </a:t>
                      </a:r>
                      <a:r>
                        <a:rPr lang="en-US" sz="900" kern="100" dirty="0" err="1">
                          <a:effectLst/>
                        </a:rPr>
                        <a:t>hơn</a:t>
                      </a:r>
                      <a:r>
                        <a:rPr lang="en-US" sz="900" kern="100" dirty="0">
                          <a:effectLst/>
                        </a:rPr>
                        <a:t> </a:t>
                      </a:r>
                      <a:r>
                        <a:rPr lang="en-US" sz="900" kern="100" dirty="0" err="1">
                          <a:effectLst/>
                        </a:rPr>
                        <a:t>về</a:t>
                      </a:r>
                      <a:r>
                        <a:rPr lang="en-US" sz="900" kern="100" dirty="0">
                          <a:effectLst/>
                        </a:rPr>
                        <a:t> </a:t>
                      </a:r>
                      <a:r>
                        <a:rPr lang="en-US" sz="900" kern="100" dirty="0" err="1">
                          <a:effectLst/>
                        </a:rPr>
                        <a:t>những</a:t>
                      </a:r>
                      <a:r>
                        <a:rPr lang="en-US" sz="900" kern="100" dirty="0">
                          <a:effectLst/>
                        </a:rPr>
                        <a:t> </a:t>
                      </a:r>
                      <a:r>
                        <a:rPr lang="en-US" sz="900" kern="100" dirty="0" err="1">
                          <a:effectLst/>
                        </a:rPr>
                        <a:t>gì</a:t>
                      </a:r>
                      <a:r>
                        <a:rPr lang="en-US" sz="900" kern="100" dirty="0">
                          <a:effectLst/>
                        </a:rPr>
                        <a:t> </a:t>
                      </a:r>
                      <a:r>
                        <a:rPr lang="en-US" sz="900" kern="100" dirty="0" err="1">
                          <a:effectLst/>
                        </a:rPr>
                        <a:t>hiện</a:t>
                      </a:r>
                      <a:r>
                        <a:rPr lang="en-US" sz="900" kern="100" dirty="0">
                          <a:effectLst/>
                        </a:rPr>
                        <a:t> </a:t>
                      </a:r>
                      <a:r>
                        <a:rPr lang="en-US" sz="900" kern="100" dirty="0" err="1">
                          <a:effectLst/>
                        </a:rPr>
                        <a:t>được</a:t>
                      </a:r>
                      <a:r>
                        <a:rPr lang="en-US" sz="900" kern="100" dirty="0">
                          <a:effectLst/>
                        </a:rPr>
                        <a:t> </a:t>
                      </a:r>
                      <a:r>
                        <a:rPr lang="en-US" sz="900" kern="100" dirty="0" err="1">
                          <a:effectLst/>
                        </a:rPr>
                        <a:t>gọi</a:t>
                      </a:r>
                      <a:r>
                        <a:rPr lang="en-US" sz="900" kern="100" dirty="0">
                          <a:effectLst/>
                        </a:rPr>
                        <a:t> </a:t>
                      </a:r>
                      <a:r>
                        <a:rPr lang="en-US" sz="900" kern="100" dirty="0" err="1">
                          <a:effectLst/>
                        </a:rPr>
                        <a:t>là</a:t>
                      </a:r>
                      <a:r>
                        <a:rPr lang="en-US" sz="900" kern="100" dirty="0">
                          <a:effectLst/>
                        </a:rPr>
                        <a:t> </a:t>
                      </a:r>
                      <a:r>
                        <a:rPr lang="en-US" sz="900" kern="100" dirty="0" err="1">
                          <a:effectLst/>
                        </a:rPr>
                        <a:t>các</a:t>
                      </a:r>
                      <a:r>
                        <a:rPr lang="en-US" sz="900" kern="100" dirty="0">
                          <a:effectLst/>
                        </a:rPr>
                        <a:t> </a:t>
                      </a:r>
                      <a:r>
                        <a:rPr lang="en-US" sz="900" kern="100" dirty="0" err="1">
                          <a:effectLst/>
                        </a:rPr>
                        <a:t>nút</a:t>
                      </a:r>
                      <a:r>
                        <a:rPr lang="en-US" sz="900" kern="100" dirty="0">
                          <a:effectLst/>
                        </a:rPr>
                        <a:t> </a:t>
                      </a:r>
                      <a:r>
                        <a:rPr lang="en-US" sz="900" kern="100" dirty="0" err="1">
                          <a:effectLst/>
                        </a:rPr>
                        <a:t>ẩn</a:t>
                      </a:r>
                      <a:r>
                        <a:rPr lang="en-US" sz="900" kern="100" dirty="0">
                          <a:effectLst/>
                        </a:rPr>
                        <a:t>. Các </a:t>
                      </a:r>
                      <a:r>
                        <a:rPr lang="en-US" sz="900" kern="100" dirty="0" err="1">
                          <a:effectLst/>
                        </a:rPr>
                        <a:t>thuật</a:t>
                      </a:r>
                      <a:r>
                        <a:rPr lang="en-US" sz="900" kern="100" dirty="0">
                          <a:effectLst/>
                        </a:rPr>
                        <a:t> </a:t>
                      </a:r>
                      <a:r>
                        <a:rPr lang="en-US" sz="900" kern="100" dirty="0" err="1">
                          <a:effectLst/>
                        </a:rPr>
                        <a:t>toán</a:t>
                      </a:r>
                      <a:r>
                        <a:rPr lang="en-US" sz="900" kern="100" dirty="0">
                          <a:effectLst/>
                        </a:rPr>
                        <a:t> </a:t>
                      </a:r>
                      <a:r>
                        <a:rPr lang="en-US" sz="900" kern="100" dirty="0" err="1">
                          <a:effectLst/>
                        </a:rPr>
                        <a:t>này</a:t>
                      </a:r>
                      <a:r>
                        <a:rPr lang="en-US" sz="900" kern="100" dirty="0">
                          <a:effectLst/>
                        </a:rPr>
                        <a:t> </a:t>
                      </a:r>
                      <a:r>
                        <a:rPr lang="en-US" sz="900" kern="100" dirty="0" err="1">
                          <a:effectLst/>
                        </a:rPr>
                        <a:t>được</a:t>
                      </a:r>
                      <a:r>
                        <a:rPr lang="en-US" sz="900" kern="100" dirty="0">
                          <a:effectLst/>
                        </a:rPr>
                        <a:t> </a:t>
                      </a:r>
                      <a:r>
                        <a:rPr lang="en-US" sz="900" kern="100" dirty="0" err="1">
                          <a:effectLst/>
                        </a:rPr>
                        <a:t>coi</a:t>
                      </a:r>
                      <a:r>
                        <a:rPr lang="en-US" sz="900" kern="100" dirty="0">
                          <a:effectLst/>
                        </a:rPr>
                        <a:t> </a:t>
                      </a:r>
                      <a:r>
                        <a:rPr lang="en-US" sz="900" kern="100" dirty="0" err="1">
                          <a:effectLst/>
                        </a:rPr>
                        <a:t>là</a:t>
                      </a:r>
                      <a:r>
                        <a:rPr lang="en-US" sz="900" kern="100" dirty="0">
                          <a:effectLst/>
                        </a:rPr>
                        <a:t> </a:t>
                      </a:r>
                      <a:r>
                        <a:rPr lang="en-US" sz="900" kern="100" dirty="0" err="1">
                          <a:effectLst/>
                        </a:rPr>
                        <a:t>có</a:t>
                      </a:r>
                      <a:r>
                        <a:rPr lang="en-US" sz="900" kern="100" dirty="0">
                          <a:effectLst/>
                        </a:rPr>
                        <a:t> </a:t>
                      </a:r>
                      <a:r>
                        <a:rPr lang="en-US" sz="900" kern="100" dirty="0" err="1">
                          <a:effectLst/>
                        </a:rPr>
                        <a:t>giá</a:t>
                      </a:r>
                      <a:r>
                        <a:rPr lang="en-US" sz="900" kern="100" dirty="0">
                          <a:effectLst/>
                        </a:rPr>
                        <a:t> </a:t>
                      </a:r>
                      <a:r>
                        <a:rPr lang="en-US" sz="900" kern="100" dirty="0" err="1">
                          <a:effectLst/>
                        </a:rPr>
                        <a:t>trị</a:t>
                      </a:r>
                      <a:r>
                        <a:rPr lang="en-US" sz="900" kern="100" dirty="0">
                          <a:effectLst/>
                        </a:rPr>
                        <a:t> </a:t>
                      </a:r>
                      <a:r>
                        <a:rPr lang="en-US" sz="900" kern="100" dirty="0" err="1">
                          <a:effectLst/>
                        </a:rPr>
                        <a:t>rõ</a:t>
                      </a:r>
                      <a:r>
                        <a:rPr lang="en-US" sz="900" kern="100" dirty="0">
                          <a:effectLst/>
                        </a:rPr>
                        <a:t> </a:t>
                      </a:r>
                      <a:r>
                        <a:rPr lang="en-US" sz="900" kern="100" dirty="0" err="1">
                          <a:effectLst/>
                        </a:rPr>
                        <a:t>rệt</a:t>
                      </a:r>
                      <a:r>
                        <a:rPr lang="en-US" sz="900" kern="100" dirty="0">
                          <a:effectLst/>
                        </a:rPr>
                        <a:t> </a:t>
                      </a:r>
                      <a:r>
                        <a:rPr lang="en-US" sz="900" kern="100" dirty="0" err="1">
                          <a:effectLst/>
                        </a:rPr>
                        <a:t>trong</a:t>
                      </a:r>
                      <a:r>
                        <a:rPr lang="en-US" sz="900" kern="100" dirty="0">
                          <a:effectLst/>
                        </a:rPr>
                        <a:t> </a:t>
                      </a:r>
                      <a:r>
                        <a:rPr lang="en-US" sz="900" kern="100" dirty="0" err="1">
                          <a:effectLst/>
                        </a:rPr>
                        <a:t>các</a:t>
                      </a:r>
                      <a:r>
                        <a:rPr lang="en-US" sz="900" kern="100" dirty="0">
                          <a:effectLst/>
                        </a:rPr>
                        <a:t> </a:t>
                      </a:r>
                      <a:r>
                        <a:rPr lang="en-US" sz="900" kern="100" dirty="0" err="1">
                          <a:effectLst/>
                        </a:rPr>
                        <a:t>bài</a:t>
                      </a:r>
                      <a:r>
                        <a:rPr lang="en-US" sz="900" kern="100" dirty="0">
                          <a:effectLst/>
                        </a:rPr>
                        <a:t> </a:t>
                      </a:r>
                      <a:r>
                        <a:rPr lang="en-US" sz="900" kern="100" dirty="0" err="1">
                          <a:effectLst/>
                        </a:rPr>
                        <a:t>toán</a:t>
                      </a:r>
                      <a:r>
                        <a:rPr lang="en-US" sz="900" kern="100" dirty="0">
                          <a:effectLst/>
                        </a:rPr>
                        <a:t> </a:t>
                      </a:r>
                      <a:r>
                        <a:rPr lang="en-US" sz="900" kern="100" dirty="0" err="1">
                          <a:effectLst/>
                        </a:rPr>
                        <a:t>nhận</a:t>
                      </a:r>
                      <a:r>
                        <a:rPr lang="en-US" sz="900" kern="100" dirty="0">
                          <a:effectLst/>
                        </a:rPr>
                        <a:t> </a:t>
                      </a:r>
                      <a:r>
                        <a:rPr lang="en-US" sz="900" kern="100" dirty="0" err="1">
                          <a:effectLst/>
                        </a:rPr>
                        <a:t>dạng</a:t>
                      </a:r>
                      <a:r>
                        <a:rPr lang="en-US" sz="900" kern="100" dirty="0">
                          <a:effectLst/>
                        </a:rPr>
                        <a:t> </a:t>
                      </a:r>
                      <a:r>
                        <a:rPr lang="en-US" sz="900" kern="100" dirty="0" err="1">
                          <a:effectLst/>
                        </a:rPr>
                        <a:t>mẫu</a:t>
                      </a:r>
                      <a:r>
                        <a:rPr lang="en-US" sz="900" kern="100" dirty="0">
                          <a:effectLst/>
                        </a:rPr>
                        <a:t>. Do </a:t>
                      </a:r>
                      <a:r>
                        <a:rPr lang="en-US" sz="900" kern="100" dirty="0" err="1">
                          <a:effectLst/>
                        </a:rPr>
                        <a:t>đó</a:t>
                      </a:r>
                      <a:r>
                        <a:rPr lang="en-US" sz="900" kern="100" dirty="0">
                          <a:effectLst/>
                        </a:rPr>
                        <a:t>, </a:t>
                      </a:r>
                      <a:r>
                        <a:rPr lang="en-US" sz="900" kern="100" dirty="0" err="1">
                          <a:effectLst/>
                        </a:rPr>
                        <a:t>chúng</a:t>
                      </a:r>
                      <a:r>
                        <a:rPr lang="en-US" sz="900" kern="100" dirty="0">
                          <a:effectLst/>
                        </a:rPr>
                        <a:t> </a:t>
                      </a:r>
                      <a:r>
                        <a:rPr lang="en-US" sz="900" kern="100" dirty="0" err="1">
                          <a:effectLst/>
                        </a:rPr>
                        <a:t>tôi</a:t>
                      </a:r>
                      <a:r>
                        <a:rPr lang="en-US" sz="900" kern="100" dirty="0">
                          <a:effectLst/>
                        </a:rPr>
                        <a:t> </a:t>
                      </a:r>
                      <a:r>
                        <a:rPr lang="en-US" sz="900" kern="100" dirty="0" err="1">
                          <a:effectLst/>
                        </a:rPr>
                        <a:t>đã</a:t>
                      </a:r>
                      <a:r>
                        <a:rPr lang="en-US" sz="900" kern="100" dirty="0">
                          <a:effectLst/>
                        </a:rPr>
                        <a:t> </a:t>
                      </a:r>
                      <a:r>
                        <a:rPr lang="en-US" sz="900" kern="100" dirty="0" err="1">
                          <a:effectLst/>
                        </a:rPr>
                        <a:t>kiểm</a:t>
                      </a:r>
                      <a:r>
                        <a:rPr lang="en-US" sz="900" kern="100" dirty="0">
                          <a:effectLst/>
                        </a:rPr>
                        <a:t> </a:t>
                      </a:r>
                      <a:r>
                        <a:rPr lang="en-US" sz="900" kern="100" dirty="0" err="1">
                          <a:effectLst/>
                        </a:rPr>
                        <a:t>tra</a:t>
                      </a:r>
                      <a:r>
                        <a:rPr lang="en-US" sz="900" kern="100" dirty="0">
                          <a:effectLst/>
                        </a:rPr>
                        <a:t> </a:t>
                      </a:r>
                      <a:r>
                        <a:rPr lang="en-US" sz="900" kern="100" dirty="0" err="1">
                          <a:effectLst/>
                        </a:rPr>
                        <a:t>khả</a:t>
                      </a:r>
                      <a:r>
                        <a:rPr lang="en-US" sz="900" kern="100" dirty="0">
                          <a:effectLst/>
                        </a:rPr>
                        <a:t> </a:t>
                      </a:r>
                      <a:r>
                        <a:rPr lang="en-US" sz="900" kern="100" dirty="0" err="1">
                          <a:effectLst/>
                        </a:rPr>
                        <a:t>năng</a:t>
                      </a:r>
                      <a:r>
                        <a:rPr lang="en-US" sz="900" kern="100" dirty="0">
                          <a:effectLst/>
                        </a:rPr>
                        <a:t> </a:t>
                      </a:r>
                      <a:r>
                        <a:rPr lang="en-US" sz="900" kern="100" dirty="0" err="1">
                          <a:effectLst/>
                        </a:rPr>
                        <a:t>của</a:t>
                      </a:r>
                      <a:r>
                        <a:rPr lang="en-US" sz="900" kern="100" dirty="0">
                          <a:effectLst/>
                        </a:rPr>
                        <a:t> </a:t>
                      </a:r>
                      <a:r>
                        <a:rPr lang="en-US" sz="900" kern="100" dirty="0" err="1">
                          <a:effectLst/>
                        </a:rPr>
                        <a:t>một</a:t>
                      </a:r>
                      <a:r>
                        <a:rPr lang="en-US" sz="900" kern="100" dirty="0">
                          <a:effectLst/>
                        </a:rPr>
                        <a:t> </a:t>
                      </a:r>
                      <a:r>
                        <a:rPr lang="en-US" sz="900" kern="100" dirty="0" err="1">
                          <a:effectLst/>
                        </a:rPr>
                        <a:t>mô</a:t>
                      </a:r>
                      <a:r>
                        <a:rPr lang="en-US" sz="900" kern="100" dirty="0">
                          <a:effectLst/>
                        </a:rPr>
                        <a:t> </a:t>
                      </a:r>
                      <a:r>
                        <a:rPr lang="en-US" sz="900" kern="100" dirty="0" err="1">
                          <a:effectLst/>
                        </a:rPr>
                        <a:t>hình</a:t>
                      </a:r>
                      <a:r>
                        <a:rPr lang="en-US" sz="900" kern="100" dirty="0">
                          <a:effectLst/>
                        </a:rPr>
                        <a:t> </a:t>
                      </a:r>
                      <a:r>
                        <a:rPr lang="en-US" sz="900" kern="100" dirty="0" err="1">
                          <a:effectLst/>
                        </a:rPr>
                        <a:t>mạng</a:t>
                      </a:r>
                      <a:r>
                        <a:rPr lang="en-US" sz="900" kern="100" dirty="0">
                          <a:effectLst/>
                        </a:rPr>
                        <a:t> </a:t>
                      </a:r>
                      <a:r>
                        <a:rPr lang="en-US" sz="900" kern="100" dirty="0" err="1">
                          <a:effectLst/>
                        </a:rPr>
                        <a:t>nơ-ron</a:t>
                      </a:r>
                      <a:r>
                        <a:rPr lang="en-US" sz="900" kern="100" dirty="0">
                          <a:effectLst/>
                        </a:rPr>
                        <a:t> ban </a:t>
                      </a:r>
                      <a:r>
                        <a:rPr lang="en-US" sz="900" kern="100" dirty="0" err="1">
                          <a:effectLst/>
                        </a:rPr>
                        <a:t>đầu</a:t>
                      </a:r>
                      <a:r>
                        <a:rPr lang="en-US" sz="900" kern="100" dirty="0">
                          <a:effectLst/>
                        </a:rPr>
                        <a:t>, </a:t>
                      </a:r>
                      <a:r>
                        <a:rPr lang="en-US" sz="900" kern="100" dirty="0" err="1">
                          <a:effectLst/>
                        </a:rPr>
                        <a:t>ADAP</a:t>
                      </a:r>
                      <a:r>
                        <a:rPr lang="en-US" sz="900" kern="100" dirty="0">
                          <a:effectLst/>
                        </a:rPr>
                        <a:t>, </a:t>
                      </a:r>
                      <a:r>
                        <a:rPr lang="en-US" sz="900" kern="100" dirty="0" err="1">
                          <a:effectLst/>
                        </a:rPr>
                        <a:t>trong</a:t>
                      </a:r>
                      <a:r>
                        <a:rPr lang="en-US" sz="900" kern="100" dirty="0">
                          <a:effectLst/>
                        </a:rPr>
                        <a:t> </a:t>
                      </a:r>
                      <a:r>
                        <a:rPr lang="en-US" sz="900" kern="100" dirty="0" err="1">
                          <a:effectLst/>
                        </a:rPr>
                        <a:t>việc</a:t>
                      </a:r>
                      <a:r>
                        <a:rPr lang="en-US" sz="900" kern="100" dirty="0">
                          <a:effectLst/>
                        </a:rPr>
                        <a:t> </a:t>
                      </a:r>
                      <a:r>
                        <a:rPr lang="en-US" sz="900" kern="100" dirty="0" err="1">
                          <a:effectLst/>
                        </a:rPr>
                        <a:t>dự</a:t>
                      </a:r>
                      <a:r>
                        <a:rPr lang="en-US" sz="900" kern="100" dirty="0">
                          <a:effectLst/>
                        </a:rPr>
                        <a:t> </a:t>
                      </a:r>
                      <a:r>
                        <a:rPr lang="en-US" sz="900" kern="100" dirty="0" err="1">
                          <a:effectLst/>
                        </a:rPr>
                        <a:t>báo</a:t>
                      </a:r>
                      <a:r>
                        <a:rPr lang="en-US" sz="900" kern="100" dirty="0">
                          <a:effectLst/>
                        </a:rPr>
                        <a:t> </a:t>
                      </a:r>
                      <a:r>
                        <a:rPr lang="en-US" sz="900" kern="100" dirty="0" err="1">
                          <a:effectLst/>
                        </a:rPr>
                        <a:t>sự</a:t>
                      </a:r>
                      <a:r>
                        <a:rPr lang="en-US" sz="900" kern="100" dirty="0">
                          <a:effectLst/>
                        </a:rPr>
                        <a:t> </a:t>
                      </a:r>
                      <a:r>
                        <a:rPr lang="en-US" sz="900" kern="100" dirty="0" err="1">
                          <a:effectLst/>
                        </a:rPr>
                        <a:t>khởi</a:t>
                      </a:r>
                      <a:r>
                        <a:rPr lang="en-US" sz="900" kern="100" dirty="0">
                          <a:effectLst/>
                        </a:rPr>
                        <a:t> </a:t>
                      </a:r>
                      <a:r>
                        <a:rPr lang="en-US" sz="900" kern="100" dirty="0" err="1">
                          <a:effectLst/>
                        </a:rPr>
                        <a:t>phát</a:t>
                      </a:r>
                      <a:r>
                        <a:rPr lang="en-US" sz="900" kern="100" dirty="0">
                          <a:effectLst/>
                        </a:rPr>
                        <a:t> </a:t>
                      </a:r>
                      <a:r>
                        <a:rPr lang="en-US" sz="900" kern="100" dirty="0" err="1">
                          <a:effectLst/>
                        </a:rPr>
                        <a:t>của</a:t>
                      </a:r>
                      <a:r>
                        <a:rPr lang="en-US" sz="900" kern="100" dirty="0">
                          <a:effectLst/>
                        </a:rPr>
                        <a:t> </a:t>
                      </a:r>
                      <a:r>
                        <a:rPr lang="en-US" sz="900" kern="100" dirty="0" err="1">
                          <a:effectLst/>
                        </a:rPr>
                        <a:t>bệnh</a:t>
                      </a:r>
                      <a:r>
                        <a:rPr lang="en-US" sz="900" kern="100" dirty="0">
                          <a:effectLst/>
                        </a:rPr>
                        <a:t> </a:t>
                      </a:r>
                      <a:r>
                        <a:rPr lang="en-US" sz="900" kern="100" dirty="0" err="1">
                          <a:effectLst/>
                        </a:rPr>
                        <a:t>tiểu</a:t>
                      </a:r>
                      <a:r>
                        <a:rPr lang="en-US" sz="900" kern="100" dirty="0">
                          <a:effectLst/>
                        </a:rPr>
                        <a:t> </a:t>
                      </a:r>
                      <a:r>
                        <a:rPr lang="en-US" sz="900" kern="100" dirty="0" err="1">
                          <a:effectLst/>
                        </a:rPr>
                        <a:t>đường</a:t>
                      </a:r>
                      <a:r>
                        <a:rPr lang="en-US" sz="900" kern="100" dirty="0">
                          <a:effectLst/>
                        </a:rPr>
                        <a:t> ở </a:t>
                      </a:r>
                      <a:r>
                        <a:rPr lang="en-US" sz="900" kern="100" dirty="0" err="1">
                          <a:effectLst/>
                        </a:rPr>
                        <a:t>một</a:t>
                      </a:r>
                      <a:r>
                        <a:rPr lang="en-US" sz="900" kern="100" dirty="0">
                          <a:effectLst/>
                        </a:rPr>
                        <a:t> </a:t>
                      </a:r>
                      <a:r>
                        <a:rPr lang="en-US" sz="900" kern="100" dirty="0" err="1">
                          <a:effectLst/>
                        </a:rPr>
                        <a:t>nhóm</a:t>
                      </a:r>
                      <a:r>
                        <a:rPr lang="en-US" sz="900" kern="100" dirty="0">
                          <a:effectLst/>
                        </a:rPr>
                        <a:t> </a:t>
                      </a:r>
                      <a:r>
                        <a:rPr lang="en-US" sz="900" kern="100" dirty="0" err="1">
                          <a:effectLst/>
                        </a:rPr>
                        <a:t>dân</a:t>
                      </a:r>
                      <a:r>
                        <a:rPr lang="en-US" sz="900" kern="100" dirty="0">
                          <a:effectLst/>
                        </a:rPr>
                        <a:t> </a:t>
                      </a:r>
                      <a:r>
                        <a:rPr lang="en-US" sz="900" kern="100" dirty="0" err="1">
                          <a:effectLst/>
                        </a:rPr>
                        <a:t>số</a:t>
                      </a:r>
                      <a:r>
                        <a:rPr lang="en-US" sz="900" kern="100" dirty="0">
                          <a:effectLst/>
                        </a:rPr>
                        <a:t> </a:t>
                      </a:r>
                      <a:r>
                        <a:rPr lang="en-US" sz="900" kern="100" dirty="0" err="1">
                          <a:effectLst/>
                        </a:rPr>
                        <a:t>người</a:t>
                      </a:r>
                      <a:r>
                        <a:rPr lang="en-US" sz="900" kern="100" dirty="0">
                          <a:effectLst/>
                        </a:rPr>
                        <a:t> da </a:t>
                      </a:r>
                      <a:r>
                        <a:rPr lang="en-US" sz="900" kern="100" dirty="0" err="1">
                          <a:effectLst/>
                        </a:rPr>
                        <a:t>đỏ</a:t>
                      </a:r>
                      <a:r>
                        <a:rPr lang="en-US" sz="900" kern="100" dirty="0">
                          <a:effectLst/>
                        </a:rPr>
                        <a:t> Pima </a:t>
                      </a:r>
                      <a:r>
                        <a:rPr lang="en-US" sz="900" kern="100" dirty="0" err="1">
                          <a:effectLst/>
                        </a:rPr>
                        <a:t>có</a:t>
                      </a:r>
                      <a:r>
                        <a:rPr lang="en-US" sz="900" kern="100" dirty="0">
                          <a:effectLst/>
                        </a:rPr>
                        <a:t> </a:t>
                      </a:r>
                      <a:r>
                        <a:rPr lang="en-US" sz="900" kern="100" dirty="0" err="1">
                          <a:effectLst/>
                        </a:rPr>
                        <a:t>nguy</a:t>
                      </a:r>
                      <a:r>
                        <a:rPr lang="en-US" sz="900" kern="100" dirty="0">
                          <a:effectLst/>
                        </a:rPr>
                        <a:t> </a:t>
                      </a:r>
                      <a:r>
                        <a:rPr lang="en-US" sz="900" kern="100" dirty="0" err="1">
                          <a:effectLst/>
                        </a:rPr>
                        <a:t>cơ</a:t>
                      </a:r>
                      <a:r>
                        <a:rPr lang="en-US" sz="900" kern="100" dirty="0">
                          <a:effectLst/>
                        </a:rPr>
                        <a:t> </a:t>
                      </a:r>
                      <a:r>
                        <a:rPr lang="en-US" sz="900" kern="100" dirty="0" err="1">
                          <a:effectLst/>
                        </a:rPr>
                        <a:t>cao</a:t>
                      </a:r>
                      <a:r>
                        <a:rPr lang="en-US" sz="900" kern="100" dirty="0">
                          <a:effectLst/>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900" kern="100" dirty="0" err="1">
                          <a:effectLst/>
                        </a:rPr>
                        <a:t>Kiểm</a:t>
                      </a:r>
                      <a:r>
                        <a:rPr lang="en-US" sz="900" kern="100" dirty="0">
                          <a:effectLst/>
                        </a:rPr>
                        <a:t> </a:t>
                      </a:r>
                      <a:r>
                        <a:rPr lang="en-US" sz="900" kern="100" dirty="0" err="1">
                          <a:effectLst/>
                        </a:rPr>
                        <a:t>tra</a:t>
                      </a:r>
                      <a:r>
                        <a:rPr lang="en-US" sz="900" kern="100" dirty="0">
                          <a:effectLst/>
                        </a:rPr>
                        <a:t> </a:t>
                      </a:r>
                      <a:r>
                        <a:rPr lang="en-US" sz="900" kern="100" dirty="0" err="1">
                          <a:effectLst/>
                        </a:rPr>
                        <a:t>khả</a:t>
                      </a:r>
                      <a:r>
                        <a:rPr lang="en-US" sz="900" kern="100" dirty="0">
                          <a:effectLst/>
                        </a:rPr>
                        <a:t> </a:t>
                      </a:r>
                      <a:r>
                        <a:rPr lang="en-US" sz="900" kern="100" dirty="0" err="1">
                          <a:effectLst/>
                        </a:rPr>
                        <a:t>năng</a:t>
                      </a:r>
                      <a:r>
                        <a:rPr lang="en-US" sz="900" kern="100" dirty="0">
                          <a:effectLst/>
                        </a:rPr>
                        <a:t> </a:t>
                      </a:r>
                      <a:r>
                        <a:rPr lang="en-US" sz="900" kern="100" dirty="0" err="1">
                          <a:effectLst/>
                        </a:rPr>
                        <a:t>của</a:t>
                      </a:r>
                      <a:r>
                        <a:rPr lang="en-US" sz="900" kern="100" dirty="0">
                          <a:effectLst/>
                        </a:rPr>
                        <a:t> </a:t>
                      </a:r>
                      <a:r>
                        <a:rPr lang="en-US" sz="900" kern="100" dirty="0" err="1">
                          <a:effectLst/>
                        </a:rPr>
                        <a:t>một</a:t>
                      </a:r>
                      <a:r>
                        <a:rPr lang="en-US" sz="900" kern="100" dirty="0">
                          <a:effectLst/>
                        </a:rPr>
                        <a:t> </a:t>
                      </a:r>
                      <a:r>
                        <a:rPr lang="en-US" sz="900" kern="100" dirty="0" err="1">
                          <a:effectLst/>
                        </a:rPr>
                        <a:t>mô</a:t>
                      </a:r>
                      <a:r>
                        <a:rPr lang="en-US" sz="900" kern="100" dirty="0">
                          <a:effectLst/>
                        </a:rPr>
                        <a:t> </a:t>
                      </a:r>
                      <a:r>
                        <a:rPr lang="en-US" sz="900" kern="100" dirty="0" err="1">
                          <a:effectLst/>
                        </a:rPr>
                        <a:t>hình</a:t>
                      </a:r>
                      <a:r>
                        <a:rPr lang="en-US" sz="900" kern="100" dirty="0">
                          <a:effectLst/>
                        </a:rPr>
                        <a:t> </a:t>
                      </a:r>
                      <a:r>
                        <a:rPr lang="en-US" sz="900" kern="100" dirty="0" err="1">
                          <a:effectLst/>
                        </a:rPr>
                        <a:t>mạng</a:t>
                      </a:r>
                      <a:r>
                        <a:rPr lang="en-US" sz="900" kern="100" dirty="0">
                          <a:effectLst/>
                        </a:rPr>
                        <a:t> </a:t>
                      </a:r>
                      <a:r>
                        <a:rPr lang="en-US" sz="900" kern="100" dirty="0" err="1">
                          <a:effectLst/>
                        </a:rPr>
                        <a:t>nơ-ron</a:t>
                      </a:r>
                      <a:r>
                        <a:rPr lang="en-US" sz="900" kern="100" dirty="0">
                          <a:effectLst/>
                        </a:rPr>
                        <a:t> ban </a:t>
                      </a:r>
                      <a:r>
                        <a:rPr lang="en-US" sz="900" kern="100" dirty="0" err="1">
                          <a:effectLst/>
                        </a:rPr>
                        <a:t>đầu</a:t>
                      </a:r>
                      <a:r>
                        <a:rPr lang="en-US" sz="900" kern="100" dirty="0">
                          <a:effectLst/>
                        </a:rPr>
                        <a:t>, </a:t>
                      </a:r>
                      <a:r>
                        <a:rPr lang="en-US" sz="900" kern="100" dirty="0" err="1">
                          <a:effectLst/>
                        </a:rPr>
                        <a:t>ADAP</a:t>
                      </a:r>
                      <a:r>
                        <a:rPr lang="en-US" sz="900" kern="100" dirty="0">
                          <a:effectLst/>
                        </a:rPr>
                        <a:t>, </a:t>
                      </a:r>
                      <a:r>
                        <a:rPr lang="en-US" sz="900" kern="100" dirty="0" err="1">
                          <a:effectLst/>
                        </a:rPr>
                        <a:t>trong</a:t>
                      </a:r>
                      <a:r>
                        <a:rPr lang="en-US" sz="900" kern="100" dirty="0">
                          <a:effectLst/>
                        </a:rPr>
                        <a:t> </a:t>
                      </a:r>
                      <a:r>
                        <a:rPr lang="en-US" sz="900" kern="100" dirty="0" err="1">
                          <a:effectLst/>
                        </a:rPr>
                        <a:t>việc</a:t>
                      </a:r>
                      <a:r>
                        <a:rPr lang="en-US" sz="900" kern="100" dirty="0">
                          <a:effectLst/>
                        </a:rPr>
                        <a:t> </a:t>
                      </a:r>
                      <a:r>
                        <a:rPr lang="en-US" sz="900" kern="100" dirty="0" err="1">
                          <a:effectLst/>
                        </a:rPr>
                        <a:t>dự</a:t>
                      </a:r>
                      <a:r>
                        <a:rPr lang="en-US" sz="900" kern="100" dirty="0">
                          <a:effectLst/>
                        </a:rPr>
                        <a:t> </a:t>
                      </a:r>
                      <a:r>
                        <a:rPr lang="en-US" sz="900" kern="100" dirty="0" err="1">
                          <a:effectLst/>
                        </a:rPr>
                        <a:t>báo</a:t>
                      </a:r>
                      <a:r>
                        <a:rPr lang="en-US" sz="900" kern="100" dirty="0">
                          <a:effectLst/>
                        </a:rPr>
                        <a:t> </a:t>
                      </a:r>
                      <a:r>
                        <a:rPr lang="en-US" sz="900" kern="100" dirty="0" err="1">
                          <a:effectLst/>
                        </a:rPr>
                        <a:t>sự</a:t>
                      </a:r>
                      <a:r>
                        <a:rPr lang="en-US" sz="900" kern="100" dirty="0">
                          <a:effectLst/>
                        </a:rPr>
                        <a:t> </a:t>
                      </a:r>
                      <a:r>
                        <a:rPr lang="en-US" sz="900" kern="100" dirty="0" err="1">
                          <a:effectLst/>
                        </a:rPr>
                        <a:t>khởi</a:t>
                      </a:r>
                      <a:r>
                        <a:rPr lang="en-US" sz="900" kern="100" dirty="0">
                          <a:effectLst/>
                        </a:rPr>
                        <a:t> </a:t>
                      </a:r>
                      <a:r>
                        <a:rPr lang="en-US" sz="900" kern="100" dirty="0" err="1">
                          <a:effectLst/>
                        </a:rPr>
                        <a:t>phát</a:t>
                      </a:r>
                      <a:r>
                        <a:rPr lang="en-US" sz="900" kern="100" dirty="0">
                          <a:effectLst/>
                        </a:rPr>
                        <a:t> </a:t>
                      </a:r>
                      <a:r>
                        <a:rPr lang="en-US" sz="900" kern="100" dirty="0" err="1">
                          <a:effectLst/>
                        </a:rPr>
                        <a:t>của</a:t>
                      </a:r>
                      <a:r>
                        <a:rPr lang="en-US" sz="900" kern="100" dirty="0">
                          <a:effectLst/>
                        </a:rPr>
                        <a:t> </a:t>
                      </a:r>
                      <a:r>
                        <a:rPr lang="en-US" sz="900" kern="100" dirty="0" err="1">
                          <a:effectLst/>
                        </a:rPr>
                        <a:t>bệnh</a:t>
                      </a:r>
                      <a:r>
                        <a:rPr lang="en-US" sz="900" kern="100" dirty="0">
                          <a:effectLst/>
                        </a:rPr>
                        <a:t> </a:t>
                      </a:r>
                      <a:r>
                        <a:rPr lang="en-US" sz="900" kern="100" dirty="0" err="1">
                          <a:effectLst/>
                        </a:rPr>
                        <a:t>tiểu</a:t>
                      </a:r>
                      <a:r>
                        <a:rPr lang="en-US" sz="900" kern="100" dirty="0">
                          <a:effectLst/>
                        </a:rPr>
                        <a:t> </a:t>
                      </a:r>
                      <a:r>
                        <a:rPr lang="en-US" sz="900" kern="100" dirty="0" err="1">
                          <a:effectLst/>
                        </a:rPr>
                        <a:t>đường</a:t>
                      </a:r>
                      <a:r>
                        <a:rPr lang="en-US" sz="900" kern="100" dirty="0">
                          <a:effectLst/>
                        </a:rPr>
                        <a:t> ở </a:t>
                      </a:r>
                      <a:r>
                        <a:rPr lang="en-US" sz="900" kern="100" dirty="0" err="1">
                          <a:effectLst/>
                        </a:rPr>
                        <a:t>một</a:t>
                      </a:r>
                      <a:r>
                        <a:rPr lang="en-US" sz="900" kern="100" dirty="0">
                          <a:effectLst/>
                        </a:rPr>
                        <a:t> </a:t>
                      </a:r>
                      <a:r>
                        <a:rPr lang="en-US" sz="900" kern="100" dirty="0" err="1">
                          <a:effectLst/>
                        </a:rPr>
                        <a:t>nhóm</a:t>
                      </a:r>
                      <a:r>
                        <a:rPr lang="en-US" sz="900" kern="100" dirty="0">
                          <a:effectLst/>
                        </a:rPr>
                        <a:t> </a:t>
                      </a:r>
                      <a:r>
                        <a:rPr lang="en-US" sz="900" kern="100" dirty="0" err="1">
                          <a:effectLst/>
                        </a:rPr>
                        <a:t>dân</a:t>
                      </a:r>
                      <a:r>
                        <a:rPr lang="en-US" sz="900" kern="100" dirty="0">
                          <a:effectLst/>
                        </a:rPr>
                        <a:t> </a:t>
                      </a:r>
                      <a:r>
                        <a:rPr lang="en-US" sz="900" kern="100" dirty="0" err="1">
                          <a:effectLst/>
                        </a:rPr>
                        <a:t>số</a:t>
                      </a:r>
                      <a:r>
                        <a:rPr lang="en-US" sz="900" kern="100" dirty="0">
                          <a:effectLst/>
                        </a:rPr>
                        <a:t> </a:t>
                      </a:r>
                      <a:r>
                        <a:rPr lang="en-US" sz="900" kern="100" dirty="0" err="1">
                          <a:effectLst/>
                        </a:rPr>
                        <a:t>người</a:t>
                      </a:r>
                      <a:r>
                        <a:rPr lang="en-US" sz="900" kern="100" dirty="0">
                          <a:effectLst/>
                        </a:rPr>
                        <a:t> da </a:t>
                      </a:r>
                      <a:r>
                        <a:rPr lang="en-US" sz="900" kern="100" dirty="0" err="1">
                          <a:effectLst/>
                        </a:rPr>
                        <a:t>đỏ</a:t>
                      </a:r>
                      <a:r>
                        <a:rPr lang="en-US" sz="900" kern="100" dirty="0">
                          <a:effectLst/>
                        </a:rPr>
                        <a:t> Pima </a:t>
                      </a:r>
                      <a:r>
                        <a:rPr lang="en-US" sz="900" kern="100" dirty="0" err="1">
                          <a:effectLst/>
                        </a:rPr>
                        <a:t>có</a:t>
                      </a:r>
                      <a:r>
                        <a:rPr lang="en-US" sz="900" kern="100" dirty="0">
                          <a:effectLst/>
                        </a:rPr>
                        <a:t> </a:t>
                      </a:r>
                      <a:r>
                        <a:rPr lang="en-US" sz="900" kern="100" dirty="0" err="1">
                          <a:effectLst/>
                        </a:rPr>
                        <a:t>nguy</a:t>
                      </a:r>
                      <a:r>
                        <a:rPr lang="en-US" sz="900" kern="100" dirty="0">
                          <a:effectLst/>
                        </a:rPr>
                        <a:t> </a:t>
                      </a:r>
                      <a:r>
                        <a:rPr lang="en-US" sz="900" kern="100" dirty="0" err="1">
                          <a:effectLst/>
                        </a:rPr>
                        <a:t>cơ</a:t>
                      </a:r>
                      <a:r>
                        <a:rPr lang="en-US" sz="900" kern="100" dirty="0">
                          <a:effectLst/>
                        </a:rPr>
                        <a:t> </a:t>
                      </a:r>
                      <a:r>
                        <a:rPr lang="en-US" sz="900" kern="100" dirty="0" err="1">
                          <a:effectLst/>
                        </a:rPr>
                        <a:t>cao</a:t>
                      </a:r>
                      <a:r>
                        <a:rPr lang="en-US" sz="900" kern="100" dirty="0">
                          <a:effectLst/>
                        </a:rPr>
                        <a:t>. Hiệu </a:t>
                      </a:r>
                      <a:r>
                        <a:rPr lang="en-US" sz="900" kern="100" dirty="0" err="1">
                          <a:effectLst/>
                        </a:rPr>
                        <a:t>suất</a:t>
                      </a:r>
                      <a:r>
                        <a:rPr lang="en-US" sz="900" kern="100" dirty="0">
                          <a:effectLst/>
                        </a:rPr>
                        <a:t> </a:t>
                      </a:r>
                      <a:r>
                        <a:rPr lang="en-US" sz="900" kern="100" dirty="0" err="1">
                          <a:effectLst/>
                        </a:rPr>
                        <a:t>của</a:t>
                      </a:r>
                      <a:r>
                        <a:rPr lang="en-US" sz="900" kern="100" dirty="0">
                          <a:effectLst/>
                        </a:rPr>
                        <a:t> </a:t>
                      </a:r>
                      <a:r>
                        <a:rPr lang="en-US" sz="900" kern="100" dirty="0" err="1">
                          <a:effectLst/>
                        </a:rPr>
                        <a:t>thuật</a:t>
                      </a:r>
                      <a:r>
                        <a:rPr lang="en-US" sz="900" kern="100" dirty="0">
                          <a:effectLst/>
                        </a:rPr>
                        <a:t> </a:t>
                      </a:r>
                      <a:r>
                        <a:rPr lang="en-US" sz="900" kern="100" dirty="0" err="1">
                          <a:effectLst/>
                        </a:rPr>
                        <a:t>toán</a:t>
                      </a:r>
                      <a:r>
                        <a:rPr lang="en-US" sz="900" kern="100" dirty="0">
                          <a:effectLst/>
                        </a:rPr>
                        <a:t> </a:t>
                      </a:r>
                      <a:r>
                        <a:rPr lang="en-US" sz="900" kern="100" dirty="0" err="1">
                          <a:effectLst/>
                        </a:rPr>
                        <a:t>đã</a:t>
                      </a:r>
                      <a:r>
                        <a:rPr lang="en-US" sz="900" kern="100" dirty="0">
                          <a:effectLst/>
                        </a:rPr>
                        <a:t> </a:t>
                      </a:r>
                      <a:r>
                        <a:rPr lang="en-US" sz="900" kern="100" dirty="0" err="1">
                          <a:effectLst/>
                        </a:rPr>
                        <a:t>được</a:t>
                      </a:r>
                      <a:r>
                        <a:rPr lang="en-US" sz="900" kern="100" dirty="0">
                          <a:effectLst/>
                        </a:rPr>
                        <a:t> </a:t>
                      </a:r>
                      <a:r>
                        <a:rPr lang="en-US" sz="900" kern="100" dirty="0" err="1">
                          <a:effectLst/>
                        </a:rPr>
                        <a:t>phân</a:t>
                      </a:r>
                      <a:r>
                        <a:rPr lang="en-US" sz="900" kern="100" dirty="0">
                          <a:effectLst/>
                        </a:rPr>
                        <a:t> </a:t>
                      </a:r>
                      <a:r>
                        <a:rPr lang="en-US" sz="900" kern="100" dirty="0" err="1">
                          <a:effectLst/>
                        </a:rPr>
                        <a:t>tích</a:t>
                      </a:r>
                      <a:r>
                        <a:rPr lang="en-US" sz="900" kern="100" dirty="0">
                          <a:effectLst/>
                        </a:rPr>
                        <a:t> </a:t>
                      </a:r>
                      <a:r>
                        <a:rPr lang="en-US" sz="900" kern="100" dirty="0" err="1">
                          <a:effectLst/>
                        </a:rPr>
                        <a:t>bằng</a:t>
                      </a:r>
                      <a:r>
                        <a:rPr lang="en-US" sz="900" kern="100" dirty="0">
                          <a:effectLst/>
                        </a:rPr>
                        <a:t> </a:t>
                      </a:r>
                      <a:r>
                        <a:rPr lang="en-US" sz="900" kern="100" dirty="0" err="1">
                          <a:effectLst/>
                        </a:rPr>
                        <a:t>các</a:t>
                      </a:r>
                      <a:r>
                        <a:rPr lang="en-US" sz="900" kern="100" dirty="0">
                          <a:effectLst/>
                        </a:rPr>
                        <a:t> </a:t>
                      </a:r>
                      <a:r>
                        <a:rPr lang="en-US" sz="900" kern="100" dirty="0" err="1">
                          <a:effectLst/>
                        </a:rPr>
                        <a:t>biện</a:t>
                      </a:r>
                      <a:r>
                        <a:rPr lang="en-US" sz="900" kern="100" dirty="0">
                          <a:effectLst/>
                        </a:rPr>
                        <a:t> </a:t>
                      </a:r>
                      <a:r>
                        <a:rPr lang="en-US" sz="900" kern="100" dirty="0" err="1">
                          <a:effectLst/>
                        </a:rPr>
                        <a:t>pháp</a:t>
                      </a:r>
                      <a:r>
                        <a:rPr lang="en-US" sz="900" kern="100" dirty="0">
                          <a:effectLst/>
                        </a:rPr>
                        <a:t> </a:t>
                      </a:r>
                      <a:r>
                        <a:rPr lang="en-US" sz="900" kern="100" dirty="0" err="1">
                          <a:effectLst/>
                        </a:rPr>
                        <a:t>tiêu</a:t>
                      </a:r>
                      <a:r>
                        <a:rPr lang="en-US" sz="900" kern="100" dirty="0">
                          <a:effectLst/>
                        </a:rPr>
                        <a:t> </a:t>
                      </a:r>
                      <a:r>
                        <a:rPr lang="en-US" sz="900" kern="100" dirty="0" err="1">
                          <a:effectLst/>
                        </a:rPr>
                        <a:t>chuẩn</a:t>
                      </a:r>
                      <a:r>
                        <a:rPr lang="en-US" sz="900" kern="100" dirty="0">
                          <a:effectLst/>
                        </a:rPr>
                        <a:t> </a:t>
                      </a:r>
                      <a:r>
                        <a:rPr lang="en-US" sz="900" kern="100" dirty="0" err="1">
                          <a:effectLst/>
                        </a:rPr>
                        <a:t>cho</a:t>
                      </a:r>
                      <a:r>
                        <a:rPr lang="en-US" sz="900" kern="100" dirty="0">
                          <a:effectLst/>
                        </a:rPr>
                        <a:t> </a:t>
                      </a:r>
                      <a:r>
                        <a:rPr lang="en-US" sz="900" kern="100" dirty="0" err="1">
                          <a:effectLst/>
                        </a:rPr>
                        <a:t>các</a:t>
                      </a:r>
                      <a:r>
                        <a:rPr lang="en-US" sz="900" kern="100" dirty="0">
                          <a:effectLst/>
                        </a:rPr>
                        <a:t> </a:t>
                      </a:r>
                      <a:r>
                        <a:rPr lang="en-US" sz="900" kern="100" dirty="0" err="1">
                          <a:effectLst/>
                        </a:rPr>
                        <a:t>xét</a:t>
                      </a:r>
                      <a:r>
                        <a:rPr lang="en-US" sz="900" kern="100" dirty="0">
                          <a:effectLst/>
                        </a:rPr>
                        <a:t> </a:t>
                      </a:r>
                      <a:r>
                        <a:rPr lang="en-US" sz="900" kern="100" dirty="0" err="1">
                          <a:effectLst/>
                        </a:rPr>
                        <a:t>nghiệm</a:t>
                      </a:r>
                      <a:r>
                        <a:rPr lang="en-US" sz="900" kern="100" dirty="0">
                          <a:effectLst/>
                        </a:rPr>
                        <a:t> </a:t>
                      </a:r>
                      <a:r>
                        <a:rPr lang="en-US" sz="900" kern="100" dirty="0" err="1">
                          <a:effectLst/>
                        </a:rPr>
                        <a:t>lâm</a:t>
                      </a:r>
                      <a:r>
                        <a:rPr lang="en-US" sz="900" kern="100" dirty="0">
                          <a:effectLst/>
                        </a:rPr>
                        <a:t> </a:t>
                      </a:r>
                      <a:r>
                        <a:rPr lang="en-US" sz="900" kern="100" dirty="0" err="1">
                          <a:effectLst/>
                        </a:rPr>
                        <a:t>sàng</a:t>
                      </a:r>
                      <a:r>
                        <a:rPr lang="en-US" sz="900" kern="100" dirty="0">
                          <a:effectLst/>
                        </a:rPr>
                        <a:t>: </a:t>
                      </a:r>
                      <a:r>
                        <a:rPr lang="en-US" sz="900" kern="100" dirty="0" err="1">
                          <a:effectLst/>
                        </a:rPr>
                        <a:t>độ</a:t>
                      </a:r>
                      <a:r>
                        <a:rPr lang="en-US" sz="900" kern="100" dirty="0">
                          <a:effectLst/>
                        </a:rPr>
                        <a:t> </a:t>
                      </a:r>
                      <a:r>
                        <a:rPr lang="en-US" sz="900" kern="100" dirty="0" err="1">
                          <a:effectLst/>
                        </a:rPr>
                        <a:t>nhạy</a:t>
                      </a:r>
                      <a:r>
                        <a:rPr lang="en-US" sz="900" kern="100" dirty="0">
                          <a:effectLst/>
                        </a:rPr>
                        <a:t>, </a:t>
                      </a:r>
                      <a:r>
                        <a:rPr lang="en-US" sz="900" kern="100" dirty="0" err="1">
                          <a:effectLst/>
                        </a:rPr>
                        <a:t>độ</a:t>
                      </a:r>
                      <a:r>
                        <a:rPr lang="en-US" sz="900" kern="100" dirty="0">
                          <a:effectLst/>
                        </a:rPr>
                        <a:t> </a:t>
                      </a:r>
                      <a:r>
                        <a:rPr lang="en-US" sz="900" kern="100" dirty="0" err="1">
                          <a:effectLst/>
                        </a:rPr>
                        <a:t>đặc</a:t>
                      </a:r>
                      <a:r>
                        <a:rPr lang="en-US" sz="900" kern="100" dirty="0">
                          <a:effectLst/>
                        </a:rPr>
                        <a:t> </a:t>
                      </a:r>
                      <a:r>
                        <a:rPr lang="en-US" sz="900" kern="100" dirty="0" err="1">
                          <a:effectLst/>
                        </a:rPr>
                        <a:t>hiệu</a:t>
                      </a:r>
                      <a:r>
                        <a:rPr lang="en-US" sz="900" kern="100" dirty="0">
                          <a:effectLst/>
                        </a:rPr>
                        <a:t> </a:t>
                      </a:r>
                      <a:r>
                        <a:rPr lang="en-US" sz="900" kern="100" dirty="0" err="1">
                          <a:effectLst/>
                        </a:rPr>
                        <a:t>và</a:t>
                      </a:r>
                      <a:r>
                        <a:rPr lang="en-US" sz="900" kern="100" dirty="0">
                          <a:effectLst/>
                        </a:rPr>
                        <a:t> </a:t>
                      </a:r>
                      <a:r>
                        <a:rPr lang="en-US" sz="900" kern="100" dirty="0" err="1">
                          <a:effectLst/>
                        </a:rPr>
                        <a:t>đường</a:t>
                      </a:r>
                      <a:r>
                        <a:rPr lang="en-US" sz="900" kern="100" dirty="0">
                          <a:effectLst/>
                        </a:rPr>
                        <a:t> </a:t>
                      </a:r>
                      <a:r>
                        <a:rPr lang="en-US" sz="900" kern="100" dirty="0" err="1">
                          <a:effectLst/>
                        </a:rPr>
                        <a:t>cong</a:t>
                      </a:r>
                      <a:r>
                        <a:rPr lang="en-US" sz="900" kern="100" dirty="0">
                          <a:effectLst/>
                        </a:rPr>
                        <a:t> </a:t>
                      </a:r>
                      <a:r>
                        <a:rPr lang="en-US" sz="900" kern="100" dirty="0" err="1">
                          <a:effectLst/>
                        </a:rPr>
                        <a:t>đặc</a:t>
                      </a:r>
                      <a:r>
                        <a:rPr lang="en-US" sz="900" kern="100" dirty="0">
                          <a:effectLst/>
                        </a:rPr>
                        <a:t> </a:t>
                      </a:r>
                      <a:r>
                        <a:rPr lang="en-US" sz="900" kern="100" dirty="0" err="1">
                          <a:effectLst/>
                        </a:rPr>
                        <a:t>trưng</a:t>
                      </a:r>
                      <a:r>
                        <a:rPr lang="en-US" sz="900" kern="100" dirty="0">
                          <a:effectLst/>
                        </a:rPr>
                        <a:t> </a:t>
                      </a:r>
                      <a:r>
                        <a:rPr lang="en-US" sz="900" kern="100" dirty="0" err="1">
                          <a:effectLst/>
                        </a:rPr>
                        <a:t>hoạt</a:t>
                      </a:r>
                      <a:r>
                        <a:rPr lang="en-US" sz="900" kern="100" dirty="0">
                          <a:effectLst/>
                        </a:rPr>
                        <a:t> </a:t>
                      </a:r>
                      <a:r>
                        <a:rPr lang="en-US" sz="900" kern="100" dirty="0" err="1">
                          <a:effectLst/>
                        </a:rPr>
                        <a:t>động</a:t>
                      </a:r>
                      <a:r>
                        <a:rPr lang="en-US" sz="900" kern="100" dirty="0">
                          <a:effectLst/>
                        </a:rPr>
                        <a:t> </a:t>
                      </a:r>
                      <a:r>
                        <a:rPr lang="en-US" sz="900" kern="100" dirty="0" err="1">
                          <a:effectLst/>
                        </a:rPr>
                        <a:t>của</a:t>
                      </a:r>
                      <a:r>
                        <a:rPr lang="en-US" sz="900" kern="100" dirty="0">
                          <a:effectLst/>
                        </a:rPr>
                        <a:t> </a:t>
                      </a:r>
                      <a:r>
                        <a:rPr lang="en-US" sz="900" kern="100" dirty="0" err="1">
                          <a:effectLst/>
                        </a:rPr>
                        <a:t>bộ</a:t>
                      </a:r>
                      <a:r>
                        <a:rPr lang="en-US" sz="900" kern="100" dirty="0">
                          <a:effectLst/>
                        </a:rPr>
                        <a:t> </a:t>
                      </a:r>
                      <a:r>
                        <a:rPr lang="en-US" sz="900" kern="100" dirty="0" err="1">
                          <a:effectLst/>
                        </a:rPr>
                        <a:t>thu</a:t>
                      </a:r>
                      <a:r>
                        <a:rPr lang="en-US" sz="900" kern="100" dirty="0">
                          <a:effectLst/>
                        </a:rPr>
                        <a:t>. </a:t>
                      </a:r>
                      <a:r>
                        <a:rPr lang="en-US" sz="900" kern="100" dirty="0" err="1">
                          <a:effectLst/>
                        </a:rPr>
                        <a:t>Điểm</a:t>
                      </a:r>
                      <a:r>
                        <a:rPr lang="en-US" sz="900" kern="100" dirty="0">
                          <a:effectLst/>
                        </a:rPr>
                        <a:t> </a:t>
                      </a:r>
                      <a:r>
                        <a:rPr lang="en-US" sz="900" kern="100" dirty="0" err="1">
                          <a:effectLst/>
                        </a:rPr>
                        <a:t>giao</a:t>
                      </a:r>
                      <a:r>
                        <a:rPr lang="en-US" sz="900" kern="100" dirty="0">
                          <a:effectLst/>
                        </a:rPr>
                        <a:t> </a:t>
                      </a:r>
                      <a:r>
                        <a:rPr lang="en-US" sz="900" kern="100" dirty="0" err="1">
                          <a:effectLst/>
                        </a:rPr>
                        <a:t>nhau</a:t>
                      </a:r>
                      <a:r>
                        <a:rPr lang="en-US" sz="900" kern="100" dirty="0">
                          <a:effectLst/>
                        </a:rPr>
                        <a:t> </a:t>
                      </a:r>
                      <a:r>
                        <a:rPr lang="en-US" sz="900" kern="100" dirty="0" err="1">
                          <a:effectLst/>
                        </a:rPr>
                        <a:t>giữa</a:t>
                      </a:r>
                      <a:r>
                        <a:rPr lang="en-US" sz="900" kern="100" dirty="0">
                          <a:effectLst/>
                        </a:rPr>
                        <a:t> </a:t>
                      </a:r>
                      <a:r>
                        <a:rPr lang="en-US" sz="900" kern="100" dirty="0" err="1">
                          <a:effectLst/>
                        </a:rPr>
                        <a:t>độ</a:t>
                      </a:r>
                      <a:r>
                        <a:rPr lang="en-US" sz="900" kern="100" dirty="0">
                          <a:effectLst/>
                        </a:rPr>
                        <a:t> </a:t>
                      </a:r>
                      <a:r>
                        <a:rPr lang="en-US" sz="900" kern="100" dirty="0" err="1">
                          <a:effectLst/>
                        </a:rPr>
                        <a:t>nhạy</a:t>
                      </a:r>
                      <a:r>
                        <a:rPr lang="en-US" sz="900" kern="100" dirty="0">
                          <a:effectLst/>
                        </a:rPr>
                        <a:t> </a:t>
                      </a:r>
                      <a:r>
                        <a:rPr lang="en-US" sz="900" kern="100" dirty="0" err="1">
                          <a:effectLst/>
                        </a:rPr>
                        <a:t>và</a:t>
                      </a:r>
                      <a:r>
                        <a:rPr lang="en-US" sz="900" kern="100" dirty="0">
                          <a:effectLst/>
                        </a:rPr>
                        <a:t> </a:t>
                      </a:r>
                      <a:r>
                        <a:rPr lang="en-US" sz="900" kern="100" dirty="0" err="1">
                          <a:effectLst/>
                        </a:rPr>
                        <a:t>độ</a:t>
                      </a:r>
                      <a:r>
                        <a:rPr lang="en-US" sz="900" kern="100" dirty="0">
                          <a:effectLst/>
                        </a:rPr>
                        <a:t> </a:t>
                      </a:r>
                      <a:r>
                        <a:rPr lang="en-US" sz="900" kern="100" dirty="0" err="1">
                          <a:effectLst/>
                        </a:rPr>
                        <a:t>đặc</a:t>
                      </a:r>
                      <a:r>
                        <a:rPr lang="en-US" sz="900" kern="100" dirty="0">
                          <a:effectLst/>
                        </a:rPr>
                        <a:t> </a:t>
                      </a:r>
                      <a:r>
                        <a:rPr lang="en-US" sz="900" kern="100" dirty="0" err="1">
                          <a:effectLst/>
                        </a:rPr>
                        <a:t>hiệu</a:t>
                      </a:r>
                      <a:r>
                        <a:rPr lang="en-US" sz="900" kern="100" dirty="0">
                          <a:effectLst/>
                        </a:rPr>
                        <a:t> </a:t>
                      </a:r>
                      <a:r>
                        <a:rPr lang="en-US" sz="900" kern="100" dirty="0" err="1">
                          <a:effectLst/>
                        </a:rPr>
                        <a:t>là</a:t>
                      </a:r>
                      <a:r>
                        <a:rPr lang="en-US" sz="900" kern="100" dirty="0">
                          <a:effectLst/>
                        </a:rPr>
                        <a:t> 0,76.</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buNone/>
                      </a:pPr>
                      <a:endParaRPr lang="en-US" sz="900" kern="100">
                        <a:effectLst/>
                        <a:latin typeface="Aptos" panose="020B0004020202020204" pitchFamily="34" charset="0"/>
                      </a:endParaRPr>
                    </a:p>
                  </a:txBody>
                  <a:tcPr marL="49215" marR="49215" marT="0" marB="0"/>
                </a:tc>
                <a:tc>
                  <a:txBody>
                    <a:bodyPr/>
                    <a:lstStyle/>
                    <a:p>
                      <a:pPr>
                        <a:lnSpc>
                          <a:spcPct val="115000"/>
                        </a:lnSpc>
                        <a:spcAft>
                          <a:spcPts val="800"/>
                        </a:spcAft>
                        <a:buNone/>
                      </a:pPr>
                      <a:r>
                        <a:rPr lang="en-US" sz="900" kern="100" dirty="0" err="1">
                          <a:effectLst/>
                        </a:rPr>
                        <a:t>Độ</a:t>
                      </a:r>
                      <a:r>
                        <a:rPr lang="en-US" sz="900" kern="100" dirty="0">
                          <a:effectLst/>
                        </a:rPr>
                        <a:t> </a:t>
                      </a:r>
                      <a:r>
                        <a:rPr lang="en-US" sz="900" kern="100" dirty="0" err="1">
                          <a:effectLst/>
                        </a:rPr>
                        <a:t>đo</a:t>
                      </a:r>
                      <a:r>
                        <a:rPr lang="en-US" sz="900" kern="100" dirty="0">
                          <a:effectLst/>
                        </a:rPr>
                        <a:t>:</a:t>
                      </a:r>
                    </a:p>
                    <a:p>
                      <a:pPr>
                        <a:lnSpc>
                          <a:spcPct val="115000"/>
                        </a:lnSpc>
                        <a:spcAft>
                          <a:spcPts val="800"/>
                        </a:spcAft>
                        <a:buNone/>
                      </a:pPr>
                      <a:r>
                        <a:rPr lang="en-US" sz="900" kern="100" dirty="0" err="1">
                          <a:effectLst/>
                        </a:rPr>
                        <a:t>độ</a:t>
                      </a:r>
                      <a:r>
                        <a:rPr lang="en-US" sz="900" kern="100" dirty="0">
                          <a:effectLst/>
                        </a:rPr>
                        <a:t> </a:t>
                      </a:r>
                      <a:r>
                        <a:rPr lang="en-US" sz="900" kern="100" dirty="0" err="1">
                          <a:effectLst/>
                        </a:rPr>
                        <a:t>nhạy</a:t>
                      </a:r>
                      <a:r>
                        <a:rPr lang="en-US" sz="900" kern="100" dirty="0">
                          <a:effectLst/>
                        </a:rPr>
                        <a:t>, </a:t>
                      </a:r>
                      <a:r>
                        <a:rPr lang="en-US" sz="900" kern="100" dirty="0" err="1">
                          <a:effectLst/>
                        </a:rPr>
                        <a:t>độ</a:t>
                      </a:r>
                      <a:r>
                        <a:rPr lang="en-US" sz="900" kern="100" dirty="0">
                          <a:effectLst/>
                        </a:rPr>
                        <a:t> </a:t>
                      </a:r>
                      <a:r>
                        <a:rPr lang="en-US" sz="900" kern="100" dirty="0" err="1">
                          <a:effectLst/>
                        </a:rPr>
                        <a:t>đặc</a:t>
                      </a:r>
                      <a:r>
                        <a:rPr lang="en-US" sz="900" kern="100" dirty="0">
                          <a:effectLst/>
                        </a:rPr>
                        <a:t> </a:t>
                      </a:r>
                      <a:r>
                        <a:rPr lang="en-US" sz="900" kern="100" dirty="0" err="1">
                          <a:effectLst/>
                        </a:rPr>
                        <a:t>hiệu</a:t>
                      </a:r>
                      <a:r>
                        <a:rPr lang="en-US" sz="900" kern="100" dirty="0">
                          <a:effectLst/>
                        </a:rPr>
                        <a:t> </a:t>
                      </a:r>
                      <a:r>
                        <a:rPr lang="en-US" sz="900" kern="100" dirty="0" err="1">
                          <a:effectLst/>
                        </a:rPr>
                        <a:t>và</a:t>
                      </a:r>
                      <a:r>
                        <a:rPr lang="en-US" sz="900" kern="100" dirty="0">
                          <a:effectLst/>
                        </a:rPr>
                        <a:t> </a:t>
                      </a:r>
                      <a:r>
                        <a:rPr lang="en-US" sz="900" kern="100" dirty="0" err="1">
                          <a:effectLst/>
                        </a:rPr>
                        <a:t>đường</a:t>
                      </a:r>
                      <a:r>
                        <a:rPr lang="en-US" sz="900" kern="100" dirty="0">
                          <a:effectLst/>
                        </a:rPr>
                        <a:t> </a:t>
                      </a:r>
                      <a:r>
                        <a:rPr lang="en-US" sz="900" kern="100" dirty="0" err="1">
                          <a:effectLst/>
                        </a:rPr>
                        <a:t>cong</a:t>
                      </a:r>
                      <a:r>
                        <a:rPr lang="en-US" sz="900" kern="100" dirty="0">
                          <a:effectLst/>
                        </a:rPr>
                        <a:t> </a:t>
                      </a:r>
                      <a:r>
                        <a:rPr lang="en-US" sz="900" kern="100" dirty="0" err="1">
                          <a:effectLst/>
                        </a:rPr>
                        <a:t>đặc</a:t>
                      </a:r>
                      <a:r>
                        <a:rPr lang="en-US" sz="900" kern="100" dirty="0">
                          <a:effectLst/>
                        </a:rPr>
                        <a:t> </a:t>
                      </a:r>
                      <a:r>
                        <a:rPr lang="en-US" sz="900" kern="100" dirty="0" err="1">
                          <a:effectLst/>
                        </a:rPr>
                        <a:t>trưng</a:t>
                      </a:r>
                      <a:r>
                        <a:rPr lang="en-US" sz="900" kern="100" dirty="0">
                          <a:effectLst/>
                        </a:rPr>
                        <a:t> </a:t>
                      </a:r>
                      <a:r>
                        <a:rPr lang="en-US" sz="900" kern="100" dirty="0" err="1">
                          <a:effectLst/>
                        </a:rPr>
                        <a:t>hoạt</a:t>
                      </a:r>
                      <a:r>
                        <a:rPr lang="en-US" sz="900" kern="100" dirty="0">
                          <a:effectLst/>
                        </a:rPr>
                        <a:t> </a:t>
                      </a:r>
                      <a:r>
                        <a:rPr lang="en-US" sz="900" kern="100" dirty="0" err="1">
                          <a:effectLst/>
                        </a:rPr>
                        <a:t>động</a:t>
                      </a:r>
                      <a:r>
                        <a:rPr lang="en-US" sz="900" kern="100" dirty="0">
                          <a:effectLst/>
                        </a:rPr>
                        <a:t> </a:t>
                      </a:r>
                      <a:r>
                        <a:rPr lang="en-US" sz="900" kern="100" dirty="0" err="1">
                          <a:effectLst/>
                        </a:rPr>
                        <a:t>của</a:t>
                      </a:r>
                      <a:r>
                        <a:rPr lang="en-US" sz="900" kern="100" dirty="0">
                          <a:effectLst/>
                        </a:rPr>
                        <a:t> </a:t>
                      </a:r>
                      <a:r>
                        <a:rPr lang="en-US" sz="900" kern="100" dirty="0" err="1">
                          <a:effectLst/>
                        </a:rPr>
                        <a:t>bộ</a:t>
                      </a:r>
                      <a:r>
                        <a:rPr lang="en-US" sz="900" kern="100" dirty="0">
                          <a:effectLst/>
                        </a:rPr>
                        <a:t> </a:t>
                      </a:r>
                      <a:r>
                        <a:rPr lang="en-US" sz="900" kern="100" dirty="0" err="1">
                          <a:effectLst/>
                        </a:rPr>
                        <a:t>thu</a:t>
                      </a:r>
                      <a:r>
                        <a:rPr lang="en-US" sz="900" kern="100" dirty="0">
                          <a:effectLst/>
                        </a:rPr>
                        <a:t>.</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extLst>
                  <a:ext uri="{0D108BD9-81ED-4DB2-BD59-A6C34878D82A}">
                    <a16:rowId xmlns:a16="http://schemas.microsoft.com/office/drawing/2014/main" val="1729644640"/>
                  </a:ext>
                </a:extLst>
              </a:tr>
            </a:tbl>
          </a:graphicData>
        </a:graphic>
      </p:graphicFrame>
      <p:pic>
        <p:nvPicPr>
          <p:cNvPr id="2050" name="Picture 1">
            <a:extLst>
              <a:ext uri="{FF2B5EF4-FFF2-40B4-BE49-F238E27FC236}">
                <a16:creationId xmlns:a16="http://schemas.microsoft.com/office/drawing/2014/main" id="{6ADBC97F-E690-82C0-D263-F9DFD0129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9176" y="5392432"/>
            <a:ext cx="1645759" cy="51520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A diagram of diabetes&#10;&#10;AI-generated content may be incorrect.">
            <a:extLst>
              <a:ext uri="{FF2B5EF4-FFF2-40B4-BE49-F238E27FC236}">
                <a16:creationId xmlns:a16="http://schemas.microsoft.com/office/drawing/2014/main" id="{1E9EF76B-1067-3EDF-14C7-12B99115B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942" y="4519246"/>
            <a:ext cx="2149783" cy="143711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A generic schema for an online adaptive learning algorithm. | Download  Scientific Diagram">
            <a:extLst>
              <a:ext uri="{FF2B5EF4-FFF2-40B4-BE49-F238E27FC236}">
                <a16:creationId xmlns:a16="http://schemas.microsoft.com/office/drawing/2014/main" id="{E24B22B5-7CB2-10F1-390A-5F6AD47AC0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5937" y="4145671"/>
            <a:ext cx="2197249" cy="95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35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AEA12-7CE1-0D8B-A684-C5FC73130D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2F115D-29E8-7AAE-6701-C65816563674}"/>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32A2AF0-D8E1-D56A-5F64-74B0EFB66BA4}"/>
              </a:ext>
            </a:extLst>
          </p:cNvPr>
          <p:cNvSpPr>
            <a:spLocks noGrp="1"/>
          </p:cNvSpPr>
          <p:nvPr>
            <p:ph idx="1"/>
          </p:nvPr>
        </p:nvSpPr>
        <p:spPr>
          <a:xfrm>
            <a:off x="838198" y="2457120"/>
            <a:ext cx="5588982" cy="2206869"/>
          </a:xfrm>
        </p:spPr>
        <p:txBody>
          <a:bodyPr>
            <a:noAutofit/>
          </a:bodyPr>
          <a:lstStyle/>
          <a:p>
            <a:pPr>
              <a:lnSpc>
                <a:spcPct val="100000"/>
              </a:lnSpc>
              <a:buFont typeface="Times New Roman" panose="02020603050405020304" pitchFamily="18" charset="0"/>
              <a:buChar char="‒"/>
            </a:pPr>
            <a:r>
              <a:rPr lang="vi-VN"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bị</a:t>
            </a:r>
            <a:r>
              <a:rPr lang="en-US" dirty="0"/>
              <a:t> </a:t>
            </a:r>
            <a:r>
              <a:rPr lang="en-US" dirty="0" err="1"/>
              <a:t>thiếu</a:t>
            </a:r>
            <a:endParaRPr lang="en-US" dirty="0"/>
          </a:p>
          <a:p>
            <a:pPr>
              <a:lnSpc>
                <a:spcPct val="100000"/>
              </a:lnSpc>
              <a:buFont typeface="Times New Roman" panose="02020603050405020304" pitchFamily="18" charset="0"/>
              <a:buChar char="‒"/>
            </a:pPr>
            <a:r>
              <a:rPr lang="en-US" dirty="0"/>
              <a:t> </a:t>
            </a:r>
            <a:r>
              <a:rPr lang="en-US" dirty="0" err="1"/>
              <a:t>Xóa</a:t>
            </a:r>
            <a:r>
              <a:rPr lang="en-US" dirty="0"/>
              <a:t> </a:t>
            </a:r>
            <a:r>
              <a:rPr lang="en-US" dirty="0" err="1"/>
              <a:t>dữ</a:t>
            </a:r>
            <a:r>
              <a:rPr lang="en-US" dirty="0"/>
              <a:t> </a:t>
            </a:r>
            <a:r>
              <a:rPr lang="en-US" dirty="0" err="1"/>
              <a:t>liệu</a:t>
            </a:r>
            <a:r>
              <a:rPr lang="en-US" dirty="0"/>
              <a:t> </a:t>
            </a:r>
            <a:r>
              <a:rPr lang="en-US" dirty="0" err="1"/>
              <a:t>trùng</a:t>
            </a:r>
            <a:r>
              <a:rPr lang="en-US" dirty="0"/>
              <a:t> </a:t>
            </a:r>
            <a:r>
              <a:rPr lang="en-US" dirty="0" err="1"/>
              <a:t>lặp</a:t>
            </a:r>
            <a:endParaRPr lang="en-US" dirty="0"/>
          </a:p>
          <a:p>
            <a:pPr>
              <a:lnSpc>
                <a:spcPct val="100000"/>
              </a:lnSpc>
              <a:buFont typeface="Times New Roman" panose="02020603050405020304" pitchFamily="18" charset="0"/>
              <a:buChar char="‒"/>
            </a:pPr>
            <a:r>
              <a:rPr lang="en-US" dirty="0"/>
              <a:t> </a:t>
            </a:r>
            <a:r>
              <a:rPr lang="en-US" dirty="0" err="1"/>
              <a:t>Xử</a:t>
            </a:r>
            <a:r>
              <a:rPr lang="en-US" dirty="0"/>
              <a:t> </a:t>
            </a:r>
            <a:r>
              <a:rPr lang="en-US" dirty="0" err="1"/>
              <a:t>lý</a:t>
            </a:r>
            <a:r>
              <a:rPr lang="en-US" dirty="0"/>
              <a:t> </a:t>
            </a:r>
            <a:r>
              <a:rPr lang="en-US" dirty="0" err="1"/>
              <a:t>chuẩn</a:t>
            </a:r>
            <a:r>
              <a:rPr lang="en-US" dirty="0"/>
              <a:t> </a:t>
            </a:r>
            <a:r>
              <a:rPr lang="en-US" dirty="0" err="1"/>
              <a:t>hóa</a:t>
            </a:r>
            <a:r>
              <a:rPr lang="en-US" dirty="0"/>
              <a:t> </a:t>
            </a:r>
            <a:r>
              <a:rPr lang="en-US" dirty="0" err="1"/>
              <a:t>dữ</a:t>
            </a:r>
            <a:r>
              <a:rPr lang="en-US" dirty="0"/>
              <a:t> </a:t>
            </a:r>
            <a:r>
              <a:rPr lang="en-US" dirty="0" err="1"/>
              <a:t>liệu</a:t>
            </a:r>
            <a:r>
              <a:rPr lang="en-US" dirty="0"/>
              <a:t> </a:t>
            </a:r>
            <a:endParaRPr lang="vi-VN" dirty="0"/>
          </a:p>
        </p:txBody>
      </p:sp>
      <p:sp>
        <p:nvSpPr>
          <p:cNvPr id="5" name="Title 1">
            <a:extLst>
              <a:ext uri="{FF2B5EF4-FFF2-40B4-BE49-F238E27FC236}">
                <a16:creationId xmlns:a16="http://schemas.microsoft.com/office/drawing/2014/main" id="{06E30F1A-DE23-B509-DCC5-DDC1BC3DE085}"/>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3.1. </a:t>
            </a:r>
            <a:r>
              <a:rPr lang="en-US" sz="3200" b="1" dirty="0" err="1">
                <a:solidFill>
                  <a:srgbClr val="0070C0"/>
                </a:solidFill>
                <a:latin typeface="Arial" panose="020B0604020202020204" pitchFamily="34" charset="0"/>
                <a:cs typeface="Arial" panose="020B0604020202020204" pitchFamily="34" charset="0"/>
              </a:rPr>
              <a:t>Tiền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xử</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lý</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46B5A484-1A50-C5A2-7643-DFA53278F4E1}"/>
              </a:ext>
            </a:extLst>
          </p:cNvPr>
          <p:cNvPicPr>
            <a:picLocks noChangeAspect="1"/>
          </p:cNvPicPr>
          <p:nvPr/>
        </p:nvPicPr>
        <p:blipFill>
          <a:blip r:embed="rId3"/>
          <a:stretch>
            <a:fillRect/>
          </a:stretch>
        </p:blipFill>
        <p:spPr>
          <a:xfrm>
            <a:off x="6959362" y="1536380"/>
            <a:ext cx="4394436" cy="4297053"/>
          </a:xfrm>
          <a:prstGeom prst="rect">
            <a:avLst/>
          </a:prstGeom>
        </p:spPr>
      </p:pic>
    </p:spTree>
    <p:extLst>
      <p:ext uri="{BB962C8B-B14F-4D97-AF65-F5344CB8AC3E}">
        <p14:creationId xmlns:p14="http://schemas.microsoft.com/office/powerpoint/2010/main" val="325998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34C58-23F7-9B5F-075E-7356647C5A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F81C2-3745-2EE6-8D5A-C628D4AA452E}"/>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C5F90D-EBD4-8208-3B02-FAD54C5F1CB6}"/>
              </a:ext>
            </a:extLst>
          </p:cNvPr>
          <p:cNvSpPr>
            <a:spLocks noGrp="1"/>
          </p:cNvSpPr>
          <p:nvPr>
            <p:ph idx="1"/>
          </p:nvPr>
        </p:nvSpPr>
        <p:spPr>
          <a:xfrm>
            <a:off x="838199" y="2286003"/>
            <a:ext cx="10515599" cy="3745523"/>
          </a:xfrm>
        </p:spPr>
        <p:txBody>
          <a:bodyPr>
            <a:noAutofit/>
          </a:bodyPr>
          <a:lstStyle/>
          <a:p>
            <a:pPr marL="0" indent="0" algn="just">
              <a:lnSpc>
                <a:spcPct val="100000"/>
              </a:lnSpc>
              <a:buNone/>
            </a:pPr>
            <a:r>
              <a:rPr lang="vi-VN" sz="1600" dirty="0"/>
              <a:t> </a:t>
            </a:r>
            <a:r>
              <a:rPr lang="vi-VN" sz="1800" dirty="0"/>
              <a:t>Dataset Pima Indians Diabetes </a:t>
            </a:r>
            <a:r>
              <a:rPr lang="en-US" sz="1800" dirty="0" err="1">
                <a:latin typeface="Arial" panose="020B0604020202020204" pitchFamily="34" charset="0"/>
                <a:cs typeface="Arial" panose="020B0604020202020204" pitchFamily="34" charset="0"/>
              </a:rPr>
              <a:t>sau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khi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đã</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xử</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lý</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có</a:t>
            </a:r>
            <a:r>
              <a:rPr lang="en-US" sz="1800" dirty="0">
                <a:latin typeface="Arial" panose="020B0604020202020204" pitchFamily="34" charset="0"/>
                <a:cs typeface="Arial" panose="020B0604020202020204" pitchFamily="34" charset="0"/>
              </a:rPr>
              <a:t> 9 </a:t>
            </a:r>
            <a:r>
              <a:rPr lang="en-US" sz="1800" dirty="0" err="1">
                <a:latin typeface="Arial" panose="020B0604020202020204" pitchFamily="34" charset="0"/>
                <a:cs typeface="Arial" panose="020B0604020202020204" pitchFamily="34" charset="0"/>
              </a:rPr>
              <a:t>cột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giá</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trị</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của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các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biến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như</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sau</a:t>
            </a:r>
            <a:r>
              <a:rPr lang="en-US" sz="1800" dirty="0"/>
              <a:t>:</a:t>
            </a:r>
            <a:endParaRPr lang="vi-VN" sz="1800" dirty="0"/>
          </a:p>
          <a:p>
            <a:pPr marL="0" indent="0" algn="just">
              <a:lnSpc>
                <a:spcPct val="100000"/>
              </a:lnSpc>
              <a:buNone/>
            </a:pPr>
            <a:r>
              <a:rPr lang="en-US" sz="1600" b="1" i="1" dirty="0"/>
              <a:t>+ </a:t>
            </a:r>
            <a:r>
              <a:rPr lang="vi-VN" sz="1600" b="1" i="1" dirty="0"/>
              <a:t>Pregnancies: </a:t>
            </a:r>
            <a:r>
              <a:rPr lang="vi-VN" sz="1600" dirty="0"/>
              <a:t>Số lần mang thai</a:t>
            </a:r>
          </a:p>
          <a:p>
            <a:pPr marL="0" indent="0" algn="just">
              <a:lnSpc>
                <a:spcPct val="100000"/>
              </a:lnSpc>
              <a:buNone/>
            </a:pPr>
            <a:r>
              <a:rPr lang="en-US" sz="1600" b="1" i="1" dirty="0"/>
              <a:t>+ </a:t>
            </a:r>
            <a:r>
              <a:rPr lang="vi-VN" sz="1600" b="1" i="1" dirty="0"/>
              <a:t>Glucose: </a:t>
            </a:r>
            <a:r>
              <a:rPr lang="vi-VN" sz="1600" dirty="0"/>
              <a:t>Nồng độ glucose huyết tương sau 2 giờ trong bài kiểm tra dung nạp glucose (mg/dl</a:t>
            </a:r>
            <a:r>
              <a:rPr lang="en-US" sz="1600" dirty="0"/>
              <a:t>)</a:t>
            </a:r>
          </a:p>
          <a:p>
            <a:pPr marL="0" indent="0" algn="just">
              <a:lnSpc>
                <a:spcPct val="100000"/>
              </a:lnSpc>
              <a:buNone/>
            </a:pPr>
            <a:r>
              <a:rPr lang="en-US" sz="1600" b="1" i="1" dirty="0"/>
              <a:t>+ </a:t>
            </a:r>
            <a:r>
              <a:rPr lang="vi-VN" sz="1600" b="1" i="1" dirty="0"/>
              <a:t>BloodPressure: </a:t>
            </a:r>
            <a:r>
              <a:rPr lang="vi-VN" sz="1600" dirty="0"/>
              <a:t>Huyết áp tâm thu (mm Hg</a:t>
            </a:r>
            <a:r>
              <a:rPr lang="en-US" sz="1600" dirty="0"/>
              <a:t>)</a:t>
            </a:r>
            <a:endParaRPr lang="vi-VN" sz="1600" dirty="0"/>
          </a:p>
          <a:p>
            <a:pPr marL="0" indent="0" algn="just">
              <a:lnSpc>
                <a:spcPct val="100000"/>
              </a:lnSpc>
              <a:buNone/>
            </a:pPr>
            <a:r>
              <a:rPr lang="en-US" sz="1600" b="1" i="1" dirty="0"/>
              <a:t>+ </a:t>
            </a:r>
            <a:r>
              <a:rPr lang="vi-VN" sz="1600" b="1" i="1" dirty="0"/>
              <a:t>SkinThickness: </a:t>
            </a:r>
            <a:r>
              <a:rPr lang="vi-VN" sz="1600" dirty="0"/>
              <a:t>Độ dày nếp gấp da tay (mm</a:t>
            </a:r>
            <a:r>
              <a:rPr lang="en-US" sz="1600" dirty="0"/>
              <a:t>)</a:t>
            </a:r>
            <a:endParaRPr lang="vi-VN" sz="1600" dirty="0"/>
          </a:p>
          <a:p>
            <a:pPr marL="0" indent="0" algn="just">
              <a:lnSpc>
                <a:spcPct val="100000"/>
              </a:lnSpc>
              <a:buNone/>
            </a:pPr>
            <a:r>
              <a:rPr lang="en-US" sz="1600" b="1" i="1" dirty="0"/>
              <a:t>+ </a:t>
            </a:r>
            <a:r>
              <a:rPr lang="vi-VN" sz="1600" b="1" i="1" dirty="0"/>
              <a:t>Insulin: </a:t>
            </a:r>
            <a:r>
              <a:rPr lang="vi-VN" sz="1600" dirty="0"/>
              <a:t>Mức insulin huyết thanh sau 2 giờ (mu U/ml</a:t>
            </a:r>
            <a:r>
              <a:rPr lang="en-US" sz="1600" dirty="0"/>
              <a:t>)</a:t>
            </a:r>
            <a:endParaRPr lang="vi-VN" sz="1600" dirty="0"/>
          </a:p>
          <a:p>
            <a:pPr marL="0" indent="0" algn="just">
              <a:lnSpc>
                <a:spcPct val="100000"/>
              </a:lnSpc>
              <a:buNone/>
            </a:pPr>
            <a:r>
              <a:rPr lang="en-US" sz="1600" b="1" i="1" dirty="0"/>
              <a:t>+</a:t>
            </a:r>
            <a:r>
              <a:rPr lang="vi-VN" sz="1600" dirty="0"/>
              <a:t> </a:t>
            </a:r>
            <a:r>
              <a:rPr lang="vi-VN" sz="1600" b="1" i="1" dirty="0"/>
              <a:t>BMI: </a:t>
            </a:r>
            <a:r>
              <a:rPr lang="vi-VN" sz="1600" dirty="0"/>
              <a:t>Chỉ số khối cơ thể (kg/m²), đo lường mức độ béo phì</a:t>
            </a:r>
          </a:p>
          <a:p>
            <a:pPr marL="0" indent="0" algn="just">
              <a:lnSpc>
                <a:spcPct val="100000"/>
              </a:lnSpc>
              <a:buNone/>
            </a:pPr>
            <a:r>
              <a:rPr lang="en-US" sz="1600" b="1" i="1" dirty="0"/>
              <a:t>+</a:t>
            </a:r>
            <a:r>
              <a:rPr lang="vi-VN" sz="1600" b="1" i="1" dirty="0"/>
              <a:t> DiabetesPedigreeFunction: </a:t>
            </a:r>
            <a:r>
              <a:rPr lang="vi-VN" sz="1600" dirty="0"/>
              <a:t>Hàm phả hệ đái tháo đường, đánh giá nguy cơ di truyền dựa trên lịch sử gia đình.</a:t>
            </a:r>
          </a:p>
          <a:p>
            <a:pPr marL="0" indent="0" algn="just">
              <a:lnSpc>
                <a:spcPct val="100000"/>
              </a:lnSpc>
              <a:buNone/>
            </a:pPr>
            <a:r>
              <a:rPr lang="en-US" sz="1600" b="1" i="1" dirty="0"/>
              <a:t>+</a:t>
            </a:r>
            <a:r>
              <a:rPr lang="vi-VN" sz="1600" b="1" i="1" dirty="0"/>
              <a:t> Age: </a:t>
            </a:r>
            <a:r>
              <a:rPr lang="vi-VN" sz="1600" dirty="0"/>
              <a:t>Tuổi (năm)</a:t>
            </a:r>
          </a:p>
          <a:p>
            <a:pPr marL="0" indent="0" algn="just">
              <a:lnSpc>
                <a:spcPct val="100000"/>
              </a:lnSpc>
              <a:buNone/>
            </a:pPr>
            <a:r>
              <a:rPr lang="en-US" sz="1600" b="1" i="1" dirty="0"/>
              <a:t>+</a:t>
            </a:r>
            <a:r>
              <a:rPr lang="vi-VN" sz="1600" b="1" i="1" dirty="0"/>
              <a:t> Outcome: </a:t>
            </a:r>
            <a:r>
              <a:rPr lang="vi-VN" sz="1600" dirty="0"/>
              <a:t>Biến lớp (0: Không đái tháo đường, 1: Có đái tháo đường), mục tiêu chính của phân tích.</a:t>
            </a:r>
          </a:p>
        </p:txBody>
      </p:sp>
      <p:sp>
        <p:nvSpPr>
          <p:cNvPr id="5" name="Title 1">
            <a:extLst>
              <a:ext uri="{FF2B5EF4-FFF2-40B4-BE49-F238E27FC236}">
                <a16:creationId xmlns:a16="http://schemas.microsoft.com/office/drawing/2014/main" id="{61A747CC-276B-5249-D49F-71ACF26E9E64}"/>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7300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3DDBE-F625-C334-E180-9798200F43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57BD2D-EA5B-DA35-CC73-3F9BAC9F9F12}"/>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A058CA1-70A4-89AC-65CC-781C9A491413}"/>
              </a:ext>
            </a:extLst>
          </p:cNvPr>
          <p:cNvSpPr>
            <a:spLocks noGrp="1"/>
          </p:cNvSpPr>
          <p:nvPr>
            <p:ph idx="1"/>
          </p:nvPr>
        </p:nvSpPr>
        <p:spPr>
          <a:xfrm>
            <a:off x="6015109" y="2109849"/>
            <a:ext cx="5338689" cy="3905218"/>
          </a:xfrm>
        </p:spPr>
        <p:txBody>
          <a:bodyPr>
            <a:noAutofit/>
          </a:bodyPr>
          <a:lstStyle/>
          <a:p>
            <a:pPr marL="0" indent="0" algn="just">
              <a:lnSpc>
                <a:spcPct val="100000"/>
              </a:lnSpc>
              <a:buNone/>
            </a:pPr>
            <a:r>
              <a:rPr lang="vi-VN" sz="1600" dirty="0"/>
              <a:t> </a:t>
            </a:r>
            <a:r>
              <a:rPr lang="vi-VN" dirty="0"/>
              <a:t>Dữ liệu cho thấy </a:t>
            </a:r>
            <a:r>
              <a:rPr lang="vi-VN" b="1" i="1" dirty="0"/>
              <a:t>500 mẫu </a:t>
            </a:r>
            <a:r>
              <a:rPr lang="vi-VN" dirty="0"/>
              <a:t>không đái tháo đường (0) và </a:t>
            </a:r>
            <a:r>
              <a:rPr lang="vi-VN" b="1" i="1" dirty="0"/>
              <a:t>268 mẫu</a:t>
            </a:r>
            <a:r>
              <a:rPr lang="vi-VN" dirty="0"/>
              <a:t> có đái tháo đường (1), chiếm tỷ lệ khoảng 65% và 35%. </a:t>
            </a:r>
            <a:endParaRPr lang="en-US" dirty="0"/>
          </a:p>
          <a:p>
            <a:pPr marL="0" indent="0" algn="just">
              <a:lnSpc>
                <a:spcPct val="100000"/>
              </a:lnSpc>
              <a:buNone/>
            </a:pPr>
            <a:r>
              <a:rPr lang="vi-VN" dirty="0"/>
              <a:t>Sự mất cân bằng này cần được xem xét khi xây dựng mô hình, phù hợp với phân bố được ghi nhận trong tài liệu.</a:t>
            </a:r>
            <a:endParaRPr lang="vi-VN" sz="1600" dirty="0"/>
          </a:p>
        </p:txBody>
      </p:sp>
      <p:sp>
        <p:nvSpPr>
          <p:cNvPr id="5" name="Title 1">
            <a:extLst>
              <a:ext uri="{FF2B5EF4-FFF2-40B4-BE49-F238E27FC236}">
                <a16:creationId xmlns:a16="http://schemas.microsoft.com/office/drawing/2014/main" id="{E084652A-5AF3-6C24-7EF3-D0E7E570D444}"/>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6" name="Picture 5" descr="A graph with a green and blue rectangle&#10;&#10;AI-generated content may be incorrect.">
            <a:extLst>
              <a:ext uri="{FF2B5EF4-FFF2-40B4-BE49-F238E27FC236}">
                <a16:creationId xmlns:a16="http://schemas.microsoft.com/office/drawing/2014/main" id="{815249A9-35BC-791F-CADE-ED3F74F73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17" y="2390073"/>
            <a:ext cx="5338688" cy="3336680"/>
          </a:xfrm>
          <a:prstGeom prst="rect">
            <a:avLst/>
          </a:prstGeom>
        </p:spPr>
      </p:pic>
    </p:spTree>
    <p:extLst>
      <p:ext uri="{BB962C8B-B14F-4D97-AF65-F5344CB8AC3E}">
        <p14:creationId xmlns:p14="http://schemas.microsoft.com/office/powerpoint/2010/main" val="2528773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01AD8-8C88-AB02-C299-BB9C0D84A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F1D63-D9FD-D4D7-86D9-E2E35E062231}"/>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AD5CF8C-F2DC-E2FF-38B8-971C76CCD8B5}"/>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Pregnancies (Số lần mang thai):</a:t>
            </a:r>
            <a:r>
              <a:rPr lang="en-US" sz="1800" b="1" i="1" dirty="0"/>
              <a:t> </a:t>
            </a:r>
            <a:r>
              <a:rPr lang="vi-VN" sz="1800" b="1" i="1" dirty="0"/>
              <a:t> </a:t>
            </a:r>
            <a:r>
              <a:rPr lang="vi-VN" sz="1800" dirty="0"/>
              <a:t>Phân bố lệch phải, với phần lớn giá trị từ 0-5. Nhóm Outcome = 1 có xu hướng tập trung ở số lần mang thai cao hơn (4-10), gợi ý rằng tiền sử sinh sản nhiều có thể làm tăng nguy cơ, phù hợp với nghiên cứu dịch tễ trong paper3.pdf</a:t>
            </a:r>
            <a:r>
              <a:rPr lang="en-US" sz="1800" dirty="0"/>
              <a:t> </a:t>
            </a:r>
            <a:r>
              <a:rPr lang="en-US" sz="1800" dirty="0">
                <a:solidFill>
                  <a:schemeClr val="tx2">
                    <a:lumMod val="75000"/>
                    <a:lumOff val="25000"/>
                  </a:schemeClr>
                </a:solidFill>
              </a:rPr>
              <a:t>[1]</a:t>
            </a:r>
            <a:r>
              <a:rPr lang="vi-VN" sz="1800" dirty="0"/>
              <a:t>.</a:t>
            </a:r>
            <a:endParaRPr lang="en-US" sz="1800" dirty="0"/>
          </a:p>
          <a:p>
            <a:pPr marL="0" indent="0" algn="just">
              <a:buNone/>
            </a:pPr>
            <a:endParaRPr lang="vi-VN" sz="1800" dirty="0"/>
          </a:p>
          <a:p>
            <a:pPr marL="0" indent="0" algn="just">
              <a:buNone/>
            </a:pPr>
            <a:r>
              <a:rPr lang="vi-VN" sz="1800" b="1" i="1" dirty="0"/>
              <a:t>Glucose (Nồng độ glucose):</a:t>
            </a:r>
            <a:r>
              <a:rPr lang="en-US" sz="1800" b="1" i="1" dirty="0"/>
              <a:t> </a:t>
            </a:r>
            <a:r>
              <a:rPr lang="vi-VN" sz="1800" dirty="0"/>
              <a:t>Phân bố gần chuẩn, nhưng nhóm Outcome = 1 có đỉnh rõ ở mức &gt;140 mg/dl, hỗ trợ tiêu chí chẩn đoán WHO (≥200 mg/dl, paper1.pdf</a:t>
            </a:r>
            <a:r>
              <a:rPr lang="en-US" sz="1800" dirty="0"/>
              <a:t> </a:t>
            </a:r>
            <a:r>
              <a:rPr lang="vi-VN" sz="1800" dirty="0"/>
              <a:t>)</a:t>
            </a:r>
            <a:r>
              <a:rPr lang="en-US" sz="1800" dirty="0">
                <a:solidFill>
                  <a:schemeClr val="tx2">
                    <a:lumMod val="75000"/>
                    <a:lumOff val="25000"/>
                  </a:schemeClr>
                </a:solidFill>
              </a:rPr>
              <a:t> [2]</a:t>
            </a:r>
            <a:r>
              <a:rPr lang="vi-VN" sz="1800" dirty="0"/>
              <a:t>.</a:t>
            </a:r>
          </a:p>
        </p:txBody>
      </p:sp>
      <p:sp>
        <p:nvSpPr>
          <p:cNvPr id="5" name="Title 1">
            <a:extLst>
              <a:ext uri="{FF2B5EF4-FFF2-40B4-BE49-F238E27FC236}">
                <a16:creationId xmlns:a16="http://schemas.microsoft.com/office/drawing/2014/main" id="{F7F9DC57-00F2-279F-9963-D121D9E2F55C}"/>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descr="A graph of a graph&#10;&#10;AI-generated content may be incorrect.">
            <a:extLst>
              <a:ext uri="{FF2B5EF4-FFF2-40B4-BE49-F238E27FC236}">
                <a16:creationId xmlns:a16="http://schemas.microsoft.com/office/drawing/2014/main" id="{7F24AF9A-73D3-156B-155D-BA1796E16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303" y="4332452"/>
            <a:ext cx="3373317" cy="2248878"/>
          </a:xfrm>
          <a:prstGeom prst="rect">
            <a:avLst/>
          </a:prstGeom>
        </p:spPr>
      </p:pic>
      <p:pic>
        <p:nvPicPr>
          <p:cNvPr id="13" name="Picture 12" descr="A graph of a graph&#10;&#10;AI-generated content may be incorrect.">
            <a:extLst>
              <a:ext uri="{FF2B5EF4-FFF2-40B4-BE49-F238E27FC236}">
                <a16:creationId xmlns:a16="http://schemas.microsoft.com/office/drawing/2014/main" id="{FE747F94-FAFB-54A3-9C90-FDCAF1A908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9304" y="2093699"/>
            <a:ext cx="3373318" cy="2248879"/>
          </a:xfrm>
          <a:prstGeom prst="rect">
            <a:avLst/>
          </a:prstGeom>
        </p:spPr>
      </p:pic>
      <p:sp>
        <p:nvSpPr>
          <p:cNvPr id="14" name="Content Placeholder 2">
            <a:extLst>
              <a:ext uri="{FF2B5EF4-FFF2-40B4-BE49-F238E27FC236}">
                <a16:creationId xmlns:a16="http://schemas.microsoft.com/office/drawing/2014/main" id="{3877D03A-AC9C-BE3C-6BD6-07405EBD3710}"/>
              </a:ext>
            </a:extLst>
          </p:cNvPr>
          <p:cNvSpPr txBox="1">
            <a:spLocks/>
          </p:cNvSpPr>
          <p:nvPr/>
        </p:nvSpPr>
        <p:spPr>
          <a:xfrm>
            <a:off x="5882052" y="5744568"/>
            <a:ext cx="5471746" cy="74830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 Classification and Diagnosis of Diabetes Mellitus and Other Categories of Glucose Intolerance</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[2] Definition, Diagnosis and Classification of Diabetes Mellitus and its Complications</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3558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283</TotalTime>
  <Words>2910</Words>
  <Application>Microsoft Office PowerPoint</Application>
  <PresentationFormat>Widescreen</PresentationFormat>
  <Paragraphs>168</Paragraphs>
  <Slides>21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Tahoma</vt:lpstr>
      <vt:lpstr>Times New Roman</vt:lpstr>
      <vt:lpstr>Office Theme</vt:lpstr>
      <vt:lpstr>Phân tích khám phá về bệnh đái tháo đường</vt:lpstr>
      <vt:lpstr>Agenda</vt:lpstr>
      <vt:lpstr>1. Xác định vấn đề</vt:lpstr>
      <vt:lpstr>1. Xác định vấn đề</vt:lpstr>
      <vt:lpstr>2. Các nghiên cứu liên quan</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4. Tổng kết</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Bi</dc:creator>
  <cp:lastModifiedBy>Nguyen Bi</cp:lastModifiedBy>
  <cp:revision>8</cp:revision>
  <dcterms:created xsi:type="dcterms:W3CDTF">2025-09-23T13:19:03Z</dcterms:created>
  <dcterms:modified xsi:type="dcterms:W3CDTF">2025-09-24T15:21:17Z</dcterms:modified>
</cp:coreProperties>
</file>